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114"/>
  </p:notesMasterIdLst>
  <p:handoutMasterIdLst>
    <p:handoutMasterId r:id="rId115"/>
  </p:handoutMasterIdLst>
  <p:sldIdLst>
    <p:sldId id="263" r:id="rId2"/>
    <p:sldId id="264" r:id="rId3"/>
    <p:sldId id="381" r:id="rId4"/>
    <p:sldId id="383" r:id="rId5"/>
    <p:sldId id="358" r:id="rId6"/>
    <p:sldId id="457" r:id="rId7"/>
    <p:sldId id="273" r:id="rId8"/>
    <p:sldId id="274" r:id="rId9"/>
    <p:sldId id="275" r:id="rId10"/>
    <p:sldId id="276" r:id="rId11"/>
    <p:sldId id="384" r:id="rId12"/>
    <p:sldId id="434" r:id="rId13"/>
    <p:sldId id="435" r:id="rId14"/>
    <p:sldId id="386" r:id="rId15"/>
    <p:sldId id="387" r:id="rId16"/>
    <p:sldId id="388" r:id="rId17"/>
    <p:sldId id="389" r:id="rId18"/>
    <p:sldId id="390" r:id="rId19"/>
    <p:sldId id="437" r:id="rId20"/>
    <p:sldId id="277" r:id="rId21"/>
    <p:sldId id="278" r:id="rId22"/>
    <p:sldId id="328" r:id="rId23"/>
    <p:sldId id="461" r:id="rId24"/>
    <p:sldId id="460" r:id="rId25"/>
    <p:sldId id="462" r:id="rId26"/>
    <p:sldId id="466" r:id="rId27"/>
    <p:sldId id="467" r:id="rId28"/>
    <p:sldId id="468" r:id="rId29"/>
    <p:sldId id="469" r:id="rId30"/>
    <p:sldId id="512" r:id="rId31"/>
    <p:sldId id="470" r:id="rId32"/>
    <p:sldId id="471" r:id="rId33"/>
    <p:sldId id="513" r:id="rId34"/>
    <p:sldId id="514" r:id="rId35"/>
    <p:sldId id="515" r:id="rId36"/>
    <p:sldId id="473" r:id="rId37"/>
    <p:sldId id="516" r:id="rId38"/>
    <p:sldId id="279" r:id="rId39"/>
    <p:sldId id="281" r:id="rId40"/>
    <p:sldId id="369" r:id="rId41"/>
    <p:sldId id="286" r:id="rId42"/>
    <p:sldId id="288" r:id="rId43"/>
    <p:sldId id="343" r:id="rId44"/>
    <p:sldId id="344" r:id="rId45"/>
    <p:sldId id="347" r:id="rId46"/>
    <p:sldId id="353" r:id="rId47"/>
    <p:sldId id="403" r:id="rId48"/>
    <p:sldId id="357" r:id="rId49"/>
    <p:sldId id="500" r:id="rId50"/>
    <p:sldId id="501" r:id="rId51"/>
    <p:sldId id="503" r:id="rId52"/>
    <p:sldId id="502" r:id="rId53"/>
    <p:sldId id="504" r:id="rId54"/>
    <p:sldId id="505" r:id="rId55"/>
    <p:sldId id="506" r:id="rId56"/>
    <p:sldId id="507" r:id="rId57"/>
    <p:sldId id="508" r:id="rId58"/>
    <p:sldId id="509" r:id="rId59"/>
    <p:sldId id="510" r:id="rId60"/>
    <p:sldId id="511" r:id="rId61"/>
    <p:sldId id="476" r:id="rId62"/>
    <p:sldId id="477" r:id="rId63"/>
    <p:sldId id="478" r:id="rId64"/>
    <p:sldId id="479" r:id="rId65"/>
    <p:sldId id="480" r:id="rId66"/>
    <p:sldId id="481" r:id="rId67"/>
    <p:sldId id="482" r:id="rId68"/>
    <p:sldId id="483" r:id="rId69"/>
    <p:sldId id="484" r:id="rId70"/>
    <p:sldId id="485" r:id="rId71"/>
    <p:sldId id="486" r:id="rId72"/>
    <p:sldId id="487" r:id="rId73"/>
    <p:sldId id="372" r:id="rId74"/>
    <p:sldId id="373" r:id="rId75"/>
    <p:sldId id="400" r:id="rId76"/>
    <p:sldId id="401" r:id="rId77"/>
    <p:sldId id="422" r:id="rId78"/>
    <p:sldId id="423" r:id="rId79"/>
    <p:sldId id="424" r:id="rId80"/>
    <p:sldId id="425" r:id="rId81"/>
    <p:sldId id="426" r:id="rId82"/>
    <p:sldId id="488" r:id="rId83"/>
    <p:sldId id="489" r:id="rId84"/>
    <p:sldId id="490" r:id="rId85"/>
    <p:sldId id="491" r:id="rId86"/>
    <p:sldId id="492" r:id="rId87"/>
    <p:sldId id="493" r:id="rId88"/>
    <p:sldId id="494" r:id="rId89"/>
    <p:sldId id="495" r:id="rId90"/>
    <p:sldId id="496" r:id="rId91"/>
    <p:sldId id="497" r:id="rId92"/>
    <p:sldId id="498" r:id="rId93"/>
    <p:sldId id="517" r:id="rId94"/>
    <p:sldId id="518" r:id="rId95"/>
    <p:sldId id="519" r:id="rId96"/>
    <p:sldId id="520" r:id="rId97"/>
    <p:sldId id="521" r:id="rId98"/>
    <p:sldId id="522" r:id="rId99"/>
    <p:sldId id="523" r:id="rId100"/>
    <p:sldId id="524" r:id="rId101"/>
    <p:sldId id="525" r:id="rId102"/>
    <p:sldId id="526" r:id="rId103"/>
    <p:sldId id="527" r:id="rId104"/>
    <p:sldId id="528" r:id="rId105"/>
    <p:sldId id="529" r:id="rId106"/>
    <p:sldId id="530" r:id="rId107"/>
    <p:sldId id="531" r:id="rId108"/>
    <p:sldId id="532" r:id="rId109"/>
    <p:sldId id="533" r:id="rId110"/>
    <p:sldId id="534" r:id="rId111"/>
    <p:sldId id="535" r:id="rId112"/>
    <p:sldId id="499" r:id="rId113"/>
  </p:sldIdLst>
  <p:sldSz cx="9144000" cy="6858000" type="screen4x3"/>
  <p:notesSz cx="6797675" cy="9874250"/>
  <p:defaultTextStyle>
    <a:defPPr>
      <a:defRPr lang="en-US"/>
    </a:defPPr>
    <a:lvl1pPr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1pPr>
    <a:lvl2pPr marL="4572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2pPr>
    <a:lvl3pPr marL="9144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3pPr>
    <a:lvl4pPr marL="13716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4pPr>
    <a:lvl5pPr marL="1828800" algn="l" rtl="0" eaLnBrk="0" fontAlgn="base" hangingPunct="0">
      <a:spcBef>
        <a:spcPct val="0"/>
      </a:spcBef>
      <a:spcAft>
        <a:spcPct val="0"/>
      </a:spcAft>
      <a:defRPr b="1" kern="1200">
        <a:solidFill>
          <a:schemeClr val="tx1"/>
        </a:solidFill>
        <a:latin typeface="Times New Roman" pitchFamily="18" charset="0"/>
        <a:ea typeface="標楷體" pitchFamily="65" charset="-120"/>
        <a:cs typeface="+mn-cs"/>
      </a:defRPr>
    </a:lvl5pPr>
    <a:lvl6pPr marL="2286000" algn="l" defTabSz="914400" rtl="0" eaLnBrk="1" latinLnBrk="0" hangingPunct="1">
      <a:defRPr b="1" kern="1200">
        <a:solidFill>
          <a:schemeClr val="tx1"/>
        </a:solidFill>
        <a:latin typeface="Times New Roman" pitchFamily="18" charset="0"/>
        <a:ea typeface="標楷體" pitchFamily="65" charset="-120"/>
        <a:cs typeface="+mn-cs"/>
      </a:defRPr>
    </a:lvl6pPr>
    <a:lvl7pPr marL="2743200" algn="l" defTabSz="914400" rtl="0" eaLnBrk="1" latinLnBrk="0" hangingPunct="1">
      <a:defRPr b="1" kern="1200">
        <a:solidFill>
          <a:schemeClr val="tx1"/>
        </a:solidFill>
        <a:latin typeface="Times New Roman" pitchFamily="18" charset="0"/>
        <a:ea typeface="標楷體" pitchFamily="65" charset="-120"/>
        <a:cs typeface="+mn-cs"/>
      </a:defRPr>
    </a:lvl7pPr>
    <a:lvl8pPr marL="3200400" algn="l" defTabSz="914400" rtl="0" eaLnBrk="1" latinLnBrk="0" hangingPunct="1">
      <a:defRPr b="1" kern="1200">
        <a:solidFill>
          <a:schemeClr val="tx1"/>
        </a:solidFill>
        <a:latin typeface="Times New Roman" pitchFamily="18" charset="0"/>
        <a:ea typeface="標楷體" pitchFamily="65" charset="-120"/>
        <a:cs typeface="+mn-cs"/>
      </a:defRPr>
    </a:lvl8pPr>
    <a:lvl9pPr marL="3657600" algn="l" defTabSz="914400" rtl="0" eaLnBrk="1" latinLnBrk="0" hangingPunct="1">
      <a:defRPr b="1" kern="1200">
        <a:solidFill>
          <a:schemeClr val="tx1"/>
        </a:solidFill>
        <a:latin typeface="Times New Roman" pitchFamily="18" charset="0"/>
        <a:ea typeface="標楷體" pitchFamily="65"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000000"/>
    <a:srgbClr val="6600CC"/>
    <a:srgbClr val="FF3399"/>
    <a:srgbClr val="FFCCFF"/>
    <a:srgbClr val="0099FF"/>
    <a:srgbClr val="FFFF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51" autoAdjust="0"/>
    <p:restoredTop sz="94581" autoAdjust="0"/>
  </p:normalViewPr>
  <p:slideViewPr>
    <p:cSldViewPr>
      <p:cViewPr>
        <p:scale>
          <a:sx n="72" d="100"/>
          <a:sy n="72" d="100"/>
        </p:scale>
        <p:origin x="-1334" y="-2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238"/>
    </p:cViewPr>
  </p:sorterViewPr>
  <p:notesViewPr>
    <p:cSldViewPr>
      <p:cViewPr varScale="1">
        <p:scale>
          <a:sx n="51" d="100"/>
          <a:sy n="51" d="100"/>
        </p:scale>
        <p:origin x="-1932" y="-10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notesMaster" Target="notesMasters/notesMaster1.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manualLayout>
          <c:layoutTarget val="inner"/>
          <c:xMode val="edge"/>
          <c:yMode val="edge"/>
          <c:x val="7.9475308641975315E-2"/>
          <c:y val="0.11020240333383194"/>
          <c:w val="0.84104938271604934"/>
          <c:h val="0.81326758526306997"/>
        </c:manualLayout>
      </c:layout>
      <c:pie3DChart>
        <c:varyColors val="1"/>
        <c:ser>
          <c:idx val="0"/>
          <c:order val="0"/>
          <c:tx>
            <c:strRef>
              <c:f>工作表1!$B$1</c:f>
              <c:strCache>
                <c:ptCount val="1"/>
                <c:pt idx="0">
                  <c:v>欄1</c:v>
                </c:pt>
              </c:strCache>
            </c:strRef>
          </c:tx>
          <c:explosion val="18"/>
          <c:dPt>
            <c:idx val="0"/>
            <c:bubble3D val="0"/>
            <c:explosion val="53"/>
          </c:dPt>
          <c:dPt>
            <c:idx val="1"/>
            <c:bubble3D val="0"/>
            <c:explosion val="0"/>
          </c:dPt>
          <c:dPt>
            <c:idx val="2"/>
            <c:bubble3D val="0"/>
            <c:explosion val="91"/>
          </c:dPt>
          <c:dLbls>
            <c:dLbl>
              <c:idx val="1"/>
              <c:layout>
                <c:manualLayout>
                  <c:x val="1.2085945853990473E-2"/>
                  <c:y val="0.1673911165424905"/>
                </c:manualLayout>
              </c:layout>
              <c:showLegendKey val="0"/>
              <c:showVal val="1"/>
              <c:showCatName val="1"/>
              <c:showSerName val="0"/>
              <c:showPercent val="0"/>
              <c:showBubbleSize val="0"/>
              <c:separator> </c:separator>
            </c:dLbl>
            <c:dLbl>
              <c:idx val="2"/>
              <c:layout>
                <c:manualLayout>
                  <c:x val="0.10658859482842423"/>
                  <c:y val="2.1746753121932284E-2"/>
                </c:manualLayout>
              </c:layout>
              <c:tx>
                <c:rich>
                  <a:bodyPr/>
                  <a:lstStyle/>
                  <a:p>
                    <a:r>
                      <a:rPr lang="zh-TW" altLang="en-US" dirty="0" smtClean="0"/>
                      <a:t>零用費 </a:t>
                    </a:r>
                    <a:r>
                      <a:rPr lang="en-US" altLang="zh-TW" dirty="0"/>
                      <a:t>10%</a:t>
                    </a:r>
                  </a:p>
                </c:rich>
              </c:tx>
              <c:showLegendKey val="0"/>
              <c:showVal val="1"/>
              <c:showCatName val="1"/>
              <c:showSerName val="0"/>
              <c:showPercent val="0"/>
              <c:showBubbleSize val="0"/>
              <c:separator> </c:separator>
            </c:dLbl>
            <c:txPr>
              <a:bodyPr/>
              <a:lstStyle/>
              <a:p>
                <a:pPr>
                  <a:defRPr sz="2400"/>
                </a:pPr>
                <a:endParaRPr lang="zh-TW"/>
              </a:p>
            </c:txPr>
            <c:showLegendKey val="0"/>
            <c:showVal val="1"/>
            <c:showCatName val="1"/>
            <c:showSerName val="0"/>
            <c:showPercent val="0"/>
            <c:showBubbleSize val="0"/>
            <c:separator> </c:separator>
            <c:showLeaderLines val="1"/>
          </c:dLbls>
          <c:cat>
            <c:strRef>
              <c:f>工作表1!$A$2:$A$4</c:f>
              <c:strCache>
                <c:ptCount val="3"/>
                <c:pt idx="0">
                  <c:v>住宿費</c:v>
                </c:pt>
                <c:pt idx="1">
                  <c:v>膳食費</c:v>
                </c:pt>
                <c:pt idx="2">
                  <c:v>零用金</c:v>
                </c:pt>
              </c:strCache>
            </c:strRef>
          </c:cat>
          <c:val>
            <c:numRef>
              <c:f>工作表1!$B$2:$B$4</c:f>
              <c:numCache>
                <c:formatCode>0%</c:formatCode>
                <c:ptCount val="3"/>
                <c:pt idx="0">
                  <c:v>0.7</c:v>
                </c:pt>
                <c:pt idx="1">
                  <c:v>0.2</c:v>
                </c:pt>
                <c:pt idx="2">
                  <c:v>0.1</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zh-TW"/>
    </a:p>
  </c:txPr>
  <c:externalData r:id="rId1">
    <c:autoUpdate val="0"/>
  </c:externalData>
  <c:userShapes r:id="rId2"/>
</c:chartSpace>
</file>

<file path=ppt/diagrams/_rels/data1.xml.rels><?xml version="1.0" encoding="UTF-8" standalone="yes"?>
<Relationships xmlns="http://schemas.openxmlformats.org/package/2006/relationships"><Relationship Id="rId3" Type="http://schemas.openxmlformats.org/officeDocument/2006/relationships/hyperlink" Target="http://140.121.185.211/drupal/" TargetMode="External"/><Relationship Id="rId2" Type="http://schemas.openxmlformats.org/officeDocument/2006/relationships/hyperlink" Target="&#26371;&#35336;&#23460;&#35531;&#36092;&#31995;&#32113;&#24115;&#34399;&#30003;&#35531;&#21934;.doc" TargetMode="External"/><Relationship Id="rId1" Type="http://schemas.openxmlformats.org/officeDocument/2006/relationships/hyperlink" Target="&#24314;&#25945;&#21512;&#20316;&#30003;&#35531;&#26360;.doc" TargetMode="External"/></Relationships>
</file>

<file path=ppt/diagrams/_rels/data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ata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diagrams/_rels/data4.xml.rels><?xml version="1.0" encoding="UTF-8" standalone="yes"?>
<Relationships xmlns="http://schemas.openxmlformats.org/package/2006/relationships"><Relationship Id="rId1" Type="http://schemas.openxmlformats.org/officeDocument/2006/relationships/hyperlink" Target="&#25903;&#20986;&#35657;&#26126;&#21934;.doc" TargetMode="External"/></Relationships>
</file>

<file path=ppt/diagrams/_rels/data5.xml.rels><?xml version="1.0" encoding="UTF-8" standalone="yes"?>
<Relationships xmlns="http://schemas.openxmlformats.org/package/2006/relationships"><Relationship Id="rId2" Type="http://schemas.openxmlformats.org/officeDocument/2006/relationships/hyperlink" Target="&#21161;&#29702;&#20154;&#21729;&#23416;&#27511;&#35657;&#20214;&#40655;&#36028;&#34920;.xls" TargetMode="External"/><Relationship Id="rId1" Type="http://schemas.openxmlformats.org/officeDocument/2006/relationships/hyperlink" Target="&#22283;&#31185;&#26371;&#35336;&#30059;&#32004;&#29992;&#21161;&#29702;&#20154;&#21729;&#12289;&#33256;&#26178;&#24037;&#32856;&#20219;&#31805;&#26696;.doc" TargetMode="External"/></Relationships>
</file>

<file path=ppt/diagrams/_rels/data6.xml.rels><?xml version="1.0" encoding="UTF-8" standalone="yes"?>
<Relationships xmlns="http://schemas.openxmlformats.org/package/2006/relationships"><Relationship Id="rId1" Type="http://schemas.openxmlformats.org/officeDocument/2006/relationships/hyperlink" Target="&#33256;&#26178;&#24037;&#20986;&#21220;&#31805;&#21040;&#31807;.doc"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140.121.185.211/drupal/" TargetMode="External"/><Relationship Id="rId2" Type="http://schemas.openxmlformats.org/officeDocument/2006/relationships/hyperlink" Target="&#26371;&#35336;&#23460;&#35531;&#36092;&#31995;&#32113;&#24115;&#34399;&#30003;&#35531;&#21934;.doc" TargetMode="External"/><Relationship Id="rId1" Type="http://schemas.openxmlformats.org/officeDocument/2006/relationships/hyperlink" Target="&#24314;&#25945;&#21512;&#20316;&#30003;&#35531;&#26360;.doc" TargetMode="External"/></Relationships>
</file>

<file path=ppt/diagrams/_rels/drawing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diagrams/_rels/drawing4.xml.rels><?xml version="1.0" encoding="UTF-8" standalone="yes"?>
<Relationships xmlns="http://schemas.openxmlformats.org/package/2006/relationships"><Relationship Id="rId1" Type="http://schemas.openxmlformats.org/officeDocument/2006/relationships/hyperlink" Target="&#25903;&#20986;&#35657;&#26126;&#21934;.doc" TargetMode="External"/></Relationships>
</file>

<file path=ppt/diagrams/_rels/drawing5.xml.rels><?xml version="1.0" encoding="UTF-8" standalone="yes"?>
<Relationships xmlns="http://schemas.openxmlformats.org/package/2006/relationships"><Relationship Id="rId2" Type="http://schemas.openxmlformats.org/officeDocument/2006/relationships/hyperlink" Target="&#21161;&#29702;&#20154;&#21729;&#23416;&#27511;&#35657;&#20214;&#40655;&#36028;&#34920;.xls" TargetMode="External"/><Relationship Id="rId1" Type="http://schemas.openxmlformats.org/officeDocument/2006/relationships/hyperlink" Target="&#22283;&#31185;&#26371;&#35336;&#30059;&#32004;&#29992;&#21161;&#29702;&#20154;&#21729;&#12289;&#33256;&#26178;&#24037;&#32856;&#20219;&#31805;&#26696;.doc" TargetMode="External"/></Relationships>
</file>

<file path=ppt/diagrams/_rels/drawing6.xml.rels><?xml version="1.0" encoding="UTF-8" standalone="yes"?>
<Relationships xmlns="http://schemas.openxmlformats.org/package/2006/relationships"><Relationship Id="rId1" Type="http://schemas.openxmlformats.org/officeDocument/2006/relationships/hyperlink" Target="&#33256;&#26178;&#24037;&#20986;&#21220;&#31805;&#21040;&#31807;.doc"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3F3509-20E1-4137-82F5-3FB359D219A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7E98787B-2816-454D-B4DC-3E9B90F14B35}">
      <dgm:prSet>
        <dgm:style>
          <a:lnRef idx="1">
            <a:schemeClr val="accent3"/>
          </a:lnRef>
          <a:fillRef idx="2">
            <a:schemeClr val="accent3"/>
          </a:fillRef>
          <a:effectRef idx="1">
            <a:schemeClr val="accent3"/>
          </a:effectRef>
          <a:fontRef idx="minor">
            <a:schemeClr val="dk1"/>
          </a:fontRef>
        </dgm:style>
      </dgm:prSet>
      <dgm:spPr/>
      <dgm:t>
        <a:bodyPr/>
        <a:lstStyle/>
        <a:p>
          <a:pPr rtl="0"/>
          <a:r>
            <a:rPr lang="zh-TW" b="1" dirty="0" smtClean="0">
              <a:hlinkClick xmlns:r="http://schemas.openxmlformats.org/officeDocument/2006/relationships" r:id="rId1" action="ppaction://hlinkfile"/>
            </a:rPr>
            <a:t>建教合作計畫申請書</a:t>
          </a:r>
          <a:r>
            <a:rPr lang="en-US" b="1" dirty="0" smtClean="0"/>
            <a:t>(</a:t>
          </a:r>
          <a:r>
            <a:rPr lang="zh-TW" b="1" dirty="0" smtClean="0"/>
            <a:t>研發處</a:t>
          </a:r>
          <a:r>
            <a:rPr lang="en-US" b="1" dirty="0" smtClean="0"/>
            <a:t>)</a:t>
          </a:r>
          <a:r>
            <a:rPr lang="zh-TW" b="1" dirty="0" smtClean="0"/>
            <a:t>核准後，送</a:t>
          </a:r>
          <a:r>
            <a:rPr lang="zh-TW" altLang="en-US" b="1" dirty="0" smtClean="0"/>
            <a:t>主</a:t>
          </a:r>
          <a:r>
            <a:rPr lang="zh-TW" b="1" dirty="0" smtClean="0"/>
            <a:t>計室取得計畫代碼。</a:t>
          </a:r>
          <a:endParaRPr lang="zh-TW" dirty="0"/>
        </a:p>
      </dgm:t>
    </dgm:pt>
    <dgm:pt modelId="{E304402C-75CF-4484-B6D2-4BC9514DC124}" type="parTrans" cxnId="{613CB002-2A60-46A6-B78C-E9F02196E14C}">
      <dgm:prSet/>
      <dgm:spPr/>
      <dgm:t>
        <a:bodyPr/>
        <a:lstStyle/>
        <a:p>
          <a:endParaRPr lang="zh-TW" altLang="en-US"/>
        </a:p>
      </dgm:t>
    </dgm:pt>
    <dgm:pt modelId="{6D0ACE8A-456E-4C9B-A5BF-C7A85DCE320E}" type="sibTrans" cxnId="{613CB002-2A60-46A6-B78C-E9F02196E14C}">
      <dgm:prSet/>
      <dgm:spPr/>
      <dgm:t>
        <a:bodyPr/>
        <a:lstStyle/>
        <a:p>
          <a:endParaRPr lang="zh-TW" altLang="en-US"/>
        </a:p>
      </dgm:t>
    </dgm:pt>
    <dgm:pt modelId="{45291D2D-BBD8-496B-8758-D287830B3AE8}">
      <dgm:prSet>
        <dgm:style>
          <a:lnRef idx="2">
            <a:schemeClr val="accent2"/>
          </a:lnRef>
          <a:fillRef idx="1">
            <a:schemeClr val="lt1"/>
          </a:fillRef>
          <a:effectRef idx="0">
            <a:schemeClr val="accent2"/>
          </a:effectRef>
          <a:fontRef idx="minor">
            <a:schemeClr val="dk1"/>
          </a:fontRef>
        </dgm:style>
      </dgm:prSet>
      <dgm:spPr/>
      <dgm:t>
        <a:bodyPr/>
        <a:lstStyle/>
        <a:p>
          <a:pPr rtl="0"/>
          <a:r>
            <a:rPr lang="zh-TW" b="1" dirty="0" smtClean="0">
              <a:hlinkClick xmlns:r="http://schemas.openxmlformats.org/officeDocument/2006/relationships" r:id="rId2" action="ppaction://hlinkfile"/>
            </a:rPr>
            <a:t>計畫帳號申請書</a:t>
          </a:r>
          <a:r>
            <a:rPr lang="en-US" b="1" dirty="0" smtClean="0"/>
            <a:t>(</a:t>
          </a:r>
          <a:r>
            <a:rPr lang="zh-TW" altLang="en-US" b="1" dirty="0" smtClean="0"/>
            <a:t>主</a:t>
          </a:r>
          <a:r>
            <a:rPr lang="zh-TW" b="1" dirty="0" smtClean="0"/>
            <a:t>計室</a:t>
          </a:r>
          <a:r>
            <a:rPr lang="en-US" b="1" dirty="0" smtClean="0"/>
            <a:t>)</a:t>
          </a:r>
          <a:r>
            <a:rPr lang="zh-TW" b="1" dirty="0" smtClean="0"/>
            <a:t>，取得網路請購帳號及密碼。</a:t>
          </a:r>
          <a:endParaRPr lang="zh-TW" dirty="0"/>
        </a:p>
      </dgm:t>
    </dgm:pt>
    <dgm:pt modelId="{6DADF45E-EE23-4C09-9B1F-69BEF7CEB87F}" type="parTrans" cxnId="{3F9BCA1F-05D9-489A-81EA-A6295DF58E19}">
      <dgm:prSet/>
      <dgm:spPr/>
      <dgm:t>
        <a:bodyPr/>
        <a:lstStyle/>
        <a:p>
          <a:endParaRPr lang="zh-TW" altLang="en-US"/>
        </a:p>
      </dgm:t>
    </dgm:pt>
    <dgm:pt modelId="{9C2CA73E-5224-45E6-87F4-D3FF801328AF}" type="sibTrans" cxnId="{3F9BCA1F-05D9-489A-81EA-A6295DF58E19}">
      <dgm:prSet/>
      <dgm:spPr/>
      <dgm:t>
        <a:bodyPr/>
        <a:lstStyle/>
        <a:p>
          <a:endParaRPr lang="zh-TW" altLang="en-US"/>
        </a:p>
      </dgm:t>
    </dgm:pt>
    <dgm:pt modelId="{C938F658-96A2-4111-AA5D-AF5AB760F812}">
      <dgm:prSet>
        <dgm:style>
          <a:lnRef idx="2">
            <a:schemeClr val="dk1"/>
          </a:lnRef>
          <a:fillRef idx="1">
            <a:schemeClr val="lt1"/>
          </a:fillRef>
          <a:effectRef idx="0">
            <a:schemeClr val="dk1"/>
          </a:effectRef>
          <a:fontRef idx="minor">
            <a:schemeClr val="dk1"/>
          </a:fontRef>
        </dgm:style>
      </dgm:prSet>
      <dgm:spPr/>
      <dgm:t>
        <a:bodyPr/>
        <a:lstStyle/>
        <a:p>
          <a:pPr rtl="0"/>
          <a:r>
            <a:rPr lang="zh-TW" b="1" dirty="0" smtClean="0"/>
            <a:t>由</a:t>
          </a:r>
          <a:r>
            <a:rPr lang="zh-TW" altLang="en-US" b="1" dirty="0" smtClean="0">
              <a:solidFill>
                <a:schemeClr val="accent1">
                  <a:lumMod val="90000"/>
                </a:schemeClr>
              </a:solidFill>
            </a:rPr>
            <a:t>主</a:t>
          </a:r>
          <a:r>
            <a:rPr lang="zh-TW" b="1" dirty="0" smtClean="0">
              <a:solidFill>
                <a:schemeClr val="tx1">
                  <a:lumMod val="20000"/>
                  <a:lumOff val="80000"/>
                </a:schemeClr>
              </a:solidFill>
              <a:hlinkClick xmlns:r="http://schemas.openxmlformats.org/officeDocument/2006/relationships" r:id="rId3"/>
            </a:rPr>
            <a:t>計室網頁</a:t>
          </a:r>
          <a:r>
            <a:rPr lang="en-US" b="1" dirty="0" smtClean="0">
              <a:sym typeface="Wingdings"/>
            </a:rPr>
            <a:t></a:t>
          </a:r>
          <a:r>
            <a:rPr lang="zh-TW" b="1" dirty="0" smtClean="0"/>
            <a:t>進入</a:t>
          </a:r>
          <a:r>
            <a:rPr lang="zh-TW" b="1" u="sng" dirty="0" smtClean="0"/>
            <a:t>網路請購</a:t>
          </a:r>
          <a:r>
            <a:rPr lang="en-US" b="1" dirty="0" smtClean="0">
              <a:sym typeface="Wingdings"/>
            </a:rPr>
            <a:t></a:t>
          </a:r>
          <a:r>
            <a:rPr lang="zh-TW" b="1" dirty="0" smtClean="0"/>
            <a:t>即可依頁面進行請購程序。</a:t>
          </a:r>
          <a:endParaRPr lang="zh-TW" dirty="0"/>
        </a:p>
      </dgm:t>
    </dgm:pt>
    <dgm:pt modelId="{2304946F-641B-4F4B-B778-98F4437AAFBB}" type="parTrans" cxnId="{0017A0DD-C297-43F5-9798-C54C580F8882}">
      <dgm:prSet/>
      <dgm:spPr/>
      <dgm:t>
        <a:bodyPr/>
        <a:lstStyle/>
        <a:p>
          <a:endParaRPr lang="zh-TW" altLang="en-US"/>
        </a:p>
      </dgm:t>
    </dgm:pt>
    <dgm:pt modelId="{86A80B5B-FFCC-4A77-AE9E-1C68498F9975}" type="sibTrans" cxnId="{0017A0DD-C297-43F5-9798-C54C580F8882}">
      <dgm:prSet/>
      <dgm:spPr/>
      <dgm:t>
        <a:bodyPr/>
        <a:lstStyle/>
        <a:p>
          <a:endParaRPr lang="zh-TW" altLang="en-US"/>
        </a:p>
      </dgm:t>
    </dgm:pt>
    <dgm:pt modelId="{3405001F-D293-4756-BBD8-7846CE2C0C90}" type="pres">
      <dgm:prSet presAssocID="{DA3F3509-20E1-4137-82F5-3FB359D219AC}" presName="linear" presStyleCnt="0">
        <dgm:presLayoutVars>
          <dgm:animLvl val="lvl"/>
          <dgm:resizeHandles val="exact"/>
        </dgm:presLayoutVars>
      </dgm:prSet>
      <dgm:spPr/>
      <dgm:t>
        <a:bodyPr/>
        <a:lstStyle/>
        <a:p>
          <a:endParaRPr lang="zh-TW" altLang="en-US"/>
        </a:p>
      </dgm:t>
    </dgm:pt>
    <dgm:pt modelId="{ECBD32DE-02B0-4E55-9DAE-1422AF9784FA}" type="pres">
      <dgm:prSet presAssocID="{7E98787B-2816-454D-B4DC-3E9B90F14B35}" presName="parentText" presStyleLbl="node1" presStyleIdx="0" presStyleCnt="3">
        <dgm:presLayoutVars>
          <dgm:chMax val="0"/>
          <dgm:bulletEnabled val="1"/>
        </dgm:presLayoutVars>
      </dgm:prSet>
      <dgm:spPr/>
      <dgm:t>
        <a:bodyPr/>
        <a:lstStyle/>
        <a:p>
          <a:endParaRPr lang="zh-TW" altLang="en-US"/>
        </a:p>
      </dgm:t>
    </dgm:pt>
    <dgm:pt modelId="{301556D7-477E-4D55-AB8B-BCEEC96B1A4B}" type="pres">
      <dgm:prSet presAssocID="{6D0ACE8A-456E-4C9B-A5BF-C7A85DCE320E}" presName="spacer" presStyleCnt="0"/>
      <dgm:spPr/>
    </dgm:pt>
    <dgm:pt modelId="{242FDFDF-8F93-4D2E-9A69-6F129ABFFDA0}" type="pres">
      <dgm:prSet presAssocID="{45291D2D-BBD8-496B-8758-D287830B3AE8}" presName="parentText" presStyleLbl="node1" presStyleIdx="1" presStyleCnt="3">
        <dgm:presLayoutVars>
          <dgm:chMax val="0"/>
          <dgm:bulletEnabled val="1"/>
        </dgm:presLayoutVars>
      </dgm:prSet>
      <dgm:spPr/>
      <dgm:t>
        <a:bodyPr/>
        <a:lstStyle/>
        <a:p>
          <a:endParaRPr lang="zh-TW" altLang="en-US"/>
        </a:p>
      </dgm:t>
    </dgm:pt>
    <dgm:pt modelId="{E2EA71E9-207E-4CBA-8FEC-2770F723880D}" type="pres">
      <dgm:prSet presAssocID="{9C2CA73E-5224-45E6-87F4-D3FF801328AF}" presName="spacer" presStyleCnt="0"/>
      <dgm:spPr/>
    </dgm:pt>
    <dgm:pt modelId="{D6918F88-EA41-4F3D-8BC1-355F2CACBAAB}" type="pres">
      <dgm:prSet presAssocID="{C938F658-96A2-4111-AA5D-AF5AB760F812}" presName="parentText" presStyleLbl="node1" presStyleIdx="2" presStyleCnt="3">
        <dgm:presLayoutVars>
          <dgm:chMax val="0"/>
          <dgm:bulletEnabled val="1"/>
        </dgm:presLayoutVars>
      </dgm:prSet>
      <dgm:spPr/>
      <dgm:t>
        <a:bodyPr/>
        <a:lstStyle/>
        <a:p>
          <a:endParaRPr lang="zh-TW" altLang="en-US"/>
        </a:p>
      </dgm:t>
    </dgm:pt>
  </dgm:ptLst>
  <dgm:cxnLst>
    <dgm:cxn modelId="{C83DEFC2-A36C-4D10-A761-D58FB631E28F}" type="presOf" srcId="{DA3F3509-20E1-4137-82F5-3FB359D219AC}" destId="{3405001F-D293-4756-BBD8-7846CE2C0C90}" srcOrd="0" destOrd="0" presId="urn:microsoft.com/office/officeart/2005/8/layout/vList2"/>
    <dgm:cxn modelId="{3F9BCA1F-05D9-489A-81EA-A6295DF58E19}" srcId="{DA3F3509-20E1-4137-82F5-3FB359D219AC}" destId="{45291D2D-BBD8-496B-8758-D287830B3AE8}" srcOrd="1" destOrd="0" parTransId="{6DADF45E-EE23-4C09-9B1F-69BEF7CEB87F}" sibTransId="{9C2CA73E-5224-45E6-87F4-D3FF801328AF}"/>
    <dgm:cxn modelId="{613CB002-2A60-46A6-B78C-E9F02196E14C}" srcId="{DA3F3509-20E1-4137-82F5-3FB359D219AC}" destId="{7E98787B-2816-454D-B4DC-3E9B90F14B35}" srcOrd="0" destOrd="0" parTransId="{E304402C-75CF-4484-B6D2-4BC9514DC124}" sibTransId="{6D0ACE8A-456E-4C9B-A5BF-C7A85DCE320E}"/>
    <dgm:cxn modelId="{3879E8D9-A594-4AF4-846D-E13B06D3F77E}" type="presOf" srcId="{7E98787B-2816-454D-B4DC-3E9B90F14B35}" destId="{ECBD32DE-02B0-4E55-9DAE-1422AF9784FA}" srcOrd="0" destOrd="0" presId="urn:microsoft.com/office/officeart/2005/8/layout/vList2"/>
    <dgm:cxn modelId="{FB229BA9-354E-4330-AA37-E019BEA81B04}" type="presOf" srcId="{C938F658-96A2-4111-AA5D-AF5AB760F812}" destId="{D6918F88-EA41-4F3D-8BC1-355F2CACBAAB}" srcOrd="0" destOrd="0" presId="urn:microsoft.com/office/officeart/2005/8/layout/vList2"/>
    <dgm:cxn modelId="{C2D36152-BFA1-498C-BE05-28C63706B5D8}" type="presOf" srcId="{45291D2D-BBD8-496B-8758-D287830B3AE8}" destId="{242FDFDF-8F93-4D2E-9A69-6F129ABFFDA0}" srcOrd="0" destOrd="0" presId="urn:microsoft.com/office/officeart/2005/8/layout/vList2"/>
    <dgm:cxn modelId="{0017A0DD-C297-43F5-9798-C54C580F8882}" srcId="{DA3F3509-20E1-4137-82F5-3FB359D219AC}" destId="{C938F658-96A2-4111-AA5D-AF5AB760F812}" srcOrd="2" destOrd="0" parTransId="{2304946F-641B-4F4B-B778-98F4437AAFBB}" sibTransId="{86A80B5B-FFCC-4A77-AE9E-1C68498F9975}"/>
    <dgm:cxn modelId="{23D9AA48-09DE-4C95-BFBD-F94357D2893B}" type="presParOf" srcId="{3405001F-D293-4756-BBD8-7846CE2C0C90}" destId="{ECBD32DE-02B0-4E55-9DAE-1422AF9784FA}" srcOrd="0" destOrd="0" presId="urn:microsoft.com/office/officeart/2005/8/layout/vList2"/>
    <dgm:cxn modelId="{8F7F65A6-89BC-4ED9-87F1-810839D88431}" type="presParOf" srcId="{3405001F-D293-4756-BBD8-7846CE2C0C90}" destId="{301556D7-477E-4D55-AB8B-BCEEC96B1A4B}" srcOrd="1" destOrd="0" presId="urn:microsoft.com/office/officeart/2005/8/layout/vList2"/>
    <dgm:cxn modelId="{22F2015D-7D86-4DCE-8005-185E832D596F}" type="presParOf" srcId="{3405001F-D293-4756-BBD8-7846CE2C0C90}" destId="{242FDFDF-8F93-4D2E-9A69-6F129ABFFDA0}" srcOrd="2" destOrd="0" presId="urn:microsoft.com/office/officeart/2005/8/layout/vList2"/>
    <dgm:cxn modelId="{499A86B7-F152-4504-9198-F37C4D607B47}" type="presParOf" srcId="{3405001F-D293-4756-BBD8-7846CE2C0C90}" destId="{E2EA71E9-207E-4CBA-8FEC-2770F723880D}" srcOrd="3" destOrd="0" presId="urn:microsoft.com/office/officeart/2005/8/layout/vList2"/>
    <dgm:cxn modelId="{1F08613A-E565-4A55-8709-7F2AD17130B9}" type="presParOf" srcId="{3405001F-D293-4756-BBD8-7846CE2C0C90}" destId="{D6918F88-EA41-4F3D-8BC1-355F2CACBAAB}"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1B32449-E4FC-4ECB-93F3-7981A4DAA25B}"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zh-TW" altLang="en-US"/>
        </a:p>
      </dgm:t>
    </dgm:pt>
    <dgm:pt modelId="{DC4B2B5F-DA7A-4E03-BCF7-6AE8998260C1}">
      <dgm:prSet>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kumimoji="1" lang="zh-TW" b="1" dirty="0" smtClean="0"/>
            <a:t>出差應</a:t>
          </a:r>
          <a:r>
            <a:rPr kumimoji="1" lang="zh-TW" b="1" u="sng" dirty="0" smtClean="0"/>
            <a:t>事先</a:t>
          </a:r>
          <a:r>
            <a:rPr kumimoji="1" lang="zh-TW" b="1" dirty="0" smtClean="0"/>
            <a:t>報奉核准：填出差請示單</a:t>
          </a:r>
          <a:r>
            <a:rPr kumimoji="1" lang="en-US" b="1" dirty="0" smtClean="0"/>
            <a:t>(</a:t>
          </a:r>
          <a:r>
            <a:rPr kumimoji="1" lang="zh-TW" b="1" dirty="0" smtClean="0"/>
            <a:t>行政資訊網</a:t>
          </a:r>
          <a:r>
            <a:rPr kumimoji="1" lang="en-US" b="1" dirty="0" smtClean="0"/>
            <a:t>)</a:t>
          </a:r>
          <a:r>
            <a:rPr kumimoji="1" lang="zh-TW" b="1" dirty="0" smtClean="0"/>
            <a:t>。事畢</a:t>
          </a:r>
          <a:r>
            <a:rPr kumimoji="1" lang="en-US" b="1" dirty="0" smtClean="0"/>
            <a:t>15</a:t>
          </a:r>
          <a:r>
            <a:rPr kumimoji="1" lang="zh-TW" b="1" dirty="0" smtClean="0"/>
            <a:t>日要核銷。</a:t>
          </a:r>
          <a:endParaRPr lang="zh-TW" dirty="0"/>
        </a:p>
      </dgm:t>
    </dgm:pt>
    <dgm:pt modelId="{93BF6281-8937-4BA1-B500-A971869CE0F9}" type="parTrans" cxnId="{9A86EC8A-9AA0-40FF-B5AA-0A7579A78D9E}">
      <dgm:prSet/>
      <dgm:spPr/>
      <dgm:t>
        <a:bodyPr/>
        <a:lstStyle/>
        <a:p>
          <a:endParaRPr lang="zh-TW" altLang="en-US"/>
        </a:p>
      </dgm:t>
    </dgm:pt>
    <dgm:pt modelId="{FA003908-88F3-43EA-8477-F1EA8C640904}" type="sibTrans" cxnId="{9A86EC8A-9AA0-40FF-B5AA-0A7579A78D9E}">
      <dgm:prSet/>
      <dgm:spPr/>
      <dgm:t>
        <a:bodyPr/>
        <a:lstStyle/>
        <a:p>
          <a:endParaRPr lang="zh-TW" altLang="en-US"/>
        </a:p>
      </dgm:t>
    </dgm:pt>
    <dgm:pt modelId="{6810B5C8-5342-4658-B35A-33E4A93669E2}">
      <dgm:prSet>
        <dgm:style>
          <a:lnRef idx="0">
            <a:schemeClr val="accent4"/>
          </a:lnRef>
          <a:fillRef idx="3">
            <a:schemeClr val="accent4"/>
          </a:fillRef>
          <a:effectRef idx="3">
            <a:schemeClr val="accent4"/>
          </a:effectRef>
          <a:fontRef idx="minor">
            <a:schemeClr val="lt1"/>
          </a:fontRef>
        </dgm:style>
      </dgm:prSet>
      <dgm:spPr/>
      <dgm:t>
        <a:bodyPr/>
        <a:lstStyle/>
        <a:p>
          <a:pPr rtl="0"/>
          <a:r>
            <a:rPr kumimoji="1" lang="zh-TW" b="1" dirty="0" smtClean="0"/>
            <a:t>搭乘飛機或高鐵：</a:t>
          </a:r>
          <a:endParaRPr lang="zh-TW" dirty="0"/>
        </a:p>
      </dgm:t>
    </dgm:pt>
    <dgm:pt modelId="{0343FE4F-223A-4C5E-ACA7-787998A18A9E}" type="parTrans" cxnId="{16C3EA86-1485-438C-AF60-D05FA9635CC4}">
      <dgm:prSet/>
      <dgm:spPr/>
      <dgm:t>
        <a:bodyPr/>
        <a:lstStyle/>
        <a:p>
          <a:endParaRPr lang="zh-TW" altLang="en-US"/>
        </a:p>
      </dgm:t>
    </dgm:pt>
    <dgm:pt modelId="{FABBEB98-6D19-467B-A298-00EF6414C2B7}" type="sibTrans" cxnId="{16C3EA86-1485-438C-AF60-D05FA9635CC4}">
      <dgm:prSet/>
      <dgm:spPr/>
      <dgm:t>
        <a:bodyPr/>
        <a:lstStyle/>
        <a:p>
          <a:endParaRPr lang="zh-TW" altLang="en-US"/>
        </a:p>
      </dgm:t>
    </dgm:pt>
    <dgm:pt modelId="{F2F251EE-29B9-476B-B859-B66832B10876}">
      <dgm:prSet>
        <dgm:style>
          <a:lnRef idx="1">
            <a:schemeClr val="accent5"/>
          </a:lnRef>
          <a:fillRef idx="2">
            <a:schemeClr val="accent5"/>
          </a:fillRef>
          <a:effectRef idx="1">
            <a:schemeClr val="accent5"/>
          </a:effectRef>
          <a:fontRef idx="minor">
            <a:schemeClr val="dk1"/>
          </a:fontRef>
        </dgm:style>
      </dgm:prSet>
      <dgm:spPr/>
      <dgm:t>
        <a:bodyPr/>
        <a:lstStyle/>
        <a:p>
          <a:pPr rtl="0"/>
          <a:r>
            <a:rPr kumimoji="1" lang="zh-TW" b="1" i="1" dirty="0" smtClean="0"/>
            <a:t>駕駛自用汽機車：</a:t>
          </a:r>
          <a:endParaRPr lang="zh-TW" dirty="0"/>
        </a:p>
      </dgm:t>
    </dgm:pt>
    <dgm:pt modelId="{28049F00-24F9-4630-AA53-631CC0080FA0}" type="parTrans" cxnId="{969330CC-6779-4B21-88A0-A48FA08757B7}">
      <dgm:prSet/>
      <dgm:spPr/>
      <dgm:t>
        <a:bodyPr/>
        <a:lstStyle/>
        <a:p>
          <a:endParaRPr lang="zh-TW" altLang="en-US"/>
        </a:p>
      </dgm:t>
    </dgm:pt>
    <dgm:pt modelId="{DB53D0B7-53C7-48C0-9183-7AFAD00C2C71}" type="sibTrans" cxnId="{969330CC-6779-4B21-88A0-A48FA08757B7}">
      <dgm:prSet/>
      <dgm:spPr/>
      <dgm:t>
        <a:bodyPr/>
        <a:lstStyle/>
        <a:p>
          <a:endParaRPr lang="zh-TW" altLang="en-US"/>
        </a:p>
      </dgm:t>
    </dgm:pt>
    <dgm:pt modelId="{D4102016-8ED0-4B51-BC17-CA6E406FAEC2}">
      <dgm:prSet>
        <dgm:style>
          <a:lnRef idx="1">
            <a:schemeClr val="accent6"/>
          </a:lnRef>
          <a:fillRef idx="2">
            <a:schemeClr val="accent6"/>
          </a:fillRef>
          <a:effectRef idx="1">
            <a:schemeClr val="accent6"/>
          </a:effectRef>
          <a:fontRef idx="minor">
            <a:schemeClr val="dk1"/>
          </a:fontRef>
        </dgm:style>
      </dgm:prSet>
      <dgm:spPr/>
      <dgm:t>
        <a:bodyPr/>
        <a:lstStyle/>
        <a:p>
          <a:pPr rtl="0"/>
          <a:r>
            <a:rPr lang="zh-TW" b="1" u="sng" dirty="0" smtClean="0"/>
            <a:t>實際若不發生交通費用，則不再報支</a:t>
          </a:r>
          <a:r>
            <a:rPr lang="zh-TW" b="1" dirty="0" smtClean="0"/>
            <a:t>：</a:t>
          </a:r>
          <a:endParaRPr lang="zh-TW" dirty="0"/>
        </a:p>
      </dgm:t>
    </dgm:pt>
    <dgm:pt modelId="{C77ED881-5C32-461D-A0DC-147D563ACCFD}" type="parTrans" cxnId="{55B6DEEB-D116-4310-9A08-C2A46A3C436E}">
      <dgm:prSet/>
      <dgm:spPr/>
      <dgm:t>
        <a:bodyPr/>
        <a:lstStyle/>
        <a:p>
          <a:endParaRPr lang="zh-TW" altLang="en-US"/>
        </a:p>
      </dgm:t>
    </dgm:pt>
    <dgm:pt modelId="{076BE32E-C422-4A0C-A8E3-A9295CF8BA7C}" type="sibTrans" cxnId="{55B6DEEB-D116-4310-9A08-C2A46A3C436E}">
      <dgm:prSet/>
      <dgm:spPr/>
      <dgm:t>
        <a:bodyPr/>
        <a:lstStyle/>
        <a:p>
          <a:endParaRPr lang="zh-TW" altLang="en-US"/>
        </a:p>
      </dgm:t>
    </dgm:pt>
    <dgm:pt modelId="{B1BD3DE7-CE72-4127-9F1A-613B066C6906}">
      <dgm:prSet/>
      <dgm:spPr/>
      <dgm:t>
        <a:bodyPr/>
        <a:lstStyle/>
        <a:p>
          <a:pPr rtl="0"/>
          <a:r>
            <a:rPr lang="zh-TW" dirty="0" smtClean="0"/>
            <a:t>「國內出差旅費報支要點」第５點規定：「交通費包括行程中必須搭乘之飛機、汽車、火車、捷運、輪船等費，均按實報支</a:t>
          </a:r>
          <a:r>
            <a:rPr lang="en-US" dirty="0" smtClean="0"/>
            <a:t>...</a:t>
          </a:r>
          <a:r>
            <a:rPr lang="zh-TW" dirty="0" smtClean="0"/>
            <a:t>」及第</a:t>
          </a:r>
          <a:r>
            <a:rPr lang="en-US" dirty="0" smtClean="0"/>
            <a:t>13</a:t>
          </a:r>
          <a:r>
            <a:rPr lang="zh-TW" dirty="0" smtClean="0"/>
            <a:t>點規定：「旅費應按出差必經之順路計算之</a:t>
          </a:r>
          <a:r>
            <a:rPr lang="en-US" dirty="0" smtClean="0"/>
            <a:t>...</a:t>
          </a:r>
          <a:r>
            <a:rPr lang="zh-TW" dirty="0" smtClean="0"/>
            <a:t>」。以員工出差係由機關派遣，故出差應由機關所在地作為報支交通費起點。如住所地（台北）若較機關所在地（基隆）至出差地（花蓮）費用較高時，僅能報支基隆至花蓮間之交通費；若出差地為台中時，由住所前往為順路，並可節省公帑時，出差人可選擇由住所出發，</a:t>
          </a:r>
          <a:r>
            <a:rPr lang="zh-TW" u="sng" dirty="0" smtClean="0"/>
            <a:t>實際若不發生交通費用，則不再報支</a:t>
          </a:r>
          <a:r>
            <a:rPr lang="zh-TW" dirty="0" smtClean="0"/>
            <a:t>。 </a:t>
          </a:r>
          <a:endParaRPr lang="zh-TW" dirty="0"/>
        </a:p>
      </dgm:t>
    </dgm:pt>
    <dgm:pt modelId="{687D7992-F20E-4A82-BB94-8B8D18F45EC5}" type="parTrans" cxnId="{C0743009-B0AE-440E-AA01-53C926444FCA}">
      <dgm:prSet/>
      <dgm:spPr/>
      <dgm:t>
        <a:bodyPr/>
        <a:lstStyle/>
        <a:p>
          <a:endParaRPr lang="zh-TW" altLang="en-US"/>
        </a:p>
      </dgm:t>
    </dgm:pt>
    <dgm:pt modelId="{334ACEE5-89B4-4874-99F4-739B29258D18}" type="sibTrans" cxnId="{C0743009-B0AE-440E-AA01-53C926444FCA}">
      <dgm:prSet/>
      <dgm:spPr/>
      <dgm:t>
        <a:bodyPr/>
        <a:lstStyle/>
        <a:p>
          <a:endParaRPr lang="zh-TW" altLang="en-US"/>
        </a:p>
      </dgm:t>
    </dgm:pt>
    <dgm:pt modelId="{2086773D-0F4F-46D8-ACE2-C93E31DAFDE0}">
      <dgm:prSet>
        <dgm:style>
          <a:lnRef idx="1">
            <a:schemeClr val="accent5"/>
          </a:lnRef>
          <a:fillRef idx="2">
            <a:schemeClr val="accent5"/>
          </a:fillRef>
          <a:effectRef idx="1">
            <a:schemeClr val="accent5"/>
          </a:effectRef>
          <a:fontRef idx="minor">
            <a:schemeClr val="dk1"/>
          </a:fontRef>
        </dgm:style>
      </dgm:prSet>
      <dgm:spPr/>
      <dgm:t>
        <a:bodyPr/>
        <a:lstStyle/>
        <a:p>
          <a:pPr rtl="0"/>
          <a:r>
            <a:rPr lang="zh-TW" b="1" dirty="0" smtClean="0"/>
            <a:t>計程車：</a:t>
          </a:r>
          <a:endParaRPr lang="zh-TW" dirty="0"/>
        </a:p>
      </dgm:t>
    </dgm:pt>
    <dgm:pt modelId="{CA6AEB79-E29A-4B7B-A415-7ED5592B8BA3}" type="parTrans" cxnId="{A396003A-75A6-4B97-AC0D-EF3790EC69D7}">
      <dgm:prSet/>
      <dgm:spPr/>
      <dgm:t>
        <a:bodyPr/>
        <a:lstStyle/>
        <a:p>
          <a:endParaRPr lang="zh-TW" altLang="en-US"/>
        </a:p>
      </dgm:t>
    </dgm:pt>
    <dgm:pt modelId="{9215B666-99C4-4346-8D53-DD9EF159E686}" type="sibTrans" cxnId="{A396003A-75A6-4B97-AC0D-EF3790EC69D7}">
      <dgm:prSet/>
      <dgm:spPr/>
      <dgm:t>
        <a:bodyPr/>
        <a:lstStyle/>
        <a:p>
          <a:endParaRPr lang="zh-TW" altLang="en-US"/>
        </a:p>
      </dgm:t>
    </dgm:pt>
    <dgm:pt modelId="{D2CAABB5-5D28-45B5-A344-B788D7671C26}">
      <dgm:prSet/>
      <dgm:spPr/>
      <dgm:t>
        <a:bodyPr/>
        <a:lstStyle/>
        <a:p>
          <a:pPr rtl="0"/>
          <a:r>
            <a:rPr kumimoji="1" lang="en-US" b="1" dirty="0" smtClean="0"/>
            <a:t>1.</a:t>
          </a:r>
          <a:r>
            <a:rPr kumimoji="1" lang="zh-TW" b="1" dirty="0" smtClean="0"/>
            <a:t>國內出差超過一日以上欲搭乘飛機或高鐵時於</a:t>
          </a:r>
          <a:r>
            <a:rPr kumimoji="1" lang="zh-TW" b="1" u="sng" dirty="0" smtClean="0"/>
            <a:t>出差請示單</a:t>
          </a:r>
          <a:r>
            <a:rPr kumimoji="1" lang="zh-TW" b="1" dirty="0" smtClean="0"/>
            <a:t>上敘明理由，並請事先經校長核准。</a:t>
          </a:r>
          <a:r>
            <a:rPr kumimoji="1" lang="en-US" b="1" dirty="0" smtClean="0"/>
            <a:t>2.</a:t>
          </a:r>
          <a:r>
            <a:rPr kumimoji="1" lang="zh-TW" b="1" dirty="0" smtClean="0"/>
            <a:t>檢據核銷</a:t>
          </a:r>
          <a:endParaRPr lang="zh-TW" dirty="0"/>
        </a:p>
      </dgm:t>
    </dgm:pt>
    <dgm:pt modelId="{41782A01-F2B2-4A70-B08B-EAD315B4737B}" type="parTrans" cxnId="{D540E77B-7867-4582-8A17-C7C0865A8148}">
      <dgm:prSet/>
      <dgm:spPr/>
      <dgm:t>
        <a:bodyPr/>
        <a:lstStyle/>
        <a:p>
          <a:endParaRPr lang="zh-TW" altLang="en-US"/>
        </a:p>
      </dgm:t>
    </dgm:pt>
    <dgm:pt modelId="{6F7697D7-CC06-4408-8B81-1F4691314369}" type="sibTrans" cxnId="{D540E77B-7867-4582-8A17-C7C0865A8148}">
      <dgm:prSet/>
      <dgm:spPr/>
      <dgm:t>
        <a:bodyPr/>
        <a:lstStyle/>
        <a:p>
          <a:endParaRPr lang="zh-TW" altLang="en-US"/>
        </a:p>
      </dgm:t>
    </dgm:pt>
    <dgm:pt modelId="{50A0D44A-A2EB-476F-8CAF-2507BBB9E60D}">
      <dgm:prSet/>
      <dgm:spPr/>
      <dgm:t>
        <a:bodyPr/>
        <a:lstStyle/>
        <a:p>
          <a:pPr rtl="0"/>
          <a:r>
            <a:rPr kumimoji="1" lang="zh-TW" b="1" dirty="0" smtClean="0"/>
            <a:t>應按同路段公民營客運汽車最高等級之票價報支，不得報支汽油費及通行費、停車費。</a:t>
          </a:r>
          <a:endParaRPr lang="zh-TW" dirty="0"/>
        </a:p>
      </dgm:t>
    </dgm:pt>
    <dgm:pt modelId="{9CFB9ECD-E64C-4DB1-B5D0-7BEE1A002B93}" type="parTrans" cxnId="{3084943C-7ADD-4A0C-8D62-CB655979D68E}">
      <dgm:prSet/>
      <dgm:spPr/>
      <dgm:t>
        <a:bodyPr/>
        <a:lstStyle/>
        <a:p>
          <a:endParaRPr lang="zh-TW" altLang="en-US"/>
        </a:p>
      </dgm:t>
    </dgm:pt>
    <dgm:pt modelId="{43F6B880-5ADC-4439-BE39-71F42D1C19CF}" type="sibTrans" cxnId="{3084943C-7ADD-4A0C-8D62-CB655979D68E}">
      <dgm:prSet/>
      <dgm:spPr/>
      <dgm:t>
        <a:bodyPr/>
        <a:lstStyle/>
        <a:p>
          <a:endParaRPr lang="zh-TW" altLang="en-US"/>
        </a:p>
      </dgm:t>
    </dgm:pt>
    <dgm:pt modelId="{A827F3B9-82F0-4794-A3DA-4B0F8D8B85CD}">
      <dgm:prSet/>
      <dgm:spPr/>
      <dgm:t>
        <a:bodyPr/>
        <a:lstStyle/>
        <a:p>
          <a:pPr rtl="0"/>
          <a:r>
            <a:rPr lang="zh-TW" b="1" dirty="0" smtClean="0"/>
            <a:t>除因急要公務者外，不得報支。 </a:t>
          </a:r>
          <a:endParaRPr lang="zh-TW" dirty="0"/>
        </a:p>
      </dgm:t>
    </dgm:pt>
    <dgm:pt modelId="{78B0DB31-0CF5-434B-A24A-970042620660}" type="parTrans" cxnId="{3DD22B21-7F4E-4268-A13F-0C62F77D1305}">
      <dgm:prSet/>
      <dgm:spPr/>
      <dgm:t>
        <a:bodyPr/>
        <a:lstStyle/>
        <a:p>
          <a:endParaRPr lang="zh-TW" altLang="en-US"/>
        </a:p>
      </dgm:t>
    </dgm:pt>
    <dgm:pt modelId="{0C6E644D-079D-4236-810D-9AE26D829FF5}" type="sibTrans" cxnId="{3DD22B21-7F4E-4268-A13F-0C62F77D1305}">
      <dgm:prSet/>
      <dgm:spPr/>
      <dgm:t>
        <a:bodyPr/>
        <a:lstStyle/>
        <a:p>
          <a:endParaRPr lang="zh-TW" altLang="en-US"/>
        </a:p>
      </dgm:t>
    </dgm:pt>
    <dgm:pt modelId="{7E1E39C4-2D9F-4E62-ABB3-7650E3ABFC9B}" type="pres">
      <dgm:prSet presAssocID="{51B32449-E4FC-4ECB-93F3-7981A4DAA25B}" presName="linear" presStyleCnt="0">
        <dgm:presLayoutVars>
          <dgm:animLvl val="lvl"/>
          <dgm:resizeHandles val="exact"/>
        </dgm:presLayoutVars>
      </dgm:prSet>
      <dgm:spPr/>
      <dgm:t>
        <a:bodyPr/>
        <a:lstStyle/>
        <a:p>
          <a:endParaRPr lang="zh-TW" altLang="en-US"/>
        </a:p>
      </dgm:t>
    </dgm:pt>
    <dgm:pt modelId="{40B17291-18C4-45F2-A27D-93660B73EF40}" type="pres">
      <dgm:prSet presAssocID="{DC4B2B5F-DA7A-4E03-BCF7-6AE8998260C1}" presName="parentText" presStyleLbl="node1" presStyleIdx="0" presStyleCnt="5">
        <dgm:presLayoutVars>
          <dgm:chMax val="0"/>
          <dgm:bulletEnabled val="1"/>
        </dgm:presLayoutVars>
      </dgm:prSet>
      <dgm:spPr/>
      <dgm:t>
        <a:bodyPr/>
        <a:lstStyle/>
        <a:p>
          <a:endParaRPr lang="zh-TW" altLang="en-US"/>
        </a:p>
      </dgm:t>
    </dgm:pt>
    <dgm:pt modelId="{146CAC97-EE43-49A7-8BEB-429EC23F9008}" type="pres">
      <dgm:prSet presAssocID="{FA003908-88F3-43EA-8477-F1EA8C640904}" presName="spacer" presStyleCnt="0"/>
      <dgm:spPr/>
    </dgm:pt>
    <dgm:pt modelId="{21663C76-B98C-4751-BD06-44CBF0327267}" type="pres">
      <dgm:prSet presAssocID="{6810B5C8-5342-4658-B35A-33E4A93669E2}" presName="parentText" presStyleLbl="node1" presStyleIdx="1" presStyleCnt="5">
        <dgm:presLayoutVars>
          <dgm:chMax val="0"/>
          <dgm:bulletEnabled val="1"/>
        </dgm:presLayoutVars>
      </dgm:prSet>
      <dgm:spPr/>
      <dgm:t>
        <a:bodyPr/>
        <a:lstStyle/>
        <a:p>
          <a:endParaRPr lang="zh-TW" altLang="en-US"/>
        </a:p>
      </dgm:t>
    </dgm:pt>
    <dgm:pt modelId="{0072DFFF-AA1F-428B-A9DE-4E535B128B36}" type="pres">
      <dgm:prSet presAssocID="{6810B5C8-5342-4658-B35A-33E4A93669E2}" presName="childText" presStyleLbl="revTx" presStyleIdx="0" presStyleCnt="4">
        <dgm:presLayoutVars>
          <dgm:bulletEnabled val="1"/>
        </dgm:presLayoutVars>
      </dgm:prSet>
      <dgm:spPr/>
      <dgm:t>
        <a:bodyPr/>
        <a:lstStyle/>
        <a:p>
          <a:endParaRPr lang="zh-TW" altLang="en-US"/>
        </a:p>
      </dgm:t>
    </dgm:pt>
    <dgm:pt modelId="{5D697A0B-A41F-4F44-9DD4-8278CF5FD5B5}" type="pres">
      <dgm:prSet presAssocID="{F2F251EE-29B9-476B-B859-B66832B10876}" presName="parentText" presStyleLbl="node1" presStyleIdx="2" presStyleCnt="5">
        <dgm:presLayoutVars>
          <dgm:chMax val="0"/>
          <dgm:bulletEnabled val="1"/>
        </dgm:presLayoutVars>
      </dgm:prSet>
      <dgm:spPr/>
      <dgm:t>
        <a:bodyPr/>
        <a:lstStyle/>
        <a:p>
          <a:endParaRPr lang="zh-TW" altLang="en-US"/>
        </a:p>
      </dgm:t>
    </dgm:pt>
    <dgm:pt modelId="{8917F3FC-01C5-469D-9122-7B3C70A8FC95}" type="pres">
      <dgm:prSet presAssocID="{F2F251EE-29B9-476B-B859-B66832B10876}" presName="childText" presStyleLbl="revTx" presStyleIdx="1" presStyleCnt="4">
        <dgm:presLayoutVars>
          <dgm:bulletEnabled val="1"/>
        </dgm:presLayoutVars>
      </dgm:prSet>
      <dgm:spPr/>
      <dgm:t>
        <a:bodyPr/>
        <a:lstStyle/>
        <a:p>
          <a:endParaRPr lang="zh-TW" altLang="en-US"/>
        </a:p>
      </dgm:t>
    </dgm:pt>
    <dgm:pt modelId="{BC521212-7D12-4D01-94DD-B3B6F5046FAC}" type="pres">
      <dgm:prSet presAssocID="{D4102016-8ED0-4B51-BC17-CA6E406FAEC2}" presName="parentText" presStyleLbl="node1" presStyleIdx="3" presStyleCnt="5">
        <dgm:presLayoutVars>
          <dgm:chMax val="0"/>
          <dgm:bulletEnabled val="1"/>
        </dgm:presLayoutVars>
      </dgm:prSet>
      <dgm:spPr/>
      <dgm:t>
        <a:bodyPr/>
        <a:lstStyle/>
        <a:p>
          <a:endParaRPr lang="zh-TW" altLang="en-US"/>
        </a:p>
      </dgm:t>
    </dgm:pt>
    <dgm:pt modelId="{B83079DD-BE38-4CC7-89A0-D728E265C80E}" type="pres">
      <dgm:prSet presAssocID="{D4102016-8ED0-4B51-BC17-CA6E406FAEC2}" presName="childText" presStyleLbl="revTx" presStyleIdx="2" presStyleCnt="4">
        <dgm:presLayoutVars>
          <dgm:bulletEnabled val="1"/>
        </dgm:presLayoutVars>
      </dgm:prSet>
      <dgm:spPr/>
      <dgm:t>
        <a:bodyPr/>
        <a:lstStyle/>
        <a:p>
          <a:endParaRPr lang="zh-TW" altLang="en-US"/>
        </a:p>
      </dgm:t>
    </dgm:pt>
    <dgm:pt modelId="{CFA129A7-93BA-4D2C-876E-2082717C50E4}" type="pres">
      <dgm:prSet presAssocID="{2086773D-0F4F-46D8-ACE2-C93E31DAFDE0}" presName="parentText" presStyleLbl="node1" presStyleIdx="4" presStyleCnt="5">
        <dgm:presLayoutVars>
          <dgm:chMax val="0"/>
          <dgm:bulletEnabled val="1"/>
        </dgm:presLayoutVars>
      </dgm:prSet>
      <dgm:spPr/>
      <dgm:t>
        <a:bodyPr/>
        <a:lstStyle/>
        <a:p>
          <a:endParaRPr lang="zh-TW" altLang="en-US"/>
        </a:p>
      </dgm:t>
    </dgm:pt>
    <dgm:pt modelId="{7F391A78-92E9-4499-8F8E-714E2C2DE3D3}" type="pres">
      <dgm:prSet presAssocID="{2086773D-0F4F-46D8-ACE2-C93E31DAFDE0}" presName="childText" presStyleLbl="revTx" presStyleIdx="3" presStyleCnt="4">
        <dgm:presLayoutVars>
          <dgm:bulletEnabled val="1"/>
        </dgm:presLayoutVars>
      </dgm:prSet>
      <dgm:spPr/>
      <dgm:t>
        <a:bodyPr/>
        <a:lstStyle/>
        <a:p>
          <a:endParaRPr lang="zh-TW" altLang="en-US"/>
        </a:p>
      </dgm:t>
    </dgm:pt>
  </dgm:ptLst>
  <dgm:cxnLst>
    <dgm:cxn modelId="{C0743009-B0AE-440E-AA01-53C926444FCA}" srcId="{D4102016-8ED0-4B51-BC17-CA6E406FAEC2}" destId="{B1BD3DE7-CE72-4127-9F1A-613B066C6906}" srcOrd="0" destOrd="0" parTransId="{687D7992-F20E-4A82-BB94-8B8D18F45EC5}" sibTransId="{334ACEE5-89B4-4874-99F4-739B29258D18}"/>
    <dgm:cxn modelId="{9A86EC8A-9AA0-40FF-B5AA-0A7579A78D9E}" srcId="{51B32449-E4FC-4ECB-93F3-7981A4DAA25B}" destId="{DC4B2B5F-DA7A-4E03-BCF7-6AE8998260C1}" srcOrd="0" destOrd="0" parTransId="{93BF6281-8937-4BA1-B500-A971869CE0F9}" sibTransId="{FA003908-88F3-43EA-8477-F1EA8C640904}"/>
    <dgm:cxn modelId="{55B6DEEB-D116-4310-9A08-C2A46A3C436E}" srcId="{51B32449-E4FC-4ECB-93F3-7981A4DAA25B}" destId="{D4102016-8ED0-4B51-BC17-CA6E406FAEC2}" srcOrd="3" destOrd="0" parTransId="{C77ED881-5C32-461D-A0DC-147D563ACCFD}" sibTransId="{076BE32E-C422-4A0C-A8E3-A9295CF8BA7C}"/>
    <dgm:cxn modelId="{94A2E999-52C9-489B-90AD-CEF07AF058D3}" type="presOf" srcId="{A827F3B9-82F0-4794-A3DA-4B0F8D8B85CD}" destId="{7F391A78-92E9-4499-8F8E-714E2C2DE3D3}" srcOrd="0" destOrd="0" presId="urn:microsoft.com/office/officeart/2005/8/layout/vList2"/>
    <dgm:cxn modelId="{2B86C04A-D884-42CD-826C-1C4C07CCE653}" type="presOf" srcId="{B1BD3DE7-CE72-4127-9F1A-613B066C6906}" destId="{B83079DD-BE38-4CC7-89A0-D728E265C80E}" srcOrd="0" destOrd="0" presId="urn:microsoft.com/office/officeart/2005/8/layout/vList2"/>
    <dgm:cxn modelId="{91A18946-5AFF-4B29-B520-86E68F63674A}" type="presOf" srcId="{6810B5C8-5342-4658-B35A-33E4A93669E2}" destId="{21663C76-B98C-4751-BD06-44CBF0327267}" srcOrd="0" destOrd="0" presId="urn:microsoft.com/office/officeart/2005/8/layout/vList2"/>
    <dgm:cxn modelId="{16C3EA86-1485-438C-AF60-D05FA9635CC4}" srcId="{51B32449-E4FC-4ECB-93F3-7981A4DAA25B}" destId="{6810B5C8-5342-4658-B35A-33E4A93669E2}" srcOrd="1" destOrd="0" parTransId="{0343FE4F-223A-4C5E-ACA7-787998A18A9E}" sibTransId="{FABBEB98-6D19-467B-A298-00EF6414C2B7}"/>
    <dgm:cxn modelId="{969330CC-6779-4B21-88A0-A48FA08757B7}" srcId="{51B32449-E4FC-4ECB-93F3-7981A4DAA25B}" destId="{F2F251EE-29B9-476B-B859-B66832B10876}" srcOrd="2" destOrd="0" parTransId="{28049F00-24F9-4630-AA53-631CC0080FA0}" sibTransId="{DB53D0B7-53C7-48C0-9183-7AFAD00C2C71}"/>
    <dgm:cxn modelId="{4FC3CD14-88C9-4430-804B-F8C5CAE16DF8}" type="presOf" srcId="{F2F251EE-29B9-476B-B859-B66832B10876}" destId="{5D697A0B-A41F-4F44-9DD4-8278CF5FD5B5}" srcOrd="0" destOrd="0" presId="urn:microsoft.com/office/officeart/2005/8/layout/vList2"/>
    <dgm:cxn modelId="{D540E77B-7867-4582-8A17-C7C0865A8148}" srcId="{6810B5C8-5342-4658-B35A-33E4A93669E2}" destId="{D2CAABB5-5D28-45B5-A344-B788D7671C26}" srcOrd="0" destOrd="0" parTransId="{41782A01-F2B2-4A70-B08B-EAD315B4737B}" sibTransId="{6F7697D7-CC06-4408-8B81-1F4691314369}"/>
    <dgm:cxn modelId="{D91F0180-A07C-41DB-8169-B8EDF54A4F73}" type="presOf" srcId="{DC4B2B5F-DA7A-4E03-BCF7-6AE8998260C1}" destId="{40B17291-18C4-45F2-A27D-93660B73EF40}" srcOrd="0" destOrd="0" presId="urn:microsoft.com/office/officeart/2005/8/layout/vList2"/>
    <dgm:cxn modelId="{25B22873-2585-4662-B5F7-D9E04FC8B681}" type="presOf" srcId="{51B32449-E4FC-4ECB-93F3-7981A4DAA25B}" destId="{7E1E39C4-2D9F-4E62-ABB3-7650E3ABFC9B}" srcOrd="0" destOrd="0" presId="urn:microsoft.com/office/officeart/2005/8/layout/vList2"/>
    <dgm:cxn modelId="{F8135756-BF71-43CA-B762-DC5E2566C82F}" type="presOf" srcId="{D4102016-8ED0-4B51-BC17-CA6E406FAEC2}" destId="{BC521212-7D12-4D01-94DD-B3B6F5046FAC}" srcOrd="0" destOrd="0" presId="urn:microsoft.com/office/officeart/2005/8/layout/vList2"/>
    <dgm:cxn modelId="{3E8723DF-7E97-44FE-B77F-DFA33A97382F}" type="presOf" srcId="{D2CAABB5-5D28-45B5-A344-B788D7671C26}" destId="{0072DFFF-AA1F-428B-A9DE-4E535B128B36}" srcOrd="0" destOrd="0" presId="urn:microsoft.com/office/officeart/2005/8/layout/vList2"/>
    <dgm:cxn modelId="{A724FEB2-AD0D-42E8-945B-87682AEFF132}" type="presOf" srcId="{50A0D44A-A2EB-476F-8CAF-2507BBB9E60D}" destId="{8917F3FC-01C5-469D-9122-7B3C70A8FC95}" srcOrd="0" destOrd="0" presId="urn:microsoft.com/office/officeart/2005/8/layout/vList2"/>
    <dgm:cxn modelId="{3084943C-7ADD-4A0C-8D62-CB655979D68E}" srcId="{F2F251EE-29B9-476B-B859-B66832B10876}" destId="{50A0D44A-A2EB-476F-8CAF-2507BBB9E60D}" srcOrd="0" destOrd="0" parTransId="{9CFB9ECD-E64C-4DB1-B5D0-7BEE1A002B93}" sibTransId="{43F6B880-5ADC-4439-BE39-71F42D1C19CF}"/>
    <dgm:cxn modelId="{5AED94C2-A6F9-41B8-A75A-260B0D57B9E3}" type="presOf" srcId="{2086773D-0F4F-46D8-ACE2-C93E31DAFDE0}" destId="{CFA129A7-93BA-4D2C-876E-2082717C50E4}" srcOrd="0" destOrd="0" presId="urn:microsoft.com/office/officeart/2005/8/layout/vList2"/>
    <dgm:cxn modelId="{3DD22B21-7F4E-4268-A13F-0C62F77D1305}" srcId="{2086773D-0F4F-46D8-ACE2-C93E31DAFDE0}" destId="{A827F3B9-82F0-4794-A3DA-4B0F8D8B85CD}" srcOrd="0" destOrd="0" parTransId="{78B0DB31-0CF5-434B-A24A-970042620660}" sibTransId="{0C6E644D-079D-4236-810D-9AE26D829FF5}"/>
    <dgm:cxn modelId="{A396003A-75A6-4B97-AC0D-EF3790EC69D7}" srcId="{51B32449-E4FC-4ECB-93F3-7981A4DAA25B}" destId="{2086773D-0F4F-46D8-ACE2-C93E31DAFDE0}" srcOrd="4" destOrd="0" parTransId="{CA6AEB79-E29A-4B7B-A415-7ED5592B8BA3}" sibTransId="{9215B666-99C4-4346-8D53-DD9EF159E686}"/>
    <dgm:cxn modelId="{86425D90-CE53-4FC2-8394-2C3CC97F23D4}" type="presParOf" srcId="{7E1E39C4-2D9F-4E62-ABB3-7650E3ABFC9B}" destId="{40B17291-18C4-45F2-A27D-93660B73EF40}" srcOrd="0" destOrd="0" presId="urn:microsoft.com/office/officeart/2005/8/layout/vList2"/>
    <dgm:cxn modelId="{FCB11A40-C858-43B6-8C61-6BCA23B82345}" type="presParOf" srcId="{7E1E39C4-2D9F-4E62-ABB3-7650E3ABFC9B}" destId="{146CAC97-EE43-49A7-8BEB-429EC23F9008}" srcOrd="1" destOrd="0" presId="urn:microsoft.com/office/officeart/2005/8/layout/vList2"/>
    <dgm:cxn modelId="{64FBE0C7-1927-4A09-8675-8E0FEF3ABF7C}" type="presParOf" srcId="{7E1E39C4-2D9F-4E62-ABB3-7650E3ABFC9B}" destId="{21663C76-B98C-4751-BD06-44CBF0327267}" srcOrd="2" destOrd="0" presId="urn:microsoft.com/office/officeart/2005/8/layout/vList2"/>
    <dgm:cxn modelId="{8D484FDA-591D-424D-B5A4-BA740AF1D43E}" type="presParOf" srcId="{7E1E39C4-2D9F-4E62-ABB3-7650E3ABFC9B}" destId="{0072DFFF-AA1F-428B-A9DE-4E535B128B36}" srcOrd="3" destOrd="0" presId="urn:microsoft.com/office/officeart/2005/8/layout/vList2"/>
    <dgm:cxn modelId="{841B85EC-B94D-46CB-949D-139B9A5FDD7E}" type="presParOf" srcId="{7E1E39C4-2D9F-4E62-ABB3-7650E3ABFC9B}" destId="{5D697A0B-A41F-4F44-9DD4-8278CF5FD5B5}" srcOrd="4" destOrd="0" presId="urn:microsoft.com/office/officeart/2005/8/layout/vList2"/>
    <dgm:cxn modelId="{D28A4A7C-D22D-4151-B763-1121B32DCF0A}" type="presParOf" srcId="{7E1E39C4-2D9F-4E62-ABB3-7650E3ABFC9B}" destId="{8917F3FC-01C5-469D-9122-7B3C70A8FC95}" srcOrd="5" destOrd="0" presId="urn:microsoft.com/office/officeart/2005/8/layout/vList2"/>
    <dgm:cxn modelId="{209A2518-B846-4F76-8616-BB54F7B98D70}" type="presParOf" srcId="{7E1E39C4-2D9F-4E62-ABB3-7650E3ABFC9B}" destId="{BC521212-7D12-4D01-94DD-B3B6F5046FAC}" srcOrd="6" destOrd="0" presId="urn:microsoft.com/office/officeart/2005/8/layout/vList2"/>
    <dgm:cxn modelId="{077FFBF9-2004-4245-8B49-524AD697418B}" type="presParOf" srcId="{7E1E39C4-2D9F-4E62-ABB3-7650E3ABFC9B}" destId="{B83079DD-BE38-4CC7-89A0-D728E265C80E}" srcOrd="7" destOrd="0" presId="urn:microsoft.com/office/officeart/2005/8/layout/vList2"/>
    <dgm:cxn modelId="{3DAB1CD3-08AC-4618-8AD1-6D4BC503E207}" type="presParOf" srcId="{7E1E39C4-2D9F-4E62-ABB3-7650E3ABFC9B}" destId="{CFA129A7-93BA-4D2C-876E-2082717C50E4}" srcOrd="8" destOrd="0" presId="urn:microsoft.com/office/officeart/2005/8/layout/vList2"/>
    <dgm:cxn modelId="{5DB930F7-4D18-438F-B237-7C7B4D12D0E5}" type="presParOf" srcId="{7E1E39C4-2D9F-4E62-ABB3-7650E3ABFC9B}" destId="{7F391A78-92E9-4499-8F8E-714E2C2DE3D3}" srcOrd="9"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9DB2E3D-5F09-4164-8E3F-7A4D73A9E1AF}" type="doc">
      <dgm:prSet loTypeId="urn:microsoft.com/office/officeart/2005/8/layout/hList7" loCatId="process" qsTypeId="urn:microsoft.com/office/officeart/2005/8/quickstyle/simple1" qsCatId="simple" csTypeId="urn:microsoft.com/office/officeart/2005/8/colors/accent1_2" csCatId="accent1" phldr="1"/>
      <dgm:spPr/>
      <dgm:t>
        <a:bodyPr/>
        <a:lstStyle/>
        <a:p>
          <a:endParaRPr lang="zh-TW" altLang="en-US"/>
        </a:p>
      </dgm:t>
    </dgm:pt>
    <dgm:pt modelId="{5044C3D8-F623-492D-AEBB-AFD57568BC89}">
      <dgm:prSet/>
      <dgm:spPr/>
      <dgm:t>
        <a:bodyPr/>
        <a:lstStyle/>
        <a:p>
          <a:pPr rtl="0"/>
          <a:r>
            <a:rPr lang="zh-TW" dirty="0" smtClean="0">
              <a:solidFill>
                <a:srgbClr val="FFC000"/>
              </a:solidFill>
            </a:rPr>
            <a:t>交通費：</a:t>
          </a:r>
          <a:r>
            <a:rPr lang="zh-TW" dirty="0" smtClean="0">
              <a:solidFill>
                <a:schemeClr val="tx1">
                  <a:lumMod val="75000"/>
                </a:schemeClr>
              </a:solidFill>
            </a:rPr>
            <a:t>出差人員搭乘飛機、船舶及長途大眾陸運工具所需費用。 </a:t>
          </a:r>
          <a:endParaRPr lang="zh-TW" dirty="0">
            <a:solidFill>
              <a:schemeClr val="tx1">
                <a:lumMod val="75000"/>
              </a:schemeClr>
            </a:solidFill>
          </a:endParaRPr>
        </a:p>
      </dgm:t>
    </dgm:pt>
    <dgm:pt modelId="{A64B15D8-2FB2-421D-AF71-4BBE3BC6C2A8}" type="parTrans" cxnId="{2CBB3CB0-F55C-4353-8718-640C2736B194}">
      <dgm:prSet/>
      <dgm:spPr/>
      <dgm:t>
        <a:bodyPr/>
        <a:lstStyle/>
        <a:p>
          <a:endParaRPr lang="zh-TW" altLang="en-US"/>
        </a:p>
      </dgm:t>
    </dgm:pt>
    <dgm:pt modelId="{FAEEAFCF-AB82-45BB-A1F1-5710CE1E2F70}" type="sibTrans" cxnId="{2CBB3CB0-F55C-4353-8718-640C2736B194}">
      <dgm:prSet/>
      <dgm:spPr/>
      <dgm:t>
        <a:bodyPr/>
        <a:lstStyle/>
        <a:p>
          <a:endParaRPr lang="zh-TW" altLang="en-US"/>
        </a:p>
      </dgm:t>
    </dgm:pt>
    <dgm:pt modelId="{AA4CAA9A-7F92-4AA6-8E96-3FA50921425F}">
      <dgm:prSet/>
      <dgm:spPr/>
      <dgm:t>
        <a:bodyPr/>
        <a:lstStyle/>
        <a:p>
          <a:pPr rtl="0"/>
          <a:r>
            <a:rPr lang="zh-TW" dirty="0" smtClean="0">
              <a:solidFill>
                <a:srgbClr val="FFC000"/>
              </a:solidFill>
            </a:rPr>
            <a:t>生活費：</a:t>
          </a:r>
          <a:r>
            <a:rPr lang="zh-TW" dirty="0" smtClean="0">
              <a:solidFill>
                <a:schemeClr val="tx1">
                  <a:lumMod val="75000"/>
                </a:schemeClr>
              </a:solidFill>
            </a:rPr>
            <a:t>出差人員之住宿費、膳食費及零用費。</a:t>
          </a:r>
          <a:endParaRPr lang="zh-TW" dirty="0">
            <a:solidFill>
              <a:schemeClr val="tx1">
                <a:lumMod val="75000"/>
              </a:schemeClr>
            </a:solidFill>
          </a:endParaRPr>
        </a:p>
      </dgm:t>
    </dgm:pt>
    <dgm:pt modelId="{40E65931-E3DF-4A3C-97EC-4383D84EE011}" type="parTrans" cxnId="{11C0D12D-05C1-43D4-8DBE-7565819103DF}">
      <dgm:prSet/>
      <dgm:spPr/>
      <dgm:t>
        <a:bodyPr/>
        <a:lstStyle/>
        <a:p>
          <a:endParaRPr lang="zh-TW" altLang="en-US"/>
        </a:p>
      </dgm:t>
    </dgm:pt>
    <dgm:pt modelId="{375CFEFD-66E1-4564-9F1D-1542853CBE46}" type="sibTrans" cxnId="{11C0D12D-05C1-43D4-8DBE-7565819103DF}">
      <dgm:prSet/>
      <dgm:spPr/>
      <dgm:t>
        <a:bodyPr/>
        <a:lstStyle/>
        <a:p>
          <a:endParaRPr lang="zh-TW" altLang="en-US"/>
        </a:p>
      </dgm:t>
    </dgm:pt>
    <dgm:pt modelId="{BD6CA9E7-6EDD-47ED-99BC-1F43CEB73DE5}">
      <dgm:prSet/>
      <dgm:spPr/>
      <dgm:t>
        <a:bodyPr/>
        <a:lstStyle/>
        <a:p>
          <a:pPr rtl="0"/>
          <a:r>
            <a:rPr lang="zh-TW" dirty="0" smtClean="0">
              <a:solidFill>
                <a:srgbClr val="FFC000"/>
              </a:solidFill>
            </a:rPr>
            <a:t>辦公費：</a:t>
          </a:r>
          <a:r>
            <a:rPr lang="zh-TW" dirty="0" smtClean="0">
              <a:solidFill>
                <a:schemeClr val="tx1">
                  <a:lumMod val="75000"/>
                </a:schemeClr>
              </a:solidFill>
            </a:rPr>
            <a:t>出差人員出國之手續費、保險費、行政費、禮品交際及雜費。</a:t>
          </a:r>
          <a:endParaRPr lang="zh-TW" dirty="0">
            <a:solidFill>
              <a:schemeClr val="tx1">
                <a:lumMod val="75000"/>
              </a:schemeClr>
            </a:solidFill>
          </a:endParaRPr>
        </a:p>
      </dgm:t>
    </dgm:pt>
    <dgm:pt modelId="{2BD1FA02-6F3D-47A9-813B-FB1010DDBAF9}" type="parTrans" cxnId="{D53711F5-CF78-4825-827A-74BAC0F2C5D6}">
      <dgm:prSet/>
      <dgm:spPr/>
      <dgm:t>
        <a:bodyPr/>
        <a:lstStyle/>
        <a:p>
          <a:endParaRPr lang="zh-TW" altLang="en-US"/>
        </a:p>
      </dgm:t>
    </dgm:pt>
    <dgm:pt modelId="{D7F929A7-8A7F-49D3-9DEE-DBF819CFFEEE}" type="sibTrans" cxnId="{D53711F5-CF78-4825-827A-74BAC0F2C5D6}">
      <dgm:prSet/>
      <dgm:spPr/>
      <dgm:t>
        <a:bodyPr/>
        <a:lstStyle/>
        <a:p>
          <a:endParaRPr lang="zh-TW" altLang="en-US"/>
        </a:p>
      </dgm:t>
    </dgm:pt>
    <dgm:pt modelId="{C0650916-8D4B-48E4-9A79-1987FE8D4956}" type="pres">
      <dgm:prSet presAssocID="{B9DB2E3D-5F09-4164-8E3F-7A4D73A9E1AF}" presName="Name0" presStyleCnt="0">
        <dgm:presLayoutVars>
          <dgm:dir/>
          <dgm:resizeHandles val="exact"/>
        </dgm:presLayoutVars>
      </dgm:prSet>
      <dgm:spPr/>
      <dgm:t>
        <a:bodyPr/>
        <a:lstStyle/>
        <a:p>
          <a:endParaRPr lang="zh-TW" altLang="en-US"/>
        </a:p>
      </dgm:t>
    </dgm:pt>
    <dgm:pt modelId="{321E9A69-507B-46BB-BD0F-38C50E6AE379}" type="pres">
      <dgm:prSet presAssocID="{B9DB2E3D-5F09-4164-8E3F-7A4D73A9E1AF}" presName="fgShape" presStyleLbl="fgShp" presStyleIdx="0" presStyleCnt="1"/>
      <dgm:spPr/>
    </dgm:pt>
    <dgm:pt modelId="{0DF9CEAD-F54D-4F05-BFC3-75B8166526B2}" type="pres">
      <dgm:prSet presAssocID="{B9DB2E3D-5F09-4164-8E3F-7A4D73A9E1AF}" presName="linComp" presStyleCnt="0"/>
      <dgm:spPr/>
    </dgm:pt>
    <dgm:pt modelId="{AD2A6D63-55CB-478B-B5B2-3CA88013F838}" type="pres">
      <dgm:prSet presAssocID="{5044C3D8-F623-492D-AEBB-AFD57568BC89}" presName="compNode" presStyleCnt="0"/>
      <dgm:spPr/>
    </dgm:pt>
    <dgm:pt modelId="{DD0A6E13-DA72-4246-82DF-83D5E0610CD8}" type="pres">
      <dgm:prSet presAssocID="{5044C3D8-F623-492D-AEBB-AFD57568BC89}" presName="bkgdShape" presStyleLbl="node1" presStyleIdx="0" presStyleCnt="3"/>
      <dgm:spPr/>
      <dgm:t>
        <a:bodyPr/>
        <a:lstStyle/>
        <a:p>
          <a:endParaRPr lang="zh-TW" altLang="en-US"/>
        </a:p>
      </dgm:t>
    </dgm:pt>
    <dgm:pt modelId="{454D3D3D-5B07-48D6-BCEA-19A2440415F5}" type="pres">
      <dgm:prSet presAssocID="{5044C3D8-F623-492D-AEBB-AFD57568BC89}" presName="nodeTx" presStyleLbl="node1" presStyleIdx="0" presStyleCnt="3">
        <dgm:presLayoutVars>
          <dgm:bulletEnabled val="1"/>
        </dgm:presLayoutVars>
      </dgm:prSet>
      <dgm:spPr/>
      <dgm:t>
        <a:bodyPr/>
        <a:lstStyle/>
        <a:p>
          <a:endParaRPr lang="zh-TW" altLang="en-US"/>
        </a:p>
      </dgm:t>
    </dgm:pt>
    <dgm:pt modelId="{02EF530E-5DEF-44BA-BE52-58F624680771}" type="pres">
      <dgm:prSet presAssocID="{5044C3D8-F623-492D-AEBB-AFD57568BC89}" presName="invisiNode" presStyleLbl="node1" presStyleIdx="0" presStyleCnt="3"/>
      <dgm:spPr/>
    </dgm:pt>
    <dgm:pt modelId="{3F59E6D0-6732-422E-98AE-782B6E361BE2}" type="pres">
      <dgm:prSet presAssocID="{5044C3D8-F623-492D-AEBB-AFD57568BC89}" presName="imagNode" presStyleLbl="fgImgPlace1" presStyleIdx="0" presStyleCnt="3"/>
      <dgm:spPr>
        <a:blipFill rotWithShape="1">
          <a:blip xmlns:r="http://schemas.openxmlformats.org/officeDocument/2006/relationships" r:embed="rId1"/>
          <a:stretch>
            <a:fillRect/>
          </a:stretch>
        </a:blipFill>
      </dgm:spPr>
    </dgm:pt>
    <dgm:pt modelId="{94947CE7-C2B8-4058-B477-589A9D6BE67F}" type="pres">
      <dgm:prSet presAssocID="{FAEEAFCF-AB82-45BB-A1F1-5710CE1E2F70}" presName="sibTrans" presStyleLbl="sibTrans2D1" presStyleIdx="0" presStyleCnt="0"/>
      <dgm:spPr/>
      <dgm:t>
        <a:bodyPr/>
        <a:lstStyle/>
        <a:p>
          <a:endParaRPr lang="zh-TW" altLang="en-US"/>
        </a:p>
      </dgm:t>
    </dgm:pt>
    <dgm:pt modelId="{5A4220A1-FFE2-480B-A53B-89A6D0150DAC}" type="pres">
      <dgm:prSet presAssocID="{AA4CAA9A-7F92-4AA6-8E96-3FA50921425F}" presName="compNode" presStyleCnt="0"/>
      <dgm:spPr/>
    </dgm:pt>
    <dgm:pt modelId="{A59FD0F2-4BDD-4485-B330-36E400E848DB}" type="pres">
      <dgm:prSet presAssocID="{AA4CAA9A-7F92-4AA6-8E96-3FA50921425F}" presName="bkgdShape" presStyleLbl="node1" presStyleIdx="1" presStyleCnt="3" custLinFactNeighborX="-893" custLinFactNeighborY="-418"/>
      <dgm:spPr/>
      <dgm:t>
        <a:bodyPr/>
        <a:lstStyle/>
        <a:p>
          <a:endParaRPr lang="zh-TW" altLang="en-US"/>
        </a:p>
      </dgm:t>
    </dgm:pt>
    <dgm:pt modelId="{06B720AF-6CDC-49DC-AAA9-ACA34A8C01DC}" type="pres">
      <dgm:prSet presAssocID="{AA4CAA9A-7F92-4AA6-8E96-3FA50921425F}" presName="nodeTx" presStyleLbl="node1" presStyleIdx="1" presStyleCnt="3">
        <dgm:presLayoutVars>
          <dgm:bulletEnabled val="1"/>
        </dgm:presLayoutVars>
      </dgm:prSet>
      <dgm:spPr/>
      <dgm:t>
        <a:bodyPr/>
        <a:lstStyle/>
        <a:p>
          <a:endParaRPr lang="zh-TW" altLang="en-US"/>
        </a:p>
      </dgm:t>
    </dgm:pt>
    <dgm:pt modelId="{F9C6D100-F996-41E0-A87F-1E8CBE775905}" type="pres">
      <dgm:prSet presAssocID="{AA4CAA9A-7F92-4AA6-8E96-3FA50921425F}" presName="invisiNode" presStyleLbl="node1" presStyleIdx="1" presStyleCnt="3"/>
      <dgm:spPr/>
    </dgm:pt>
    <dgm:pt modelId="{AD4A0AEA-978F-409D-B2DB-9895B86590BF}" type="pres">
      <dgm:prSet presAssocID="{AA4CAA9A-7F92-4AA6-8E96-3FA50921425F}" presName="imagNode" presStyleLbl="fgImgPlace1" presStyleIdx="1" presStyleCnt="3"/>
      <dgm:spPr>
        <a:blipFill rotWithShape="1">
          <a:blip xmlns:r="http://schemas.openxmlformats.org/officeDocument/2006/relationships" r:embed="rId2"/>
          <a:stretch>
            <a:fillRect/>
          </a:stretch>
        </a:blipFill>
      </dgm:spPr>
    </dgm:pt>
    <dgm:pt modelId="{37B546F7-C679-4B98-A221-D9C477C320AE}" type="pres">
      <dgm:prSet presAssocID="{375CFEFD-66E1-4564-9F1D-1542853CBE46}" presName="sibTrans" presStyleLbl="sibTrans2D1" presStyleIdx="0" presStyleCnt="0"/>
      <dgm:spPr/>
      <dgm:t>
        <a:bodyPr/>
        <a:lstStyle/>
        <a:p>
          <a:endParaRPr lang="zh-TW" altLang="en-US"/>
        </a:p>
      </dgm:t>
    </dgm:pt>
    <dgm:pt modelId="{7421380A-FBF2-47BA-A05C-6B6589012F7E}" type="pres">
      <dgm:prSet presAssocID="{BD6CA9E7-6EDD-47ED-99BC-1F43CEB73DE5}" presName="compNode" presStyleCnt="0"/>
      <dgm:spPr/>
    </dgm:pt>
    <dgm:pt modelId="{D23FD355-79F5-4292-A116-09459506B8D3}" type="pres">
      <dgm:prSet presAssocID="{BD6CA9E7-6EDD-47ED-99BC-1F43CEB73DE5}" presName="bkgdShape" presStyleLbl="node1" presStyleIdx="2" presStyleCnt="3"/>
      <dgm:spPr/>
      <dgm:t>
        <a:bodyPr/>
        <a:lstStyle/>
        <a:p>
          <a:endParaRPr lang="zh-TW" altLang="en-US"/>
        </a:p>
      </dgm:t>
    </dgm:pt>
    <dgm:pt modelId="{609F2437-5301-4A06-963A-7E89806B6CC1}" type="pres">
      <dgm:prSet presAssocID="{BD6CA9E7-6EDD-47ED-99BC-1F43CEB73DE5}" presName="nodeTx" presStyleLbl="node1" presStyleIdx="2" presStyleCnt="3">
        <dgm:presLayoutVars>
          <dgm:bulletEnabled val="1"/>
        </dgm:presLayoutVars>
      </dgm:prSet>
      <dgm:spPr/>
      <dgm:t>
        <a:bodyPr/>
        <a:lstStyle/>
        <a:p>
          <a:endParaRPr lang="zh-TW" altLang="en-US"/>
        </a:p>
      </dgm:t>
    </dgm:pt>
    <dgm:pt modelId="{3B675D0A-227F-4625-9BCC-3EF36D41F252}" type="pres">
      <dgm:prSet presAssocID="{BD6CA9E7-6EDD-47ED-99BC-1F43CEB73DE5}" presName="invisiNode" presStyleLbl="node1" presStyleIdx="2" presStyleCnt="3"/>
      <dgm:spPr/>
    </dgm:pt>
    <dgm:pt modelId="{7F405814-F594-45F4-8BA0-398CE87FC54D}" type="pres">
      <dgm:prSet presAssocID="{BD6CA9E7-6EDD-47ED-99BC-1F43CEB73DE5}" presName="imagNode" presStyleLbl="fgImgPlace1" presStyleIdx="2" presStyleCnt="3"/>
      <dgm:spPr>
        <a:blipFill rotWithShape="1">
          <a:blip xmlns:r="http://schemas.openxmlformats.org/officeDocument/2006/relationships" r:embed="rId3"/>
          <a:stretch>
            <a:fillRect/>
          </a:stretch>
        </a:blipFill>
      </dgm:spPr>
    </dgm:pt>
  </dgm:ptLst>
  <dgm:cxnLst>
    <dgm:cxn modelId="{11C0D12D-05C1-43D4-8DBE-7565819103DF}" srcId="{B9DB2E3D-5F09-4164-8E3F-7A4D73A9E1AF}" destId="{AA4CAA9A-7F92-4AA6-8E96-3FA50921425F}" srcOrd="1" destOrd="0" parTransId="{40E65931-E3DF-4A3C-97EC-4383D84EE011}" sibTransId="{375CFEFD-66E1-4564-9F1D-1542853CBE46}"/>
    <dgm:cxn modelId="{2CCB5769-F03F-478D-B97C-F3708719B7F8}" type="presOf" srcId="{375CFEFD-66E1-4564-9F1D-1542853CBE46}" destId="{37B546F7-C679-4B98-A221-D9C477C320AE}" srcOrd="0" destOrd="0" presId="urn:microsoft.com/office/officeart/2005/8/layout/hList7"/>
    <dgm:cxn modelId="{DD21A900-7764-4351-AF1E-1BA7F70062F4}" type="presOf" srcId="{AA4CAA9A-7F92-4AA6-8E96-3FA50921425F}" destId="{A59FD0F2-4BDD-4485-B330-36E400E848DB}" srcOrd="0" destOrd="0" presId="urn:microsoft.com/office/officeart/2005/8/layout/hList7"/>
    <dgm:cxn modelId="{951598D6-7253-48AC-8A7F-4633020BE44A}" type="presOf" srcId="{BD6CA9E7-6EDD-47ED-99BC-1F43CEB73DE5}" destId="{609F2437-5301-4A06-963A-7E89806B6CC1}" srcOrd="1" destOrd="0" presId="urn:microsoft.com/office/officeart/2005/8/layout/hList7"/>
    <dgm:cxn modelId="{B618FFF8-97C1-49D0-9E56-984582A23970}" type="presOf" srcId="{5044C3D8-F623-492D-AEBB-AFD57568BC89}" destId="{454D3D3D-5B07-48D6-BCEA-19A2440415F5}" srcOrd="1" destOrd="0" presId="urn:microsoft.com/office/officeart/2005/8/layout/hList7"/>
    <dgm:cxn modelId="{AA4EE895-AB20-4666-8570-F3D8E08F9C72}" type="presOf" srcId="{BD6CA9E7-6EDD-47ED-99BC-1F43CEB73DE5}" destId="{D23FD355-79F5-4292-A116-09459506B8D3}" srcOrd="0" destOrd="0" presId="urn:microsoft.com/office/officeart/2005/8/layout/hList7"/>
    <dgm:cxn modelId="{169EB405-05D2-4503-8D8A-79E87FCF63A5}" type="presOf" srcId="{AA4CAA9A-7F92-4AA6-8E96-3FA50921425F}" destId="{06B720AF-6CDC-49DC-AAA9-ACA34A8C01DC}" srcOrd="1" destOrd="0" presId="urn:microsoft.com/office/officeart/2005/8/layout/hList7"/>
    <dgm:cxn modelId="{D53711F5-CF78-4825-827A-74BAC0F2C5D6}" srcId="{B9DB2E3D-5F09-4164-8E3F-7A4D73A9E1AF}" destId="{BD6CA9E7-6EDD-47ED-99BC-1F43CEB73DE5}" srcOrd="2" destOrd="0" parTransId="{2BD1FA02-6F3D-47A9-813B-FB1010DDBAF9}" sibTransId="{D7F929A7-8A7F-49D3-9DEE-DBF819CFFEEE}"/>
    <dgm:cxn modelId="{2CBB3CB0-F55C-4353-8718-640C2736B194}" srcId="{B9DB2E3D-5F09-4164-8E3F-7A4D73A9E1AF}" destId="{5044C3D8-F623-492D-AEBB-AFD57568BC89}" srcOrd="0" destOrd="0" parTransId="{A64B15D8-2FB2-421D-AF71-4BBE3BC6C2A8}" sibTransId="{FAEEAFCF-AB82-45BB-A1F1-5710CE1E2F70}"/>
    <dgm:cxn modelId="{579F0587-8F98-459C-9F53-A49235F2789B}" type="presOf" srcId="{B9DB2E3D-5F09-4164-8E3F-7A4D73A9E1AF}" destId="{C0650916-8D4B-48E4-9A79-1987FE8D4956}" srcOrd="0" destOrd="0" presId="urn:microsoft.com/office/officeart/2005/8/layout/hList7"/>
    <dgm:cxn modelId="{8A27B483-A968-465E-9AC4-DA8AE305DF6D}" type="presOf" srcId="{5044C3D8-F623-492D-AEBB-AFD57568BC89}" destId="{DD0A6E13-DA72-4246-82DF-83D5E0610CD8}" srcOrd="0" destOrd="0" presId="urn:microsoft.com/office/officeart/2005/8/layout/hList7"/>
    <dgm:cxn modelId="{434BC9C3-C125-4059-9F0C-E4A6F9FCD68E}" type="presOf" srcId="{FAEEAFCF-AB82-45BB-A1F1-5710CE1E2F70}" destId="{94947CE7-C2B8-4058-B477-589A9D6BE67F}" srcOrd="0" destOrd="0" presId="urn:microsoft.com/office/officeart/2005/8/layout/hList7"/>
    <dgm:cxn modelId="{AA276517-124C-40ED-A3C6-DFB58677F38B}" type="presParOf" srcId="{C0650916-8D4B-48E4-9A79-1987FE8D4956}" destId="{321E9A69-507B-46BB-BD0F-38C50E6AE379}" srcOrd="0" destOrd="0" presId="urn:microsoft.com/office/officeart/2005/8/layout/hList7"/>
    <dgm:cxn modelId="{D9921941-893D-4186-9DA2-930E903C74B8}" type="presParOf" srcId="{C0650916-8D4B-48E4-9A79-1987FE8D4956}" destId="{0DF9CEAD-F54D-4F05-BFC3-75B8166526B2}" srcOrd="1" destOrd="0" presId="urn:microsoft.com/office/officeart/2005/8/layout/hList7"/>
    <dgm:cxn modelId="{2DB5F909-19AE-4652-AD04-26E57720F966}" type="presParOf" srcId="{0DF9CEAD-F54D-4F05-BFC3-75B8166526B2}" destId="{AD2A6D63-55CB-478B-B5B2-3CA88013F838}" srcOrd="0" destOrd="0" presId="urn:microsoft.com/office/officeart/2005/8/layout/hList7"/>
    <dgm:cxn modelId="{DAA4616F-CCEA-4CD8-B338-21C3A8C554AF}" type="presParOf" srcId="{AD2A6D63-55CB-478B-B5B2-3CA88013F838}" destId="{DD0A6E13-DA72-4246-82DF-83D5E0610CD8}" srcOrd="0" destOrd="0" presId="urn:microsoft.com/office/officeart/2005/8/layout/hList7"/>
    <dgm:cxn modelId="{98232BBA-EAFC-49BB-BBB0-C946B4EA81E9}" type="presParOf" srcId="{AD2A6D63-55CB-478B-B5B2-3CA88013F838}" destId="{454D3D3D-5B07-48D6-BCEA-19A2440415F5}" srcOrd="1" destOrd="0" presId="urn:microsoft.com/office/officeart/2005/8/layout/hList7"/>
    <dgm:cxn modelId="{CF1CE418-FBD6-466C-8C32-DC852DD72BC0}" type="presParOf" srcId="{AD2A6D63-55CB-478B-B5B2-3CA88013F838}" destId="{02EF530E-5DEF-44BA-BE52-58F624680771}" srcOrd="2" destOrd="0" presId="urn:microsoft.com/office/officeart/2005/8/layout/hList7"/>
    <dgm:cxn modelId="{3B8A792F-6B58-4778-90E8-FBD037F952B9}" type="presParOf" srcId="{AD2A6D63-55CB-478B-B5B2-3CA88013F838}" destId="{3F59E6D0-6732-422E-98AE-782B6E361BE2}" srcOrd="3" destOrd="0" presId="urn:microsoft.com/office/officeart/2005/8/layout/hList7"/>
    <dgm:cxn modelId="{F83B2C4E-E155-4737-B0A9-2DF64EF42614}" type="presParOf" srcId="{0DF9CEAD-F54D-4F05-BFC3-75B8166526B2}" destId="{94947CE7-C2B8-4058-B477-589A9D6BE67F}" srcOrd="1" destOrd="0" presId="urn:microsoft.com/office/officeart/2005/8/layout/hList7"/>
    <dgm:cxn modelId="{81CF5086-4ED1-4363-9C39-63783A7FCB5F}" type="presParOf" srcId="{0DF9CEAD-F54D-4F05-BFC3-75B8166526B2}" destId="{5A4220A1-FFE2-480B-A53B-89A6D0150DAC}" srcOrd="2" destOrd="0" presId="urn:microsoft.com/office/officeart/2005/8/layout/hList7"/>
    <dgm:cxn modelId="{D423CBEB-EDF7-4B9D-8614-99099F211B58}" type="presParOf" srcId="{5A4220A1-FFE2-480B-A53B-89A6D0150DAC}" destId="{A59FD0F2-4BDD-4485-B330-36E400E848DB}" srcOrd="0" destOrd="0" presId="urn:microsoft.com/office/officeart/2005/8/layout/hList7"/>
    <dgm:cxn modelId="{7A715401-EBCB-40EC-BD68-8535C3F9CC92}" type="presParOf" srcId="{5A4220A1-FFE2-480B-A53B-89A6D0150DAC}" destId="{06B720AF-6CDC-49DC-AAA9-ACA34A8C01DC}" srcOrd="1" destOrd="0" presId="urn:microsoft.com/office/officeart/2005/8/layout/hList7"/>
    <dgm:cxn modelId="{1C453C59-6581-4CB5-9BDC-27CA86EBA8F1}" type="presParOf" srcId="{5A4220A1-FFE2-480B-A53B-89A6D0150DAC}" destId="{F9C6D100-F996-41E0-A87F-1E8CBE775905}" srcOrd="2" destOrd="0" presId="urn:microsoft.com/office/officeart/2005/8/layout/hList7"/>
    <dgm:cxn modelId="{99DD303F-AEED-47EA-B10F-D609C7BE14F3}" type="presParOf" srcId="{5A4220A1-FFE2-480B-A53B-89A6D0150DAC}" destId="{AD4A0AEA-978F-409D-B2DB-9895B86590BF}" srcOrd="3" destOrd="0" presId="urn:microsoft.com/office/officeart/2005/8/layout/hList7"/>
    <dgm:cxn modelId="{1170A991-2895-405A-B318-01279D99683C}" type="presParOf" srcId="{0DF9CEAD-F54D-4F05-BFC3-75B8166526B2}" destId="{37B546F7-C679-4B98-A221-D9C477C320AE}" srcOrd="3" destOrd="0" presId="urn:microsoft.com/office/officeart/2005/8/layout/hList7"/>
    <dgm:cxn modelId="{A859EB94-7FFD-48E0-9946-B431D7EB300F}" type="presParOf" srcId="{0DF9CEAD-F54D-4F05-BFC3-75B8166526B2}" destId="{7421380A-FBF2-47BA-A05C-6B6589012F7E}" srcOrd="4" destOrd="0" presId="urn:microsoft.com/office/officeart/2005/8/layout/hList7"/>
    <dgm:cxn modelId="{4D0C12D7-6A21-4DCD-B4F0-3D016F0D0EA7}" type="presParOf" srcId="{7421380A-FBF2-47BA-A05C-6B6589012F7E}" destId="{D23FD355-79F5-4292-A116-09459506B8D3}" srcOrd="0" destOrd="0" presId="urn:microsoft.com/office/officeart/2005/8/layout/hList7"/>
    <dgm:cxn modelId="{43F2A809-7449-4F0F-93EA-CBF739571086}" type="presParOf" srcId="{7421380A-FBF2-47BA-A05C-6B6589012F7E}" destId="{609F2437-5301-4A06-963A-7E89806B6CC1}" srcOrd="1" destOrd="0" presId="urn:microsoft.com/office/officeart/2005/8/layout/hList7"/>
    <dgm:cxn modelId="{703A314C-022A-4F47-BBA9-EF6E32DE0612}" type="presParOf" srcId="{7421380A-FBF2-47BA-A05C-6B6589012F7E}" destId="{3B675D0A-227F-4625-9BCC-3EF36D41F252}" srcOrd="2" destOrd="0" presId="urn:microsoft.com/office/officeart/2005/8/layout/hList7"/>
    <dgm:cxn modelId="{0FF255C1-D4F8-4F89-81C9-D6CB722A1DD2}" type="presParOf" srcId="{7421380A-FBF2-47BA-A05C-6B6589012F7E}" destId="{7F405814-F594-45F4-8BA0-398CE87FC54D}"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52182E0-A048-463E-ACA5-8F19A0154006}"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zh-TW" altLang="en-US"/>
        </a:p>
      </dgm:t>
    </dgm:pt>
    <dgm:pt modelId="{1E82ED0B-D066-4A64-8C86-70D54E832260}">
      <dgm:prSet/>
      <dgm:spPr/>
      <dgm:t>
        <a:bodyPr/>
        <a:lstStyle/>
        <a:p>
          <a:pPr algn="l" rtl="0"/>
          <a:r>
            <a:rPr lang="zh-TW" dirty="0" smtClean="0">
              <a:solidFill>
                <a:srgbClr val="FF0000"/>
              </a:solidFill>
            </a:rPr>
            <a:t>供膳宿</a:t>
          </a:r>
          <a:r>
            <a:rPr lang="zh-TW" dirty="0" smtClean="0"/>
            <a:t>，且無其他現金津貼或現金津貼未達該地區生活費日支數額</a:t>
          </a:r>
          <a:r>
            <a:rPr lang="en-US" dirty="0" smtClean="0"/>
            <a:t>10%</a:t>
          </a:r>
          <a:r>
            <a:rPr lang="zh-TW" dirty="0" smtClean="0"/>
            <a:t>者，得按日報支或補足該地區生活費日支數額</a:t>
          </a:r>
          <a:r>
            <a:rPr lang="en-US" dirty="0" smtClean="0">
              <a:solidFill>
                <a:srgbClr val="FF0000"/>
              </a:solidFill>
            </a:rPr>
            <a:t>10%</a:t>
          </a:r>
          <a:r>
            <a:rPr lang="zh-TW" dirty="0" smtClean="0">
              <a:solidFill>
                <a:srgbClr val="FF0000"/>
              </a:solidFill>
            </a:rPr>
            <a:t>之零用費</a:t>
          </a:r>
          <a:r>
            <a:rPr lang="zh-TW" dirty="0" smtClean="0"/>
            <a:t>。</a:t>
          </a:r>
          <a:endParaRPr lang="zh-TW" dirty="0"/>
        </a:p>
      </dgm:t>
    </dgm:pt>
    <dgm:pt modelId="{F3F5D72C-2D72-46E5-96C3-5EE4B64F7D12}" type="parTrans" cxnId="{916CA3D2-D45A-4618-B597-3820D5274890}">
      <dgm:prSet/>
      <dgm:spPr/>
      <dgm:t>
        <a:bodyPr/>
        <a:lstStyle/>
        <a:p>
          <a:endParaRPr lang="zh-TW" altLang="en-US"/>
        </a:p>
      </dgm:t>
    </dgm:pt>
    <dgm:pt modelId="{2F17308D-6B32-4696-A816-D8830742E95E}" type="sibTrans" cxnId="{916CA3D2-D45A-4618-B597-3820D5274890}">
      <dgm:prSet/>
      <dgm:spPr/>
      <dgm:t>
        <a:bodyPr/>
        <a:lstStyle/>
        <a:p>
          <a:endParaRPr lang="zh-TW" altLang="en-US"/>
        </a:p>
      </dgm:t>
    </dgm:pt>
    <dgm:pt modelId="{5B31D78C-5DF0-4CA7-9754-9652E4CF14FF}">
      <dgm:prSet/>
      <dgm:spPr/>
      <dgm:t>
        <a:bodyPr/>
        <a:lstStyle/>
        <a:p>
          <a:pPr algn="l" rtl="0"/>
          <a:r>
            <a:rPr lang="zh-TW" dirty="0" smtClean="0">
              <a:solidFill>
                <a:srgbClr val="FF0000"/>
              </a:solidFill>
            </a:rPr>
            <a:t>供膳不供宿</a:t>
          </a:r>
          <a:r>
            <a:rPr lang="zh-TW" dirty="0" smtClean="0"/>
            <a:t>，且無其他現金津貼或現金津貼未達該地區生活費日支數額百分之十者，得按日報支該地區生活費日支數額</a:t>
          </a:r>
          <a:r>
            <a:rPr lang="en-US" dirty="0" smtClean="0">
              <a:solidFill>
                <a:srgbClr val="FF0000"/>
              </a:solidFill>
            </a:rPr>
            <a:t>70%</a:t>
          </a:r>
          <a:r>
            <a:rPr lang="zh-TW" dirty="0" smtClean="0">
              <a:solidFill>
                <a:srgbClr val="FF0000"/>
              </a:solidFill>
            </a:rPr>
            <a:t>之住宿費</a:t>
          </a:r>
          <a:r>
            <a:rPr lang="zh-TW" dirty="0" smtClean="0"/>
            <a:t>，並得按日報支或補足該地區生活費日支數額</a:t>
          </a:r>
          <a:r>
            <a:rPr lang="en-US" dirty="0" smtClean="0">
              <a:solidFill>
                <a:srgbClr val="FF0000"/>
              </a:solidFill>
            </a:rPr>
            <a:t>10%</a:t>
          </a:r>
          <a:r>
            <a:rPr lang="zh-TW" dirty="0" smtClean="0">
              <a:solidFill>
                <a:srgbClr val="FF0000"/>
              </a:solidFill>
            </a:rPr>
            <a:t>之零用費</a:t>
          </a:r>
          <a:r>
            <a:rPr lang="zh-TW" dirty="0" smtClean="0"/>
            <a:t>。</a:t>
          </a:r>
          <a:endParaRPr lang="zh-TW" dirty="0"/>
        </a:p>
      </dgm:t>
    </dgm:pt>
    <dgm:pt modelId="{BA7B6E05-CBD4-4CD8-9A39-0CDBFE1CBD5A}" type="parTrans" cxnId="{CABC2A83-D349-4418-A37A-32C1406C933D}">
      <dgm:prSet/>
      <dgm:spPr/>
      <dgm:t>
        <a:bodyPr/>
        <a:lstStyle/>
        <a:p>
          <a:endParaRPr lang="zh-TW" altLang="en-US"/>
        </a:p>
      </dgm:t>
    </dgm:pt>
    <dgm:pt modelId="{DF32D787-3E43-4154-BC91-49FBF265CC08}" type="sibTrans" cxnId="{CABC2A83-D349-4418-A37A-32C1406C933D}">
      <dgm:prSet/>
      <dgm:spPr/>
      <dgm:t>
        <a:bodyPr/>
        <a:lstStyle/>
        <a:p>
          <a:endParaRPr lang="zh-TW" altLang="en-US"/>
        </a:p>
      </dgm:t>
    </dgm:pt>
    <dgm:pt modelId="{58F9BFC5-8E83-4981-876C-4A8C7B68EFA6}">
      <dgm:prSet/>
      <dgm:spPr/>
      <dgm:t>
        <a:bodyPr/>
        <a:lstStyle/>
        <a:p>
          <a:pPr algn="l" rtl="0"/>
          <a:r>
            <a:rPr lang="zh-TW" dirty="0" smtClean="0">
              <a:solidFill>
                <a:srgbClr val="FF0000"/>
              </a:solidFill>
            </a:rPr>
            <a:t>供宿不供膳</a:t>
          </a:r>
          <a:r>
            <a:rPr lang="zh-TW" dirty="0" smtClean="0"/>
            <a:t>，且無其他現金津貼或現金津貼未達該地區生活費日支數額</a:t>
          </a:r>
          <a:r>
            <a:rPr lang="en-US" altLang="zh-TW" dirty="0" smtClean="0"/>
            <a:t>10%</a:t>
          </a:r>
          <a:r>
            <a:rPr lang="zh-TW" dirty="0" smtClean="0"/>
            <a:t>者，得按日報支該地區生活費日支數額</a:t>
          </a:r>
          <a:r>
            <a:rPr lang="en-US" dirty="0" smtClean="0">
              <a:solidFill>
                <a:srgbClr val="FF0000"/>
              </a:solidFill>
            </a:rPr>
            <a:t>20%</a:t>
          </a:r>
          <a:r>
            <a:rPr lang="zh-TW" dirty="0" smtClean="0">
              <a:solidFill>
                <a:srgbClr val="FF0000"/>
              </a:solidFill>
            </a:rPr>
            <a:t>之膳食費</a:t>
          </a:r>
          <a:r>
            <a:rPr lang="zh-TW" dirty="0" smtClean="0"/>
            <a:t>，並得按日報支或補足該地區生活費日支數額</a:t>
          </a:r>
          <a:r>
            <a:rPr lang="en-US" dirty="0" smtClean="0">
              <a:solidFill>
                <a:srgbClr val="FF0000"/>
              </a:solidFill>
            </a:rPr>
            <a:t>10%</a:t>
          </a:r>
          <a:r>
            <a:rPr lang="zh-TW" dirty="0" smtClean="0">
              <a:solidFill>
                <a:srgbClr val="FF0000"/>
              </a:solidFill>
            </a:rPr>
            <a:t>之零用費</a:t>
          </a:r>
          <a:r>
            <a:rPr lang="zh-TW" dirty="0" smtClean="0"/>
            <a:t>。</a:t>
          </a:r>
          <a:endParaRPr lang="zh-TW" dirty="0"/>
        </a:p>
      </dgm:t>
    </dgm:pt>
    <dgm:pt modelId="{ACAD885C-F8B5-450F-84A7-96F2FFE829AC}" type="parTrans" cxnId="{BF9C0EF7-02AD-469B-AF5F-AFA75FBC7A92}">
      <dgm:prSet/>
      <dgm:spPr/>
      <dgm:t>
        <a:bodyPr/>
        <a:lstStyle/>
        <a:p>
          <a:endParaRPr lang="zh-TW" altLang="en-US"/>
        </a:p>
      </dgm:t>
    </dgm:pt>
    <dgm:pt modelId="{6C702EB2-C1A4-482E-9200-3D5649696B3A}" type="sibTrans" cxnId="{BF9C0EF7-02AD-469B-AF5F-AFA75FBC7A92}">
      <dgm:prSet/>
      <dgm:spPr/>
      <dgm:t>
        <a:bodyPr/>
        <a:lstStyle/>
        <a:p>
          <a:endParaRPr lang="zh-TW" altLang="en-US"/>
        </a:p>
      </dgm:t>
    </dgm:pt>
    <dgm:pt modelId="{D6CFDEC2-DC93-4F0B-9176-6A9919E7CA2B}" type="pres">
      <dgm:prSet presAssocID="{E52182E0-A048-463E-ACA5-8F19A0154006}" presName="Name0" presStyleCnt="0">
        <dgm:presLayoutVars>
          <dgm:chMax val="7"/>
          <dgm:dir/>
          <dgm:animLvl val="lvl"/>
          <dgm:resizeHandles val="exact"/>
        </dgm:presLayoutVars>
      </dgm:prSet>
      <dgm:spPr/>
      <dgm:t>
        <a:bodyPr/>
        <a:lstStyle/>
        <a:p>
          <a:endParaRPr lang="zh-TW" altLang="en-US"/>
        </a:p>
      </dgm:t>
    </dgm:pt>
    <dgm:pt modelId="{27D5DEFF-B751-4DF9-B79A-56801752BE78}" type="pres">
      <dgm:prSet presAssocID="{1E82ED0B-D066-4A64-8C86-70D54E832260}" presName="circle1" presStyleLbl="node1" presStyleIdx="0" presStyleCnt="3"/>
      <dgm:spPr/>
    </dgm:pt>
    <dgm:pt modelId="{0BA3921C-580A-4969-965F-4AC66B94F72B}" type="pres">
      <dgm:prSet presAssocID="{1E82ED0B-D066-4A64-8C86-70D54E832260}" presName="space" presStyleCnt="0"/>
      <dgm:spPr/>
    </dgm:pt>
    <dgm:pt modelId="{BAAC1BB6-05CE-44FC-A118-2C4D3FD94ADF}" type="pres">
      <dgm:prSet presAssocID="{1E82ED0B-D066-4A64-8C86-70D54E832260}" presName="rect1" presStyleLbl="alignAcc1" presStyleIdx="0" presStyleCnt="3"/>
      <dgm:spPr/>
      <dgm:t>
        <a:bodyPr/>
        <a:lstStyle/>
        <a:p>
          <a:endParaRPr lang="zh-TW" altLang="en-US"/>
        </a:p>
      </dgm:t>
    </dgm:pt>
    <dgm:pt modelId="{2F11DD89-8A70-44B4-979D-14F1D232A81B}" type="pres">
      <dgm:prSet presAssocID="{5B31D78C-5DF0-4CA7-9754-9652E4CF14FF}" presName="vertSpace2" presStyleLbl="node1" presStyleIdx="0" presStyleCnt="3"/>
      <dgm:spPr/>
    </dgm:pt>
    <dgm:pt modelId="{502E85CF-9879-48AC-B42E-4C75D7A3DA05}" type="pres">
      <dgm:prSet presAssocID="{5B31D78C-5DF0-4CA7-9754-9652E4CF14FF}" presName="circle2" presStyleLbl="node1" presStyleIdx="1" presStyleCnt="3"/>
      <dgm:spPr/>
    </dgm:pt>
    <dgm:pt modelId="{7E7C9C10-222C-47A3-A467-185556BA9A06}" type="pres">
      <dgm:prSet presAssocID="{5B31D78C-5DF0-4CA7-9754-9652E4CF14FF}" presName="rect2" presStyleLbl="alignAcc1" presStyleIdx="1" presStyleCnt="3"/>
      <dgm:spPr/>
      <dgm:t>
        <a:bodyPr/>
        <a:lstStyle/>
        <a:p>
          <a:endParaRPr lang="zh-TW" altLang="en-US"/>
        </a:p>
      </dgm:t>
    </dgm:pt>
    <dgm:pt modelId="{E318CF0E-91B4-4409-A3F6-58AF97E0697A}" type="pres">
      <dgm:prSet presAssocID="{58F9BFC5-8E83-4981-876C-4A8C7B68EFA6}" presName="vertSpace3" presStyleLbl="node1" presStyleIdx="1" presStyleCnt="3"/>
      <dgm:spPr/>
    </dgm:pt>
    <dgm:pt modelId="{397F51CA-5E7D-4DFB-81B6-E5065573D675}" type="pres">
      <dgm:prSet presAssocID="{58F9BFC5-8E83-4981-876C-4A8C7B68EFA6}" presName="circle3" presStyleLbl="node1" presStyleIdx="2" presStyleCnt="3"/>
      <dgm:spPr/>
    </dgm:pt>
    <dgm:pt modelId="{223E54EB-5F6A-4EAC-8197-C7ABA98AC73C}" type="pres">
      <dgm:prSet presAssocID="{58F9BFC5-8E83-4981-876C-4A8C7B68EFA6}" presName="rect3" presStyleLbl="alignAcc1" presStyleIdx="2" presStyleCnt="3"/>
      <dgm:spPr/>
      <dgm:t>
        <a:bodyPr/>
        <a:lstStyle/>
        <a:p>
          <a:endParaRPr lang="zh-TW" altLang="en-US"/>
        </a:p>
      </dgm:t>
    </dgm:pt>
    <dgm:pt modelId="{695DC24F-AECC-4A16-A04F-EBF217E9CF52}" type="pres">
      <dgm:prSet presAssocID="{1E82ED0B-D066-4A64-8C86-70D54E832260}" presName="rect1ParTxNoCh" presStyleLbl="alignAcc1" presStyleIdx="2" presStyleCnt="3">
        <dgm:presLayoutVars>
          <dgm:chMax val="1"/>
          <dgm:bulletEnabled val="1"/>
        </dgm:presLayoutVars>
      </dgm:prSet>
      <dgm:spPr/>
      <dgm:t>
        <a:bodyPr/>
        <a:lstStyle/>
        <a:p>
          <a:endParaRPr lang="zh-TW" altLang="en-US"/>
        </a:p>
      </dgm:t>
    </dgm:pt>
    <dgm:pt modelId="{95A494FE-B0C2-401B-BE2C-C00ECAAAD260}" type="pres">
      <dgm:prSet presAssocID="{5B31D78C-5DF0-4CA7-9754-9652E4CF14FF}" presName="rect2ParTxNoCh" presStyleLbl="alignAcc1" presStyleIdx="2" presStyleCnt="3">
        <dgm:presLayoutVars>
          <dgm:chMax val="1"/>
          <dgm:bulletEnabled val="1"/>
        </dgm:presLayoutVars>
      </dgm:prSet>
      <dgm:spPr/>
      <dgm:t>
        <a:bodyPr/>
        <a:lstStyle/>
        <a:p>
          <a:endParaRPr lang="zh-TW" altLang="en-US"/>
        </a:p>
      </dgm:t>
    </dgm:pt>
    <dgm:pt modelId="{64C96D6F-D984-4B2B-884B-B33A57652E4F}" type="pres">
      <dgm:prSet presAssocID="{58F9BFC5-8E83-4981-876C-4A8C7B68EFA6}" presName="rect3ParTxNoCh" presStyleLbl="alignAcc1" presStyleIdx="2" presStyleCnt="3">
        <dgm:presLayoutVars>
          <dgm:chMax val="1"/>
          <dgm:bulletEnabled val="1"/>
        </dgm:presLayoutVars>
      </dgm:prSet>
      <dgm:spPr/>
      <dgm:t>
        <a:bodyPr/>
        <a:lstStyle/>
        <a:p>
          <a:endParaRPr lang="zh-TW" altLang="en-US"/>
        </a:p>
      </dgm:t>
    </dgm:pt>
  </dgm:ptLst>
  <dgm:cxnLst>
    <dgm:cxn modelId="{CABC2A83-D349-4418-A37A-32C1406C933D}" srcId="{E52182E0-A048-463E-ACA5-8F19A0154006}" destId="{5B31D78C-5DF0-4CA7-9754-9652E4CF14FF}" srcOrd="1" destOrd="0" parTransId="{BA7B6E05-CBD4-4CD8-9A39-0CDBFE1CBD5A}" sibTransId="{DF32D787-3E43-4154-BC91-49FBF265CC08}"/>
    <dgm:cxn modelId="{3F9AAA14-FA05-4B0E-BB01-82D207E98F74}" type="presOf" srcId="{E52182E0-A048-463E-ACA5-8F19A0154006}" destId="{D6CFDEC2-DC93-4F0B-9176-6A9919E7CA2B}" srcOrd="0" destOrd="0" presId="urn:microsoft.com/office/officeart/2005/8/layout/target3"/>
    <dgm:cxn modelId="{B959172C-67DD-4028-9EBE-385A9C1BF07E}" type="presOf" srcId="{58F9BFC5-8E83-4981-876C-4A8C7B68EFA6}" destId="{64C96D6F-D984-4B2B-884B-B33A57652E4F}" srcOrd="1" destOrd="0" presId="urn:microsoft.com/office/officeart/2005/8/layout/target3"/>
    <dgm:cxn modelId="{055A2C04-DD64-4543-9D90-C4C8E284E9E1}" type="presOf" srcId="{5B31D78C-5DF0-4CA7-9754-9652E4CF14FF}" destId="{95A494FE-B0C2-401B-BE2C-C00ECAAAD260}" srcOrd="1" destOrd="0" presId="urn:microsoft.com/office/officeart/2005/8/layout/target3"/>
    <dgm:cxn modelId="{384F4EDC-A371-44B0-AEA1-716953568736}" type="presOf" srcId="{1E82ED0B-D066-4A64-8C86-70D54E832260}" destId="{BAAC1BB6-05CE-44FC-A118-2C4D3FD94ADF}" srcOrd="0" destOrd="0" presId="urn:microsoft.com/office/officeart/2005/8/layout/target3"/>
    <dgm:cxn modelId="{51756282-14DF-4532-B271-1AA71946F79B}" type="presOf" srcId="{58F9BFC5-8E83-4981-876C-4A8C7B68EFA6}" destId="{223E54EB-5F6A-4EAC-8197-C7ABA98AC73C}" srcOrd="0" destOrd="0" presId="urn:microsoft.com/office/officeart/2005/8/layout/target3"/>
    <dgm:cxn modelId="{BF9C0EF7-02AD-469B-AF5F-AFA75FBC7A92}" srcId="{E52182E0-A048-463E-ACA5-8F19A0154006}" destId="{58F9BFC5-8E83-4981-876C-4A8C7B68EFA6}" srcOrd="2" destOrd="0" parTransId="{ACAD885C-F8B5-450F-84A7-96F2FFE829AC}" sibTransId="{6C702EB2-C1A4-482E-9200-3D5649696B3A}"/>
    <dgm:cxn modelId="{B6E95AD9-EEA5-4B96-A078-377637B2FD43}" type="presOf" srcId="{1E82ED0B-D066-4A64-8C86-70D54E832260}" destId="{695DC24F-AECC-4A16-A04F-EBF217E9CF52}" srcOrd="1" destOrd="0" presId="urn:microsoft.com/office/officeart/2005/8/layout/target3"/>
    <dgm:cxn modelId="{4B6A31BD-F603-4AFD-B92A-CCF5AC3662B1}" type="presOf" srcId="{5B31D78C-5DF0-4CA7-9754-9652E4CF14FF}" destId="{7E7C9C10-222C-47A3-A467-185556BA9A06}" srcOrd="0" destOrd="0" presId="urn:microsoft.com/office/officeart/2005/8/layout/target3"/>
    <dgm:cxn modelId="{916CA3D2-D45A-4618-B597-3820D5274890}" srcId="{E52182E0-A048-463E-ACA5-8F19A0154006}" destId="{1E82ED0B-D066-4A64-8C86-70D54E832260}" srcOrd="0" destOrd="0" parTransId="{F3F5D72C-2D72-46E5-96C3-5EE4B64F7D12}" sibTransId="{2F17308D-6B32-4696-A816-D8830742E95E}"/>
    <dgm:cxn modelId="{B7550339-104E-4FDA-9B5D-2A36386225F4}" type="presParOf" srcId="{D6CFDEC2-DC93-4F0B-9176-6A9919E7CA2B}" destId="{27D5DEFF-B751-4DF9-B79A-56801752BE78}" srcOrd="0" destOrd="0" presId="urn:microsoft.com/office/officeart/2005/8/layout/target3"/>
    <dgm:cxn modelId="{484D9B6E-D3BD-4520-ABC9-7B2B379F49F3}" type="presParOf" srcId="{D6CFDEC2-DC93-4F0B-9176-6A9919E7CA2B}" destId="{0BA3921C-580A-4969-965F-4AC66B94F72B}" srcOrd="1" destOrd="0" presId="urn:microsoft.com/office/officeart/2005/8/layout/target3"/>
    <dgm:cxn modelId="{1D408864-344E-4C86-ADA9-ADC6FC201E10}" type="presParOf" srcId="{D6CFDEC2-DC93-4F0B-9176-6A9919E7CA2B}" destId="{BAAC1BB6-05CE-44FC-A118-2C4D3FD94ADF}" srcOrd="2" destOrd="0" presId="urn:microsoft.com/office/officeart/2005/8/layout/target3"/>
    <dgm:cxn modelId="{B541BB44-AEBA-4CDE-8336-D39F55F7CF36}" type="presParOf" srcId="{D6CFDEC2-DC93-4F0B-9176-6A9919E7CA2B}" destId="{2F11DD89-8A70-44B4-979D-14F1D232A81B}" srcOrd="3" destOrd="0" presId="urn:microsoft.com/office/officeart/2005/8/layout/target3"/>
    <dgm:cxn modelId="{C62A38EC-942A-4E2B-9431-A7F71942A409}" type="presParOf" srcId="{D6CFDEC2-DC93-4F0B-9176-6A9919E7CA2B}" destId="{502E85CF-9879-48AC-B42E-4C75D7A3DA05}" srcOrd="4" destOrd="0" presId="urn:microsoft.com/office/officeart/2005/8/layout/target3"/>
    <dgm:cxn modelId="{FC52C874-C732-4C4A-B916-E31FE5E4DFE1}" type="presParOf" srcId="{D6CFDEC2-DC93-4F0B-9176-6A9919E7CA2B}" destId="{7E7C9C10-222C-47A3-A467-185556BA9A06}" srcOrd="5" destOrd="0" presId="urn:microsoft.com/office/officeart/2005/8/layout/target3"/>
    <dgm:cxn modelId="{8C101851-15DD-4EC0-B889-82BA63B04A9D}" type="presParOf" srcId="{D6CFDEC2-DC93-4F0B-9176-6A9919E7CA2B}" destId="{E318CF0E-91B4-4409-A3F6-58AF97E0697A}" srcOrd="6" destOrd="0" presId="urn:microsoft.com/office/officeart/2005/8/layout/target3"/>
    <dgm:cxn modelId="{379A7EA7-B076-4F59-93B8-7A5D9835DE01}" type="presParOf" srcId="{D6CFDEC2-DC93-4F0B-9176-6A9919E7CA2B}" destId="{397F51CA-5E7D-4DFB-81B6-E5065573D675}" srcOrd="7" destOrd="0" presId="urn:microsoft.com/office/officeart/2005/8/layout/target3"/>
    <dgm:cxn modelId="{E45F247A-70A1-402C-BED2-9E9691801A12}" type="presParOf" srcId="{D6CFDEC2-DC93-4F0B-9176-6A9919E7CA2B}" destId="{223E54EB-5F6A-4EAC-8197-C7ABA98AC73C}" srcOrd="8" destOrd="0" presId="urn:microsoft.com/office/officeart/2005/8/layout/target3"/>
    <dgm:cxn modelId="{AE0B4115-AE63-444B-8BE0-915BAC4A298F}" type="presParOf" srcId="{D6CFDEC2-DC93-4F0B-9176-6A9919E7CA2B}" destId="{695DC24F-AECC-4A16-A04F-EBF217E9CF52}" srcOrd="9" destOrd="0" presId="urn:microsoft.com/office/officeart/2005/8/layout/target3"/>
    <dgm:cxn modelId="{8A9E643C-C539-499A-8CC5-9E199A237392}" type="presParOf" srcId="{D6CFDEC2-DC93-4F0B-9176-6A9919E7CA2B}" destId="{95A494FE-B0C2-401B-BE2C-C00ECAAAD260}" srcOrd="10" destOrd="0" presId="urn:microsoft.com/office/officeart/2005/8/layout/target3"/>
    <dgm:cxn modelId="{8E4C4A56-FD1E-43BB-AF5F-EFCA7A4BE216}" type="presParOf" srcId="{D6CFDEC2-DC93-4F0B-9176-6A9919E7CA2B}" destId="{64C96D6F-D984-4B2B-884B-B33A57652E4F}"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9F7A532-D5E1-4DCD-87F7-2019005F9B0C}"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zh-TW" altLang="en-US"/>
        </a:p>
      </dgm:t>
    </dgm:pt>
    <dgm:pt modelId="{772AA213-5E5E-4331-8EAE-AB173593F905}">
      <dgm:prSet>
        <dgm:style>
          <a:lnRef idx="1">
            <a:schemeClr val="accent2"/>
          </a:lnRef>
          <a:fillRef idx="2">
            <a:schemeClr val="accent2"/>
          </a:fillRef>
          <a:effectRef idx="1">
            <a:schemeClr val="accent2"/>
          </a:effectRef>
          <a:fontRef idx="minor">
            <a:schemeClr val="dk1"/>
          </a:fontRef>
        </dgm:style>
      </dgm:prSet>
      <dgm:spPr/>
      <dgm:t>
        <a:bodyPr/>
        <a:lstStyle/>
        <a:p>
          <a:pPr rtl="0"/>
          <a:r>
            <a:rPr lang="zh-TW" u="sng" dirty="0" smtClean="0">
              <a:solidFill>
                <a:srgbClr val="FF0000"/>
              </a:solidFill>
            </a:rPr>
            <a:t>其他來源供宿</a:t>
          </a:r>
          <a:r>
            <a:rPr lang="zh-TW" u="sng" dirty="0" smtClean="0"/>
            <a:t>，指</a:t>
          </a:r>
          <a:r>
            <a:rPr lang="zh-TW" dirty="0" smtClean="0"/>
            <a:t>住宿免費宿舍、過境旅館或在</a:t>
          </a:r>
          <a:r>
            <a:rPr lang="zh-TW" u="sng" dirty="0" smtClean="0"/>
            <a:t>搭乘</a:t>
          </a:r>
          <a:r>
            <a:rPr lang="zh-TW" dirty="0" smtClean="0"/>
            <a:t>之交通工具歇夜。</a:t>
          </a:r>
          <a:endParaRPr lang="zh-TW" dirty="0"/>
        </a:p>
      </dgm:t>
    </dgm:pt>
    <dgm:pt modelId="{8075F669-BCF5-4345-9D1E-9E1B6F258F82}" type="parTrans" cxnId="{185947E1-FA8A-4045-82DA-D795C33494F3}">
      <dgm:prSet/>
      <dgm:spPr/>
      <dgm:t>
        <a:bodyPr/>
        <a:lstStyle/>
        <a:p>
          <a:endParaRPr lang="zh-TW" altLang="en-US"/>
        </a:p>
      </dgm:t>
    </dgm:pt>
    <dgm:pt modelId="{5BE91AC4-BC97-4953-9A6F-32B6F62367F0}" type="sibTrans" cxnId="{185947E1-FA8A-4045-82DA-D795C33494F3}">
      <dgm:prSet/>
      <dgm:spPr/>
      <dgm:t>
        <a:bodyPr/>
        <a:lstStyle/>
        <a:p>
          <a:endParaRPr lang="zh-TW" altLang="en-US"/>
        </a:p>
      </dgm:t>
    </dgm:pt>
    <dgm:pt modelId="{7D39C93E-9098-4300-B36D-2A0A8D096A38}">
      <dgm:prSet>
        <dgm:style>
          <a:lnRef idx="1">
            <a:schemeClr val="accent4"/>
          </a:lnRef>
          <a:fillRef idx="2">
            <a:schemeClr val="accent4"/>
          </a:fillRef>
          <a:effectRef idx="1">
            <a:schemeClr val="accent4"/>
          </a:effectRef>
          <a:fontRef idx="minor">
            <a:schemeClr val="dk1"/>
          </a:fontRef>
        </dgm:style>
      </dgm:prSet>
      <dgm:spPr/>
      <dgm:t>
        <a:bodyPr/>
        <a:lstStyle/>
        <a:p>
          <a:pPr algn="l" rtl="0"/>
          <a:r>
            <a:rPr lang="zh-TW" u="sng" dirty="0" smtClean="0">
              <a:solidFill>
                <a:srgbClr val="FF0000"/>
              </a:solidFill>
            </a:rPr>
            <a:t>其他來源供膳</a:t>
          </a:r>
          <a:r>
            <a:rPr lang="zh-TW" u="sng" dirty="0" smtClean="0"/>
            <a:t>，指依第八點檢據覈實報支住宿費或</a:t>
          </a:r>
          <a:r>
            <a:rPr lang="zh-TW" u="sng" dirty="0" smtClean="0">
              <a:solidFill>
                <a:srgbClr val="FF0000"/>
              </a:solidFill>
            </a:rPr>
            <a:t>其他報名</a:t>
          </a:r>
          <a:r>
            <a:rPr lang="zh-TW" u="sng" dirty="0" smtClean="0"/>
            <a:t>等費用中已附帶供膳。</a:t>
          </a:r>
          <a:endParaRPr lang="zh-TW" dirty="0"/>
        </a:p>
      </dgm:t>
    </dgm:pt>
    <dgm:pt modelId="{A8144CC8-47D2-459D-B709-F8F0961339EE}" type="parTrans" cxnId="{ADC8E663-96CF-483C-8E43-582BC9CE588E}">
      <dgm:prSet/>
      <dgm:spPr/>
      <dgm:t>
        <a:bodyPr/>
        <a:lstStyle/>
        <a:p>
          <a:endParaRPr lang="zh-TW" altLang="en-US"/>
        </a:p>
      </dgm:t>
    </dgm:pt>
    <dgm:pt modelId="{8C6BD899-2DA7-45BE-ABFF-EDE3FA25E212}" type="sibTrans" cxnId="{ADC8E663-96CF-483C-8E43-582BC9CE588E}">
      <dgm:prSet/>
      <dgm:spPr/>
      <dgm:t>
        <a:bodyPr/>
        <a:lstStyle/>
        <a:p>
          <a:endParaRPr lang="zh-TW" altLang="en-US"/>
        </a:p>
      </dgm:t>
    </dgm:pt>
    <dgm:pt modelId="{14EB58C8-3448-455A-9F7B-DC8C8F858ADD}">
      <dgm:prSet>
        <dgm:style>
          <a:lnRef idx="1">
            <a:schemeClr val="accent5"/>
          </a:lnRef>
          <a:fillRef idx="2">
            <a:schemeClr val="accent5"/>
          </a:fillRef>
          <a:effectRef idx="1">
            <a:schemeClr val="accent5"/>
          </a:effectRef>
          <a:fontRef idx="minor">
            <a:schemeClr val="dk1"/>
          </a:fontRef>
        </dgm:style>
      </dgm:prSet>
      <dgm:spPr/>
      <dgm:t>
        <a:bodyPr/>
        <a:lstStyle/>
        <a:p>
          <a:pPr algn="l" rtl="0"/>
          <a:r>
            <a:rPr lang="zh-TW" dirty="0" smtClean="0">
              <a:solidFill>
                <a:srgbClr val="FF0000"/>
              </a:solidFill>
            </a:rPr>
            <a:t>返國當日</a:t>
          </a:r>
          <a:r>
            <a:rPr lang="zh-TW" dirty="0" smtClean="0"/>
            <a:t>，生活費按該地區生活費日支數額</a:t>
          </a:r>
          <a:r>
            <a:rPr lang="en-US" dirty="0" smtClean="0">
              <a:solidFill>
                <a:srgbClr val="FF0000"/>
              </a:solidFill>
            </a:rPr>
            <a:t>30%</a:t>
          </a:r>
          <a:r>
            <a:rPr lang="zh-TW" u="sng" dirty="0" smtClean="0"/>
            <a:t>限額內</a:t>
          </a:r>
          <a:r>
            <a:rPr lang="zh-TW" dirty="0" smtClean="0"/>
            <a:t>報支。</a:t>
          </a:r>
          <a:endParaRPr lang="zh-TW" dirty="0"/>
        </a:p>
      </dgm:t>
    </dgm:pt>
    <dgm:pt modelId="{BF5BA2AF-59C9-4DE5-8864-A7F90983CD21}" type="parTrans" cxnId="{FED233E7-530D-4F04-B69F-D6082227357F}">
      <dgm:prSet/>
      <dgm:spPr/>
      <dgm:t>
        <a:bodyPr/>
        <a:lstStyle/>
        <a:p>
          <a:endParaRPr lang="zh-TW" altLang="en-US"/>
        </a:p>
      </dgm:t>
    </dgm:pt>
    <dgm:pt modelId="{244D8DD2-CA61-49EE-AAAE-ABF795A439E9}" type="sibTrans" cxnId="{FED233E7-530D-4F04-B69F-D6082227357F}">
      <dgm:prSet/>
      <dgm:spPr/>
      <dgm:t>
        <a:bodyPr/>
        <a:lstStyle/>
        <a:p>
          <a:endParaRPr lang="zh-TW" altLang="en-US"/>
        </a:p>
      </dgm:t>
    </dgm:pt>
    <dgm:pt modelId="{422131D5-2531-4ABE-ACE2-64A6D78591BB}" type="pres">
      <dgm:prSet presAssocID="{A9F7A532-D5E1-4DCD-87F7-2019005F9B0C}" presName="linearFlow" presStyleCnt="0">
        <dgm:presLayoutVars>
          <dgm:dir/>
          <dgm:resizeHandles val="exact"/>
        </dgm:presLayoutVars>
      </dgm:prSet>
      <dgm:spPr/>
      <dgm:t>
        <a:bodyPr/>
        <a:lstStyle/>
        <a:p>
          <a:endParaRPr lang="zh-TW" altLang="en-US"/>
        </a:p>
      </dgm:t>
    </dgm:pt>
    <dgm:pt modelId="{7F118EF2-3E18-4030-8BA3-CB10D5A68928}" type="pres">
      <dgm:prSet presAssocID="{772AA213-5E5E-4331-8EAE-AB173593F905}" presName="composite" presStyleCnt="0"/>
      <dgm:spPr/>
    </dgm:pt>
    <dgm:pt modelId="{114CC521-964D-4A94-B458-33033A3790F9}" type="pres">
      <dgm:prSet presAssocID="{772AA213-5E5E-4331-8EAE-AB173593F905}" presName="imgShp" presStyleLbl="fgImgPlace1" presStyleIdx="0" presStyleCnt="3"/>
      <dgm:spPr>
        <a:blipFill rotWithShape="1">
          <a:blip xmlns:r="http://schemas.openxmlformats.org/officeDocument/2006/relationships" r:embed="rId1"/>
          <a:stretch>
            <a:fillRect/>
          </a:stretch>
        </a:blipFill>
      </dgm:spPr>
    </dgm:pt>
    <dgm:pt modelId="{045E07CB-F7D6-48D0-8EA4-8FBA5586C672}" type="pres">
      <dgm:prSet presAssocID="{772AA213-5E5E-4331-8EAE-AB173593F905}" presName="txShp" presStyleLbl="node1" presStyleIdx="0" presStyleCnt="3" custLinFactNeighborY="11457">
        <dgm:presLayoutVars>
          <dgm:bulletEnabled val="1"/>
        </dgm:presLayoutVars>
      </dgm:prSet>
      <dgm:spPr/>
      <dgm:t>
        <a:bodyPr/>
        <a:lstStyle/>
        <a:p>
          <a:endParaRPr lang="zh-TW" altLang="en-US"/>
        </a:p>
      </dgm:t>
    </dgm:pt>
    <dgm:pt modelId="{86DC7154-C056-4DED-9945-20156F8EDF66}" type="pres">
      <dgm:prSet presAssocID="{5BE91AC4-BC97-4953-9A6F-32B6F62367F0}" presName="spacing" presStyleCnt="0"/>
      <dgm:spPr/>
    </dgm:pt>
    <dgm:pt modelId="{B0D7177C-108E-4128-AFDA-64B41CDAF161}" type="pres">
      <dgm:prSet presAssocID="{7D39C93E-9098-4300-B36D-2A0A8D096A38}" presName="composite" presStyleCnt="0"/>
      <dgm:spPr/>
    </dgm:pt>
    <dgm:pt modelId="{CAFCB2B8-3FBF-44E8-8882-1AC06960EDE2}" type="pres">
      <dgm:prSet presAssocID="{7D39C93E-9098-4300-B36D-2A0A8D096A38}" presName="imgShp" presStyleLbl="fgImgPlace1" presStyleIdx="1" presStyleCnt="3"/>
      <dgm:spPr>
        <a:blipFill rotWithShape="1">
          <a:blip xmlns:r="http://schemas.openxmlformats.org/officeDocument/2006/relationships" r:embed="rId2"/>
          <a:stretch>
            <a:fillRect/>
          </a:stretch>
        </a:blipFill>
      </dgm:spPr>
    </dgm:pt>
    <dgm:pt modelId="{949091FA-640A-4F8C-9E70-F0234B72E705}" type="pres">
      <dgm:prSet presAssocID="{7D39C93E-9098-4300-B36D-2A0A8D096A38}" presName="txShp" presStyleLbl="node1" presStyleIdx="1" presStyleCnt="3" custLinFactNeighborY="5594">
        <dgm:presLayoutVars>
          <dgm:bulletEnabled val="1"/>
        </dgm:presLayoutVars>
      </dgm:prSet>
      <dgm:spPr/>
      <dgm:t>
        <a:bodyPr/>
        <a:lstStyle/>
        <a:p>
          <a:endParaRPr lang="zh-TW" altLang="en-US"/>
        </a:p>
      </dgm:t>
    </dgm:pt>
    <dgm:pt modelId="{CBE4F3C8-CCD5-4C4B-978B-BD8BEBFCC595}" type="pres">
      <dgm:prSet presAssocID="{8C6BD899-2DA7-45BE-ABFF-EDE3FA25E212}" presName="spacing" presStyleCnt="0"/>
      <dgm:spPr/>
    </dgm:pt>
    <dgm:pt modelId="{43607D97-A695-499D-BD5A-AB4CA08C9604}" type="pres">
      <dgm:prSet presAssocID="{14EB58C8-3448-455A-9F7B-DC8C8F858ADD}" presName="composite" presStyleCnt="0"/>
      <dgm:spPr/>
    </dgm:pt>
    <dgm:pt modelId="{B2ABF850-4E19-4089-A68D-0E988234E6DF}" type="pres">
      <dgm:prSet presAssocID="{14EB58C8-3448-455A-9F7B-DC8C8F858ADD}" presName="imgShp" presStyleLbl="fgImgPlace1" presStyleIdx="2" presStyleCnt="3"/>
      <dgm:spPr>
        <a:blipFill rotWithShape="1">
          <a:blip xmlns:r="http://schemas.openxmlformats.org/officeDocument/2006/relationships" r:embed="rId3"/>
          <a:stretch>
            <a:fillRect/>
          </a:stretch>
        </a:blipFill>
      </dgm:spPr>
    </dgm:pt>
    <dgm:pt modelId="{08A2B861-2CC8-4CFC-B82A-28B3F3DB8666}" type="pres">
      <dgm:prSet presAssocID="{14EB58C8-3448-455A-9F7B-DC8C8F858ADD}" presName="txShp" presStyleLbl="node1" presStyleIdx="2" presStyleCnt="3">
        <dgm:presLayoutVars>
          <dgm:bulletEnabled val="1"/>
        </dgm:presLayoutVars>
      </dgm:prSet>
      <dgm:spPr/>
      <dgm:t>
        <a:bodyPr/>
        <a:lstStyle/>
        <a:p>
          <a:endParaRPr lang="zh-TW" altLang="en-US"/>
        </a:p>
      </dgm:t>
    </dgm:pt>
  </dgm:ptLst>
  <dgm:cxnLst>
    <dgm:cxn modelId="{718CF804-41F1-45C8-BA20-9A1C7B4CD470}" type="presOf" srcId="{A9F7A532-D5E1-4DCD-87F7-2019005F9B0C}" destId="{422131D5-2531-4ABE-ACE2-64A6D78591BB}" srcOrd="0" destOrd="0" presId="urn:microsoft.com/office/officeart/2005/8/layout/vList3"/>
    <dgm:cxn modelId="{3DB66CE0-EE24-4D6F-93FB-F476C6376157}" type="presOf" srcId="{772AA213-5E5E-4331-8EAE-AB173593F905}" destId="{045E07CB-F7D6-48D0-8EA4-8FBA5586C672}" srcOrd="0" destOrd="0" presId="urn:microsoft.com/office/officeart/2005/8/layout/vList3"/>
    <dgm:cxn modelId="{41BA48F7-6CE5-4C46-9B42-AA0B4999609F}" type="presOf" srcId="{7D39C93E-9098-4300-B36D-2A0A8D096A38}" destId="{949091FA-640A-4F8C-9E70-F0234B72E705}" srcOrd="0" destOrd="0" presId="urn:microsoft.com/office/officeart/2005/8/layout/vList3"/>
    <dgm:cxn modelId="{FED233E7-530D-4F04-B69F-D6082227357F}" srcId="{A9F7A532-D5E1-4DCD-87F7-2019005F9B0C}" destId="{14EB58C8-3448-455A-9F7B-DC8C8F858ADD}" srcOrd="2" destOrd="0" parTransId="{BF5BA2AF-59C9-4DE5-8864-A7F90983CD21}" sibTransId="{244D8DD2-CA61-49EE-AAAE-ABF795A439E9}"/>
    <dgm:cxn modelId="{ADC8E663-96CF-483C-8E43-582BC9CE588E}" srcId="{A9F7A532-D5E1-4DCD-87F7-2019005F9B0C}" destId="{7D39C93E-9098-4300-B36D-2A0A8D096A38}" srcOrd="1" destOrd="0" parTransId="{A8144CC8-47D2-459D-B709-F8F0961339EE}" sibTransId="{8C6BD899-2DA7-45BE-ABFF-EDE3FA25E212}"/>
    <dgm:cxn modelId="{E3E977A9-7585-4C8A-81B2-6BB8EE69C7B7}" type="presOf" srcId="{14EB58C8-3448-455A-9F7B-DC8C8F858ADD}" destId="{08A2B861-2CC8-4CFC-B82A-28B3F3DB8666}" srcOrd="0" destOrd="0" presId="urn:microsoft.com/office/officeart/2005/8/layout/vList3"/>
    <dgm:cxn modelId="{185947E1-FA8A-4045-82DA-D795C33494F3}" srcId="{A9F7A532-D5E1-4DCD-87F7-2019005F9B0C}" destId="{772AA213-5E5E-4331-8EAE-AB173593F905}" srcOrd="0" destOrd="0" parTransId="{8075F669-BCF5-4345-9D1E-9E1B6F258F82}" sibTransId="{5BE91AC4-BC97-4953-9A6F-32B6F62367F0}"/>
    <dgm:cxn modelId="{24D5C733-59E3-4A20-BFF2-99635AF9E762}" type="presParOf" srcId="{422131D5-2531-4ABE-ACE2-64A6D78591BB}" destId="{7F118EF2-3E18-4030-8BA3-CB10D5A68928}" srcOrd="0" destOrd="0" presId="urn:microsoft.com/office/officeart/2005/8/layout/vList3"/>
    <dgm:cxn modelId="{F966C1BB-D13B-41D0-B0B2-63CCBC4EEA49}" type="presParOf" srcId="{7F118EF2-3E18-4030-8BA3-CB10D5A68928}" destId="{114CC521-964D-4A94-B458-33033A3790F9}" srcOrd="0" destOrd="0" presId="urn:microsoft.com/office/officeart/2005/8/layout/vList3"/>
    <dgm:cxn modelId="{5D3C0499-86A2-4EDC-8711-308317412F7A}" type="presParOf" srcId="{7F118EF2-3E18-4030-8BA3-CB10D5A68928}" destId="{045E07CB-F7D6-48D0-8EA4-8FBA5586C672}" srcOrd="1" destOrd="0" presId="urn:microsoft.com/office/officeart/2005/8/layout/vList3"/>
    <dgm:cxn modelId="{F3233820-EEBE-48D3-82C3-76B875D4D85A}" type="presParOf" srcId="{422131D5-2531-4ABE-ACE2-64A6D78591BB}" destId="{86DC7154-C056-4DED-9945-20156F8EDF66}" srcOrd="1" destOrd="0" presId="urn:microsoft.com/office/officeart/2005/8/layout/vList3"/>
    <dgm:cxn modelId="{1D463B2F-1A43-4D9A-BD6C-82464730CFEC}" type="presParOf" srcId="{422131D5-2531-4ABE-ACE2-64A6D78591BB}" destId="{B0D7177C-108E-4128-AFDA-64B41CDAF161}" srcOrd="2" destOrd="0" presId="urn:microsoft.com/office/officeart/2005/8/layout/vList3"/>
    <dgm:cxn modelId="{868E470C-E259-40C2-8EAE-0DAEE478852C}" type="presParOf" srcId="{B0D7177C-108E-4128-AFDA-64B41CDAF161}" destId="{CAFCB2B8-3FBF-44E8-8882-1AC06960EDE2}" srcOrd="0" destOrd="0" presId="urn:microsoft.com/office/officeart/2005/8/layout/vList3"/>
    <dgm:cxn modelId="{362235D3-F379-46D2-8450-45633F15793C}" type="presParOf" srcId="{B0D7177C-108E-4128-AFDA-64B41CDAF161}" destId="{949091FA-640A-4F8C-9E70-F0234B72E705}" srcOrd="1" destOrd="0" presId="urn:microsoft.com/office/officeart/2005/8/layout/vList3"/>
    <dgm:cxn modelId="{B4992118-476B-4CDE-87A2-8DC5FBAB5C88}" type="presParOf" srcId="{422131D5-2531-4ABE-ACE2-64A6D78591BB}" destId="{CBE4F3C8-CCD5-4C4B-978B-BD8BEBFCC595}" srcOrd="3" destOrd="0" presId="urn:microsoft.com/office/officeart/2005/8/layout/vList3"/>
    <dgm:cxn modelId="{A2D9B029-AFB0-4FDA-86D0-AD1FFC39ECA1}" type="presParOf" srcId="{422131D5-2531-4ABE-ACE2-64A6D78591BB}" destId="{43607D97-A695-499D-BD5A-AB4CA08C9604}" srcOrd="4" destOrd="0" presId="urn:microsoft.com/office/officeart/2005/8/layout/vList3"/>
    <dgm:cxn modelId="{D96DA48A-8545-4ACA-9C55-CE6EEBEB0D30}" type="presParOf" srcId="{43607D97-A695-499D-BD5A-AB4CA08C9604}" destId="{B2ABF850-4E19-4089-A68D-0E988234E6DF}" srcOrd="0" destOrd="0" presId="urn:microsoft.com/office/officeart/2005/8/layout/vList3"/>
    <dgm:cxn modelId="{D8933BE1-0410-48FD-BFBA-85DD8A42039B}" type="presParOf" srcId="{43607D97-A695-499D-BD5A-AB4CA08C9604}" destId="{08A2B861-2CC8-4CFC-B82A-28B3F3DB866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2045033-4FD7-444B-A07E-DEFCD47A009C}"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zh-TW" altLang="en-US"/>
        </a:p>
      </dgm:t>
    </dgm:pt>
    <dgm:pt modelId="{C9532B71-96A4-4BF1-B7BD-63831DE0E346}">
      <dgm:prSet custT="1">
        <dgm:style>
          <a:lnRef idx="1">
            <a:schemeClr val="accent5"/>
          </a:lnRef>
          <a:fillRef idx="2">
            <a:schemeClr val="accent5"/>
          </a:fillRef>
          <a:effectRef idx="1">
            <a:schemeClr val="accent5"/>
          </a:effectRef>
          <a:fontRef idx="minor">
            <a:schemeClr val="dk1"/>
          </a:fontRef>
        </dgm:style>
      </dgm:prSet>
      <dgm:spPr/>
      <dgm:t>
        <a:bodyPr/>
        <a:lstStyle/>
        <a:p>
          <a:pPr rtl="0"/>
          <a:r>
            <a:rPr lang="zh-TW" sz="3600" u="sng" dirty="0" smtClean="0"/>
            <a:t>早</a:t>
          </a:r>
          <a:r>
            <a:rPr lang="en-US" sz="3600" u="sng" dirty="0" smtClean="0"/>
            <a:t>(4%)</a:t>
          </a:r>
          <a:endParaRPr lang="zh-TW" sz="3600" dirty="0"/>
        </a:p>
      </dgm:t>
    </dgm:pt>
    <dgm:pt modelId="{08AFA00B-A796-40D3-A6E2-85ABD8943712}" type="parTrans" cxnId="{F34F66C8-46E3-4529-8386-787860AC5BC6}">
      <dgm:prSet/>
      <dgm:spPr/>
      <dgm:t>
        <a:bodyPr/>
        <a:lstStyle/>
        <a:p>
          <a:endParaRPr lang="zh-TW" altLang="en-US"/>
        </a:p>
      </dgm:t>
    </dgm:pt>
    <dgm:pt modelId="{B5B9280B-6555-4EFE-A2DB-DCC354014D88}" type="sibTrans" cxnId="{F34F66C8-46E3-4529-8386-787860AC5BC6}">
      <dgm:prSet/>
      <dgm:spPr/>
      <dgm:t>
        <a:bodyPr/>
        <a:lstStyle/>
        <a:p>
          <a:endParaRPr lang="zh-TW" altLang="en-US"/>
        </a:p>
      </dgm:t>
    </dgm:pt>
    <dgm:pt modelId="{5D50AB80-587F-4DF2-BAD3-B1A08A8F81CD}">
      <dgm:prSet custT="1">
        <dgm:style>
          <a:lnRef idx="1">
            <a:schemeClr val="accent2"/>
          </a:lnRef>
          <a:fillRef idx="2">
            <a:schemeClr val="accent2"/>
          </a:fillRef>
          <a:effectRef idx="1">
            <a:schemeClr val="accent2"/>
          </a:effectRef>
          <a:fontRef idx="minor">
            <a:schemeClr val="dk1"/>
          </a:fontRef>
        </dgm:style>
      </dgm:prSet>
      <dgm:spPr/>
      <dgm:t>
        <a:bodyPr/>
        <a:lstStyle/>
        <a:p>
          <a:pPr rtl="0"/>
          <a:r>
            <a:rPr lang="zh-TW" sz="3600" u="sng" dirty="0" smtClean="0"/>
            <a:t>中</a:t>
          </a:r>
          <a:r>
            <a:rPr lang="en-US" sz="3600" u="sng" dirty="0" smtClean="0"/>
            <a:t>(8%)</a:t>
          </a:r>
          <a:endParaRPr lang="zh-TW" sz="3600" dirty="0"/>
        </a:p>
      </dgm:t>
    </dgm:pt>
    <dgm:pt modelId="{0AA1F15F-043E-47AB-9E93-273B6203C6C7}" type="parTrans" cxnId="{C564B6FD-BD58-40E7-BD92-0B064E005569}">
      <dgm:prSet/>
      <dgm:spPr/>
      <dgm:t>
        <a:bodyPr/>
        <a:lstStyle/>
        <a:p>
          <a:endParaRPr lang="zh-TW" altLang="en-US"/>
        </a:p>
      </dgm:t>
    </dgm:pt>
    <dgm:pt modelId="{19587D91-BBD0-4D14-AAEC-7BD775F07F9D}" type="sibTrans" cxnId="{C564B6FD-BD58-40E7-BD92-0B064E005569}">
      <dgm:prSet/>
      <dgm:spPr/>
      <dgm:t>
        <a:bodyPr/>
        <a:lstStyle/>
        <a:p>
          <a:endParaRPr lang="zh-TW" altLang="en-US"/>
        </a:p>
      </dgm:t>
    </dgm:pt>
    <dgm:pt modelId="{14599752-DA34-4472-9CCE-6860E4974C9E}">
      <dgm:prSet custT="1">
        <dgm:style>
          <a:lnRef idx="1">
            <a:schemeClr val="accent4"/>
          </a:lnRef>
          <a:fillRef idx="2">
            <a:schemeClr val="accent4"/>
          </a:fillRef>
          <a:effectRef idx="1">
            <a:schemeClr val="accent4"/>
          </a:effectRef>
          <a:fontRef idx="minor">
            <a:schemeClr val="dk1"/>
          </a:fontRef>
        </dgm:style>
      </dgm:prSet>
      <dgm:spPr/>
      <dgm:t>
        <a:bodyPr/>
        <a:lstStyle/>
        <a:p>
          <a:pPr rtl="0"/>
          <a:r>
            <a:rPr lang="zh-TW" sz="3600" u="sng" dirty="0" smtClean="0"/>
            <a:t>晚</a:t>
          </a:r>
          <a:r>
            <a:rPr lang="en-US" sz="3600" u="sng" dirty="0" smtClean="0"/>
            <a:t>(8%)</a:t>
          </a:r>
          <a:endParaRPr lang="zh-TW" sz="3600" dirty="0"/>
        </a:p>
      </dgm:t>
    </dgm:pt>
    <dgm:pt modelId="{006E6179-9DE0-4FF1-8495-D85E17944777}" type="parTrans" cxnId="{81EC39DF-896E-4BF2-8132-58DC890D80B3}">
      <dgm:prSet/>
      <dgm:spPr/>
      <dgm:t>
        <a:bodyPr/>
        <a:lstStyle/>
        <a:p>
          <a:endParaRPr lang="zh-TW" altLang="en-US"/>
        </a:p>
      </dgm:t>
    </dgm:pt>
    <dgm:pt modelId="{A41BAD61-C7FA-4266-BF03-64DDFD678FBD}" type="sibTrans" cxnId="{81EC39DF-896E-4BF2-8132-58DC890D80B3}">
      <dgm:prSet/>
      <dgm:spPr/>
      <dgm:t>
        <a:bodyPr/>
        <a:lstStyle/>
        <a:p>
          <a:endParaRPr lang="zh-TW" altLang="en-US"/>
        </a:p>
      </dgm:t>
    </dgm:pt>
    <dgm:pt modelId="{A1928834-E82D-47DA-9702-AC70DA34187D}">
      <dgm:prSet>
        <dgm:style>
          <a:lnRef idx="1">
            <a:schemeClr val="accent4"/>
          </a:lnRef>
          <a:fillRef idx="2">
            <a:schemeClr val="accent4"/>
          </a:fillRef>
          <a:effectRef idx="1">
            <a:schemeClr val="accent4"/>
          </a:effectRef>
          <a:fontRef idx="minor">
            <a:schemeClr val="dk1"/>
          </a:fontRef>
        </dgm:style>
      </dgm:prSet>
      <dgm:spPr/>
      <dgm:t>
        <a:bodyPr/>
        <a:lstStyle/>
        <a:p>
          <a:pPr rtl="0"/>
          <a:r>
            <a:rPr lang="zh-TW" altLang="en-US" u="sng" dirty="0" smtClean="0"/>
            <a:t>膳食費</a:t>
          </a:r>
          <a:r>
            <a:rPr lang="en-US" u="sng" dirty="0" smtClean="0"/>
            <a:t>(</a:t>
          </a:r>
          <a:r>
            <a:rPr lang="en-US" altLang="zh-TW" u="sng" dirty="0" smtClean="0"/>
            <a:t>20</a:t>
          </a:r>
          <a:r>
            <a:rPr lang="en-US" u="sng" dirty="0" smtClean="0"/>
            <a:t>%)</a:t>
          </a:r>
          <a:endParaRPr lang="zh-TW" dirty="0"/>
        </a:p>
      </dgm:t>
    </dgm:pt>
    <dgm:pt modelId="{B7136E31-0C9F-4465-908C-C96D67DA6F6A}" type="parTrans" cxnId="{AA0BFDD0-7C00-469A-A322-708D6F939E91}">
      <dgm:prSet/>
      <dgm:spPr/>
      <dgm:t>
        <a:bodyPr/>
        <a:lstStyle/>
        <a:p>
          <a:endParaRPr lang="zh-TW" altLang="en-US"/>
        </a:p>
      </dgm:t>
    </dgm:pt>
    <dgm:pt modelId="{5486919E-F019-41BC-89B2-70A5A7654605}" type="sibTrans" cxnId="{AA0BFDD0-7C00-469A-A322-708D6F939E91}">
      <dgm:prSet/>
      <dgm:spPr/>
      <dgm:t>
        <a:bodyPr/>
        <a:lstStyle/>
        <a:p>
          <a:endParaRPr lang="zh-TW" altLang="en-US"/>
        </a:p>
      </dgm:t>
    </dgm:pt>
    <dgm:pt modelId="{A293B22E-C660-4BE7-A311-00FE243F1077}" type="pres">
      <dgm:prSet presAssocID="{D2045033-4FD7-444B-A07E-DEFCD47A009C}" presName="compositeShape" presStyleCnt="0">
        <dgm:presLayoutVars>
          <dgm:dir/>
          <dgm:resizeHandles/>
        </dgm:presLayoutVars>
      </dgm:prSet>
      <dgm:spPr/>
      <dgm:t>
        <a:bodyPr/>
        <a:lstStyle/>
        <a:p>
          <a:endParaRPr lang="zh-TW" altLang="en-US"/>
        </a:p>
      </dgm:t>
    </dgm:pt>
    <dgm:pt modelId="{075B9978-405A-425C-94AD-894BA6F0E082}" type="pres">
      <dgm:prSet presAssocID="{D2045033-4FD7-444B-A07E-DEFCD47A009C}" presName="pyramid" presStyleLbl="node1" presStyleIdx="0" presStyleCnt="1" custScaleX="112875"/>
      <dgm:spPr/>
    </dgm:pt>
    <dgm:pt modelId="{176864F1-DCCD-4EB9-8747-6EE7962DED21}" type="pres">
      <dgm:prSet presAssocID="{D2045033-4FD7-444B-A07E-DEFCD47A009C}" presName="theList" presStyleCnt="0"/>
      <dgm:spPr/>
    </dgm:pt>
    <dgm:pt modelId="{96481699-8888-4409-B418-DD8842C0CAA8}" type="pres">
      <dgm:prSet presAssocID="{C9532B71-96A4-4BF1-B7BD-63831DE0E346}" presName="aNode" presStyleLbl="fgAcc1" presStyleIdx="0" presStyleCnt="4" custScaleY="262062" custLinFactY="77445" custLinFactNeighborX="-3509" custLinFactNeighborY="100000">
        <dgm:presLayoutVars>
          <dgm:bulletEnabled val="1"/>
        </dgm:presLayoutVars>
      </dgm:prSet>
      <dgm:spPr/>
      <dgm:t>
        <a:bodyPr/>
        <a:lstStyle/>
        <a:p>
          <a:endParaRPr lang="zh-TW" altLang="en-US"/>
        </a:p>
      </dgm:t>
    </dgm:pt>
    <dgm:pt modelId="{02FFD5A6-EEC1-4F7E-B02C-C903D5C703EB}" type="pres">
      <dgm:prSet presAssocID="{C9532B71-96A4-4BF1-B7BD-63831DE0E346}" presName="aSpace" presStyleCnt="0"/>
      <dgm:spPr/>
    </dgm:pt>
    <dgm:pt modelId="{C3A489FE-23E4-49F9-9B4E-9C41D1FC4EFB}" type="pres">
      <dgm:prSet presAssocID="{5D50AB80-587F-4DF2-BAD3-B1A08A8F81CD}" presName="aNode" presStyleLbl="fgAcc1" presStyleIdx="1" presStyleCnt="4" custScaleY="262062" custLinFactY="175451" custLinFactNeighborX="-3509" custLinFactNeighborY="200000">
        <dgm:presLayoutVars>
          <dgm:bulletEnabled val="1"/>
        </dgm:presLayoutVars>
      </dgm:prSet>
      <dgm:spPr/>
      <dgm:t>
        <a:bodyPr/>
        <a:lstStyle/>
        <a:p>
          <a:endParaRPr lang="zh-TW" altLang="en-US"/>
        </a:p>
      </dgm:t>
    </dgm:pt>
    <dgm:pt modelId="{4CF60DEB-97F6-4359-91DC-48A4E7D784A6}" type="pres">
      <dgm:prSet presAssocID="{5D50AB80-587F-4DF2-BAD3-B1A08A8F81CD}" presName="aSpace" presStyleCnt="0"/>
      <dgm:spPr/>
    </dgm:pt>
    <dgm:pt modelId="{E14A3902-4E27-4A40-9F28-83BC0A980C66}" type="pres">
      <dgm:prSet presAssocID="{14599752-DA34-4472-9CCE-6860E4974C9E}" presName="aNode" presStyleLbl="fgAcc1" presStyleIdx="2" presStyleCnt="4" custScaleY="262062" custLinFactY="249389" custLinFactNeighborX="-3509" custLinFactNeighborY="300000">
        <dgm:presLayoutVars>
          <dgm:bulletEnabled val="1"/>
        </dgm:presLayoutVars>
      </dgm:prSet>
      <dgm:spPr/>
      <dgm:t>
        <a:bodyPr/>
        <a:lstStyle/>
        <a:p>
          <a:endParaRPr lang="zh-TW" altLang="en-US"/>
        </a:p>
      </dgm:t>
    </dgm:pt>
    <dgm:pt modelId="{F9C4A941-D6F4-4A39-A9FF-11C9239838ED}" type="pres">
      <dgm:prSet presAssocID="{14599752-DA34-4472-9CCE-6860E4974C9E}" presName="aSpace" presStyleCnt="0"/>
      <dgm:spPr/>
    </dgm:pt>
    <dgm:pt modelId="{1C5B4287-E550-43DD-96E1-3A3200F4C670}" type="pres">
      <dgm:prSet presAssocID="{A1928834-E82D-47DA-9702-AC70DA34187D}" presName="aNode" presStyleLbl="fgAcc1" presStyleIdx="3" presStyleCnt="4" custScaleX="84856" custScaleY="336329" custLinFactX="-22129" custLinFactY="-373545" custLinFactNeighborX="-100000" custLinFactNeighborY="-400000">
        <dgm:presLayoutVars>
          <dgm:bulletEnabled val="1"/>
        </dgm:presLayoutVars>
      </dgm:prSet>
      <dgm:spPr/>
      <dgm:t>
        <a:bodyPr/>
        <a:lstStyle/>
        <a:p>
          <a:endParaRPr lang="zh-TW" altLang="en-US"/>
        </a:p>
      </dgm:t>
    </dgm:pt>
    <dgm:pt modelId="{C9675C45-C2FF-48A7-A30E-CDE5B54DE8C1}" type="pres">
      <dgm:prSet presAssocID="{A1928834-E82D-47DA-9702-AC70DA34187D}" presName="aSpace" presStyleCnt="0"/>
      <dgm:spPr/>
    </dgm:pt>
  </dgm:ptLst>
  <dgm:cxnLst>
    <dgm:cxn modelId="{F34F66C8-46E3-4529-8386-787860AC5BC6}" srcId="{D2045033-4FD7-444B-A07E-DEFCD47A009C}" destId="{C9532B71-96A4-4BF1-B7BD-63831DE0E346}" srcOrd="0" destOrd="0" parTransId="{08AFA00B-A796-40D3-A6E2-85ABD8943712}" sibTransId="{B5B9280B-6555-4EFE-A2DB-DCC354014D88}"/>
    <dgm:cxn modelId="{A9CAADB5-8288-4CDB-8383-B2A94749A8D7}" type="presOf" srcId="{14599752-DA34-4472-9CCE-6860E4974C9E}" destId="{E14A3902-4E27-4A40-9F28-83BC0A980C66}" srcOrd="0" destOrd="0" presId="urn:microsoft.com/office/officeart/2005/8/layout/pyramid2"/>
    <dgm:cxn modelId="{81EC39DF-896E-4BF2-8132-58DC890D80B3}" srcId="{D2045033-4FD7-444B-A07E-DEFCD47A009C}" destId="{14599752-DA34-4472-9CCE-6860E4974C9E}" srcOrd="2" destOrd="0" parTransId="{006E6179-9DE0-4FF1-8495-D85E17944777}" sibTransId="{A41BAD61-C7FA-4266-BF03-64DDFD678FBD}"/>
    <dgm:cxn modelId="{0FCB41CF-AD52-478C-95DC-9F851F4A22AE}" type="presOf" srcId="{5D50AB80-587F-4DF2-BAD3-B1A08A8F81CD}" destId="{C3A489FE-23E4-49F9-9B4E-9C41D1FC4EFB}" srcOrd="0" destOrd="0" presId="urn:microsoft.com/office/officeart/2005/8/layout/pyramid2"/>
    <dgm:cxn modelId="{AA0BFDD0-7C00-469A-A322-708D6F939E91}" srcId="{D2045033-4FD7-444B-A07E-DEFCD47A009C}" destId="{A1928834-E82D-47DA-9702-AC70DA34187D}" srcOrd="3" destOrd="0" parTransId="{B7136E31-0C9F-4465-908C-C96D67DA6F6A}" sibTransId="{5486919E-F019-41BC-89B2-70A5A7654605}"/>
    <dgm:cxn modelId="{30D4CFD0-AC79-46D2-A537-630F868D1ABE}" type="presOf" srcId="{A1928834-E82D-47DA-9702-AC70DA34187D}" destId="{1C5B4287-E550-43DD-96E1-3A3200F4C670}" srcOrd="0" destOrd="0" presId="urn:microsoft.com/office/officeart/2005/8/layout/pyramid2"/>
    <dgm:cxn modelId="{9A073495-AB21-4357-81DC-127BEB9BE226}" type="presOf" srcId="{D2045033-4FD7-444B-A07E-DEFCD47A009C}" destId="{A293B22E-C660-4BE7-A311-00FE243F1077}" srcOrd="0" destOrd="0" presId="urn:microsoft.com/office/officeart/2005/8/layout/pyramid2"/>
    <dgm:cxn modelId="{C564B6FD-BD58-40E7-BD92-0B064E005569}" srcId="{D2045033-4FD7-444B-A07E-DEFCD47A009C}" destId="{5D50AB80-587F-4DF2-BAD3-B1A08A8F81CD}" srcOrd="1" destOrd="0" parTransId="{0AA1F15F-043E-47AB-9E93-273B6203C6C7}" sibTransId="{19587D91-BBD0-4D14-AAEC-7BD775F07F9D}"/>
    <dgm:cxn modelId="{99245926-CB7D-4EB7-8685-AB4505068888}" type="presOf" srcId="{C9532B71-96A4-4BF1-B7BD-63831DE0E346}" destId="{96481699-8888-4409-B418-DD8842C0CAA8}" srcOrd="0" destOrd="0" presId="urn:microsoft.com/office/officeart/2005/8/layout/pyramid2"/>
    <dgm:cxn modelId="{033FDEA1-4DC0-47BC-BF03-D8DB143E449E}" type="presParOf" srcId="{A293B22E-C660-4BE7-A311-00FE243F1077}" destId="{075B9978-405A-425C-94AD-894BA6F0E082}" srcOrd="0" destOrd="0" presId="urn:microsoft.com/office/officeart/2005/8/layout/pyramid2"/>
    <dgm:cxn modelId="{CD67D4B6-9A12-4E23-AE8E-3C093D19A7B4}" type="presParOf" srcId="{A293B22E-C660-4BE7-A311-00FE243F1077}" destId="{176864F1-DCCD-4EB9-8747-6EE7962DED21}" srcOrd="1" destOrd="0" presId="urn:microsoft.com/office/officeart/2005/8/layout/pyramid2"/>
    <dgm:cxn modelId="{C43166AF-6E1A-4AB1-9A49-6708D92AD557}" type="presParOf" srcId="{176864F1-DCCD-4EB9-8747-6EE7962DED21}" destId="{96481699-8888-4409-B418-DD8842C0CAA8}" srcOrd="0" destOrd="0" presId="urn:microsoft.com/office/officeart/2005/8/layout/pyramid2"/>
    <dgm:cxn modelId="{E7DE7528-5EA1-4A62-B274-0EA8F44E426C}" type="presParOf" srcId="{176864F1-DCCD-4EB9-8747-6EE7962DED21}" destId="{02FFD5A6-EEC1-4F7E-B02C-C903D5C703EB}" srcOrd="1" destOrd="0" presId="urn:microsoft.com/office/officeart/2005/8/layout/pyramid2"/>
    <dgm:cxn modelId="{E5B083F5-9A0D-46BA-B07C-312F8BE04392}" type="presParOf" srcId="{176864F1-DCCD-4EB9-8747-6EE7962DED21}" destId="{C3A489FE-23E4-49F9-9B4E-9C41D1FC4EFB}" srcOrd="2" destOrd="0" presId="urn:microsoft.com/office/officeart/2005/8/layout/pyramid2"/>
    <dgm:cxn modelId="{591FCE77-5418-4B86-AB70-EF41368F89D2}" type="presParOf" srcId="{176864F1-DCCD-4EB9-8747-6EE7962DED21}" destId="{4CF60DEB-97F6-4359-91DC-48A4E7D784A6}" srcOrd="3" destOrd="0" presId="urn:microsoft.com/office/officeart/2005/8/layout/pyramid2"/>
    <dgm:cxn modelId="{076F30E0-DBFA-4873-A4FD-7A775419D7C7}" type="presParOf" srcId="{176864F1-DCCD-4EB9-8747-6EE7962DED21}" destId="{E14A3902-4E27-4A40-9F28-83BC0A980C66}" srcOrd="4" destOrd="0" presId="urn:microsoft.com/office/officeart/2005/8/layout/pyramid2"/>
    <dgm:cxn modelId="{7A83E0B5-44FA-4F2A-A003-546948C081D9}" type="presParOf" srcId="{176864F1-DCCD-4EB9-8747-6EE7962DED21}" destId="{F9C4A941-D6F4-4A39-A9FF-11C9239838ED}" srcOrd="5" destOrd="0" presId="urn:microsoft.com/office/officeart/2005/8/layout/pyramid2"/>
    <dgm:cxn modelId="{BABBB1A8-4170-4A9A-8169-918B7B897F03}" type="presParOf" srcId="{176864F1-DCCD-4EB9-8747-6EE7962DED21}" destId="{1C5B4287-E550-43DD-96E1-3A3200F4C670}" srcOrd="6" destOrd="0" presId="urn:microsoft.com/office/officeart/2005/8/layout/pyramid2"/>
    <dgm:cxn modelId="{C87DE860-8B76-4B18-B966-2805B3A61DF0}" type="presParOf" srcId="{176864F1-DCCD-4EB9-8747-6EE7962DED21}" destId="{C9675C45-C2FF-48A7-A30E-CDE5B54DE8C1}"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9DCEF85-0724-4759-8D1E-70094AF7621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2CE2F4AF-398B-4612-B61F-44C8CFA375D3}">
      <dgm:prSet custT="1">
        <dgm:style>
          <a:lnRef idx="1">
            <a:schemeClr val="accent3"/>
          </a:lnRef>
          <a:fillRef idx="2">
            <a:schemeClr val="accent3"/>
          </a:fillRef>
          <a:effectRef idx="1">
            <a:schemeClr val="accent3"/>
          </a:effectRef>
          <a:fontRef idx="minor">
            <a:schemeClr val="dk1"/>
          </a:fontRef>
        </dgm:style>
      </dgm:prSet>
      <dgm:spPr/>
      <dgm:t>
        <a:bodyPr/>
        <a:lstStyle/>
        <a:p>
          <a:pPr rtl="0"/>
          <a:r>
            <a:rPr lang="zh-TW" altLang="en-US" sz="2000" u="sng" dirty="0" smtClean="0"/>
            <a:t>手續費：</a:t>
          </a:r>
          <a:r>
            <a:rPr lang="zh-TW" altLang="en-US" sz="2000" dirty="0" smtClean="0"/>
            <a:t>護照費、簽證費、黃皮書費、預防針費、結匯手續費及機場服務費，均應</a:t>
          </a:r>
          <a:r>
            <a:rPr lang="zh-TW" altLang="en-US" sz="2000" dirty="0" smtClean="0">
              <a:solidFill>
                <a:srgbClr val="FF0000"/>
              </a:solidFill>
            </a:rPr>
            <a:t>檢附原始單據或旅行業代收轉付收據覈實報支。</a:t>
          </a:r>
          <a:endParaRPr lang="zh-TW" altLang="en-US" sz="2000" dirty="0">
            <a:solidFill>
              <a:srgbClr val="FF0000"/>
            </a:solidFill>
          </a:endParaRPr>
        </a:p>
      </dgm:t>
    </dgm:pt>
    <dgm:pt modelId="{3EA9AC49-A038-4A2D-A240-C706CA5B1BA9}" type="parTrans" cxnId="{EFD13E2B-CE1C-4FB1-B205-0A5E40DCEF4C}">
      <dgm:prSet/>
      <dgm:spPr/>
      <dgm:t>
        <a:bodyPr/>
        <a:lstStyle/>
        <a:p>
          <a:endParaRPr lang="zh-TW" altLang="en-US"/>
        </a:p>
      </dgm:t>
    </dgm:pt>
    <dgm:pt modelId="{4F1B4E27-D097-417F-9B1D-58FF80F1DDF3}" type="sibTrans" cxnId="{EFD13E2B-CE1C-4FB1-B205-0A5E40DCEF4C}">
      <dgm:prSet/>
      <dgm:spPr/>
      <dgm:t>
        <a:bodyPr/>
        <a:lstStyle/>
        <a:p>
          <a:endParaRPr lang="zh-TW" altLang="en-US"/>
        </a:p>
      </dgm:t>
    </dgm:pt>
    <dgm:pt modelId="{6007E3A2-4BEF-4079-BE32-96395D5AF2EF}">
      <dgm:prSet custT="1">
        <dgm:style>
          <a:lnRef idx="1">
            <a:schemeClr val="accent2"/>
          </a:lnRef>
          <a:fillRef idx="2">
            <a:schemeClr val="accent2"/>
          </a:fillRef>
          <a:effectRef idx="1">
            <a:schemeClr val="accent2"/>
          </a:effectRef>
          <a:fontRef idx="minor">
            <a:schemeClr val="dk1"/>
          </a:fontRef>
        </dgm:style>
      </dgm:prSet>
      <dgm:spPr/>
      <dgm:t>
        <a:bodyPr/>
        <a:lstStyle/>
        <a:p>
          <a:pPr rtl="0"/>
          <a:r>
            <a:rPr lang="zh-TW" sz="1600" b="0" u="sng" dirty="0" smtClean="0"/>
            <a:t>保險</a:t>
          </a:r>
          <a:r>
            <a:rPr lang="zh-TW" altLang="en-US" sz="1600" b="0" u="sng" dirty="0" smtClean="0"/>
            <a:t>費</a:t>
          </a:r>
          <a:r>
            <a:rPr lang="zh-TW" sz="1600" b="0" u="sng" dirty="0" smtClean="0"/>
            <a:t>：</a:t>
          </a:r>
          <a:r>
            <a:rPr lang="zh-TW" sz="1600" b="0" dirty="0" smtClean="0"/>
            <a:t>出國人員應向</a:t>
          </a:r>
          <a:r>
            <a:rPr lang="zh-TW" altLang="en-US" sz="1600" b="0" dirty="0" smtClean="0"/>
            <a:t>明台產物保險</a:t>
          </a:r>
          <a:r>
            <a:rPr lang="zh-TW" sz="1600" b="0" dirty="0" smtClean="0">
              <a:solidFill>
                <a:srgbClr val="C00000"/>
              </a:solidFill>
            </a:rPr>
            <a:t>股份有限公司</a:t>
          </a:r>
          <a:r>
            <a:rPr lang="zh-TW" sz="1600" b="0" dirty="0" smtClean="0"/>
            <a:t>投保綜合保險新台幣</a:t>
          </a:r>
          <a:r>
            <a:rPr lang="en-US" sz="1600" b="0" dirty="0" smtClean="0">
              <a:solidFill>
                <a:srgbClr val="FF0000"/>
              </a:solidFill>
            </a:rPr>
            <a:t>400</a:t>
          </a:r>
          <a:r>
            <a:rPr lang="zh-TW" sz="1600" b="0" dirty="0" smtClean="0">
              <a:solidFill>
                <a:srgbClr val="FF0000"/>
              </a:solidFill>
            </a:rPr>
            <a:t>萬元</a:t>
          </a:r>
          <a:r>
            <a:rPr lang="zh-TW" sz="1600" b="0" dirty="0" smtClean="0"/>
            <a:t>，保險項目包括意外死亡、意外殘廢、意外傷害醫療、航空旅行、疾病住院醫療及兵災保險（中東地區、薩爾瓦多及瓜地馬拉兩國，或其他有戰爭危險需要加保兵災保險之地區）等</a:t>
          </a:r>
          <a:r>
            <a:rPr lang="en-US" sz="1600" b="0" dirty="0" smtClean="0"/>
            <a:t>6</a:t>
          </a:r>
          <a:r>
            <a:rPr lang="zh-TW" sz="1600" b="0" dirty="0" smtClean="0"/>
            <a:t>項。 </a:t>
          </a:r>
          <a:r>
            <a:rPr lang="zh-TW" altLang="en-US" sz="1600" b="0" dirty="0" smtClean="0">
              <a:solidFill>
                <a:srgbClr val="FF0000"/>
              </a:solidFill>
            </a:rPr>
            <a:t>在保險額度相同及保險費用較低之前提下，可另洽提供條件較為優厚之保險公司</a:t>
          </a:r>
          <a:r>
            <a:rPr lang="zh-TW" altLang="en-US" sz="1600" b="0" dirty="0" smtClean="0"/>
            <a:t>。</a:t>
          </a:r>
          <a:endParaRPr lang="zh-TW" sz="1600" b="0" dirty="0"/>
        </a:p>
      </dgm:t>
    </dgm:pt>
    <dgm:pt modelId="{FB26202F-7204-4AFA-850D-169B94A93418}" type="parTrans" cxnId="{4075AE65-EEF7-446B-B981-9213565944D3}">
      <dgm:prSet/>
      <dgm:spPr/>
      <dgm:t>
        <a:bodyPr/>
        <a:lstStyle/>
        <a:p>
          <a:endParaRPr lang="zh-TW" altLang="en-US"/>
        </a:p>
      </dgm:t>
    </dgm:pt>
    <dgm:pt modelId="{98A5D3D5-6FE1-42F5-98AB-CD24CC1C1828}" type="sibTrans" cxnId="{4075AE65-EEF7-446B-B981-9213565944D3}">
      <dgm:prSet/>
      <dgm:spPr/>
      <dgm:t>
        <a:bodyPr/>
        <a:lstStyle/>
        <a:p>
          <a:endParaRPr lang="zh-TW" altLang="en-US"/>
        </a:p>
      </dgm:t>
    </dgm:pt>
    <dgm:pt modelId="{FF269C1D-917F-4D83-8ACE-998E40B328EB}">
      <dgm:prSet custT="1">
        <dgm:style>
          <a:lnRef idx="1">
            <a:schemeClr val="accent4"/>
          </a:lnRef>
          <a:fillRef idx="2">
            <a:schemeClr val="accent4"/>
          </a:fillRef>
          <a:effectRef idx="1">
            <a:schemeClr val="accent4"/>
          </a:effectRef>
          <a:fontRef idx="minor">
            <a:schemeClr val="dk1"/>
          </a:fontRef>
        </dgm:style>
      </dgm:prSet>
      <dgm:spPr/>
      <dgm:t>
        <a:bodyPr/>
        <a:lstStyle/>
        <a:p>
          <a:pPr rtl="0"/>
          <a:r>
            <a:rPr lang="zh-TW" altLang="en-US" sz="1600" u="sng" dirty="0" smtClean="0"/>
            <a:t>行政費：</a:t>
          </a:r>
          <a:r>
            <a:rPr lang="zh-TW" altLang="en-US" sz="1600" dirty="0" smtClean="0"/>
            <a:t>包括在國外執行公務所必要之資料、</a:t>
          </a:r>
          <a:r>
            <a:rPr lang="zh-TW" altLang="en-US" sz="1600" dirty="0" smtClean="0">
              <a:solidFill>
                <a:srgbClr val="FF0000"/>
              </a:solidFill>
            </a:rPr>
            <a:t>報名、</a:t>
          </a:r>
          <a:r>
            <a:rPr lang="zh-TW" altLang="en-US" sz="1600" u="sng" dirty="0" smtClean="0">
              <a:solidFill>
                <a:srgbClr val="FF0000"/>
              </a:solidFill>
            </a:rPr>
            <a:t>註冊</a:t>
          </a:r>
          <a:r>
            <a:rPr lang="zh-TW" altLang="en-US" sz="1600" u="sng" dirty="0" smtClean="0"/>
            <a:t>、</a:t>
          </a:r>
          <a:r>
            <a:rPr lang="zh-TW" altLang="en-US" sz="1600" dirty="0" smtClean="0"/>
            <a:t>郵電、翻譯及運費等費用。出差人員應於出國前，</a:t>
          </a:r>
          <a:r>
            <a:rPr lang="zh-TW" altLang="en-US" sz="1600" dirty="0" smtClean="0">
              <a:solidFill>
                <a:srgbClr val="FF0000"/>
              </a:solidFill>
            </a:rPr>
            <a:t>將預計支用之行政費，簽報該機關首長核准後</a:t>
          </a:r>
          <a:r>
            <a:rPr lang="zh-TW" altLang="en-US" sz="1600" dirty="0" smtClean="0"/>
            <a:t>，據以檢附原始單據或旅行業代收轉付收據報支。但在國外期間因應業務臨時需要，致</a:t>
          </a:r>
          <a:r>
            <a:rPr lang="zh-TW" altLang="en-US" sz="1600" dirty="0" smtClean="0">
              <a:solidFill>
                <a:srgbClr val="FF0000"/>
              </a:solidFill>
            </a:rPr>
            <a:t>超出原核定</a:t>
          </a:r>
          <a:r>
            <a:rPr lang="zh-TW" altLang="en-US" sz="1600" u="sng" dirty="0" smtClean="0">
              <a:solidFill>
                <a:srgbClr val="FF0000"/>
              </a:solidFill>
            </a:rPr>
            <a:t>項目或</a:t>
          </a:r>
          <a:r>
            <a:rPr lang="zh-TW" altLang="en-US" sz="1600" dirty="0" smtClean="0">
              <a:solidFill>
                <a:srgbClr val="FF0000"/>
              </a:solidFill>
            </a:rPr>
            <a:t>費用</a:t>
          </a:r>
          <a:r>
            <a:rPr lang="zh-TW" altLang="en-US" sz="1600" dirty="0" smtClean="0"/>
            <a:t>者，經</a:t>
          </a:r>
          <a:r>
            <a:rPr lang="zh-TW" altLang="en-US" sz="1600" u="sng" dirty="0" smtClean="0">
              <a:solidFill>
                <a:srgbClr val="FF0000"/>
              </a:solidFill>
            </a:rPr>
            <a:t>敘明理由，簽報機關首長</a:t>
          </a:r>
          <a:r>
            <a:rPr lang="zh-TW" altLang="en-US" sz="1600" dirty="0" smtClean="0"/>
            <a:t>核准後，得併同報支。</a:t>
          </a:r>
          <a:endParaRPr lang="zh-TW" altLang="en-US" sz="1600" dirty="0"/>
        </a:p>
      </dgm:t>
    </dgm:pt>
    <dgm:pt modelId="{69202BD4-0457-4920-9AED-1E3201EEDA72}" type="parTrans" cxnId="{FBF39C05-8663-4FEE-A80D-72EAB9FF4892}">
      <dgm:prSet/>
      <dgm:spPr/>
      <dgm:t>
        <a:bodyPr/>
        <a:lstStyle/>
        <a:p>
          <a:endParaRPr lang="zh-TW" altLang="en-US"/>
        </a:p>
      </dgm:t>
    </dgm:pt>
    <dgm:pt modelId="{87F90B12-DF10-4A92-8DC6-C98B106A198A}" type="sibTrans" cxnId="{FBF39C05-8663-4FEE-A80D-72EAB9FF4892}">
      <dgm:prSet/>
      <dgm:spPr/>
      <dgm:t>
        <a:bodyPr/>
        <a:lstStyle/>
        <a:p>
          <a:endParaRPr lang="zh-TW" altLang="en-US"/>
        </a:p>
      </dgm:t>
    </dgm:pt>
    <dgm:pt modelId="{49469E0D-E40C-451E-8858-6F99F00A0CB2}">
      <dgm:prSet custT="1">
        <dgm:style>
          <a:lnRef idx="1">
            <a:schemeClr val="accent6"/>
          </a:lnRef>
          <a:fillRef idx="2">
            <a:schemeClr val="accent6"/>
          </a:fillRef>
          <a:effectRef idx="1">
            <a:schemeClr val="accent6"/>
          </a:effectRef>
          <a:fontRef idx="minor">
            <a:schemeClr val="dk1"/>
          </a:fontRef>
        </dgm:style>
      </dgm:prSet>
      <dgm:spPr/>
      <dgm:t>
        <a:bodyPr/>
        <a:lstStyle/>
        <a:p>
          <a:pPr rtl="0"/>
          <a:r>
            <a:rPr lang="zh-TW" altLang="en-US" sz="1600" u="sng" dirty="0" smtClean="0"/>
            <a:t>禮品交際及雜費：</a:t>
          </a:r>
          <a:r>
            <a:rPr lang="zh-TW" altLang="en-US" sz="1600" u="none" dirty="0" smtClean="0"/>
            <a:t>禮品費、交際費、計程車費、租車費等費用。</a:t>
          </a:r>
          <a:endParaRPr lang="zh-TW" altLang="en-US" sz="1600" u="none" dirty="0"/>
        </a:p>
      </dgm:t>
    </dgm:pt>
    <dgm:pt modelId="{C57B22B7-544C-4A35-970D-E0E847E4DC9B}" type="parTrans" cxnId="{B87A8883-478C-43D7-BE73-AEA1EAD63CD6}">
      <dgm:prSet/>
      <dgm:spPr/>
      <dgm:t>
        <a:bodyPr/>
        <a:lstStyle/>
        <a:p>
          <a:endParaRPr lang="zh-TW" altLang="en-US"/>
        </a:p>
      </dgm:t>
    </dgm:pt>
    <dgm:pt modelId="{0707CEDC-EAFD-4C80-86F2-D3DC49C12520}" type="sibTrans" cxnId="{B87A8883-478C-43D7-BE73-AEA1EAD63CD6}">
      <dgm:prSet/>
      <dgm:spPr/>
      <dgm:t>
        <a:bodyPr/>
        <a:lstStyle/>
        <a:p>
          <a:endParaRPr lang="zh-TW" altLang="en-US"/>
        </a:p>
      </dgm:t>
    </dgm:pt>
    <dgm:pt modelId="{935D83C2-B484-4D8D-9CDE-BA16BE0629BC}" type="pres">
      <dgm:prSet presAssocID="{39DCEF85-0724-4759-8D1E-70094AF76216}" presName="linear" presStyleCnt="0">
        <dgm:presLayoutVars>
          <dgm:animLvl val="lvl"/>
          <dgm:resizeHandles val="exact"/>
        </dgm:presLayoutVars>
      </dgm:prSet>
      <dgm:spPr/>
      <dgm:t>
        <a:bodyPr/>
        <a:lstStyle/>
        <a:p>
          <a:endParaRPr lang="zh-TW" altLang="en-US"/>
        </a:p>
      </dgm:t>
    </dgm:pt>
    <dgm:pt modelId="{43206063-62A4-47EF-B87F-0EBD08579C3C}" type="pres">
      <dgm:prSet presAssocID="{2CE2F4AF-398B-4612-B61F-44C8CFA375D3}" presName="parentText" presStyleLbl="node1" presStyleIdx="0" presStyleCnt="4" custLinFactY="-8214" custLinFactNeighborY="-100000">
        <dgm:presLayoutVars>
          <dgm:chMax val="0"/>
          <dgm:bulletEnabled val="1"/>
        </dgm:presLayoutVars>
      </dgm:prSet>
      <dgm:spPr/>
      <dgm:t>
        <a:bodyPr/>
        <a:lstStyle/>
        <a:p>
          <a:endParaRPr lang="zh-TW" altLang="en-US"/>
        </a:p>
      </dgm:t>
    </dgm:pt>
    <dgm:pt modelId="{D4C8BFCF-45D9-4942-9943-7C46CFE1A1C4}" type="pres">
      <dgm:prSet presAssocID="{4F1B4E27-D097-417F-9B1D-58FF80F1DDF3}" presName="spacer" presStyleCnt="0"/>
      <dgm:spPr/>
    </dgm:pt>
    <dgm:pt modelId="{3D28C13F-8065-43FB-95A4-138438378045}" type="pres">
      <dgm:prSet presAssocID="{6007E3A2-4BEF-4079-BE32-96395D5AF2EF}" presName="parentText" presStyleLbl="node1" presStyleIdx="1" presStyleCnt="4" custScaleY="129862" custLinFactY="-4373" custLinFactNeighborY="-100000">
        <dgm:presLayoutVars>
          <dgm:chMax val="0"/>
          <dgm:bulletEnabled val="1"/>
        </dgm:presLayoutVars>
      </dgm:prSet>
      <dgm:spPr/>
      <dgm:t>
        <a:bodyPr/>
        <a:lstStyle/>
        <a:p>
          <a:endParaRPr lang="zh-TW" altLang="en-US"/>
        </a:p>
      </dgm:t>
    </dgm:pt>
    <dgm:pt modelId="{4882CEBE-87D7-4F37-BE8E-9280AF858904}" type="pres">
      <dgm:prSet presAssocID="{98A5D3D5-6FE1-42F5-98AB-CD24CC1C1828}" presName="spacer" presStyleCnt="0"/>
      <dgm:spPr/>
    </dgm:pt>
    <dgm:pt modelId="{9377BB51-F6DE-4ADA-96F7-1341BB97E294}" type="pres">
      <dgm:prSet presAssocID="{FF269C1D-917F-4D83-8ACE-998E40B328EB}" presName="parentText" presStyleLbl="node1" presStyleIdx="2" presStyleCnt="4" custLinFactY="548" custLinFactNeighborY="100000">
        <dgm:presLayoutVars>
          <dgm:chMax val="0"/>
          <dgm:bulletEnabled val="1"/>
        </dgm:presLayoutVars>
      </dgm:prSet>
      <dgm:spPr/>
      <dgm:t>
        <a:bodyPr/>
        <a:lstStyle/>
        <a:p>
          <a:endParaRPr lang="zh-TW" altLang="en-US"/>
        </a:p>
      </dgm:t>
    </dgm:pt>
    <dgm:pt modelId="{E08775E0-D7CB-4224-96E8-325F6E6D698E}" type="pres">
      <dgm:prSet presAssocID="{87F90B12-DF10-4A92-8DC6-C98B106A198A}" presName="spacer" presStyleCnt="0"/>
      <dgm:spPr/>
    </dgm:pt>
    <dgm:pt modelId="{33C24171-FAC6-4E26-9340-21FF8A86E7B4}" type="pres">
      <dgm:prSet presAssocID="{49469E0D-E40C-451E-8858-6F99F00A0CB2}" presName="parentText" presStyleLbl="node1" presStyleIdx="3" presStyleCnt="4" custScaleY="88374" custLinFactY="6016" custLinFactNeighborX="-1750" custLinFactNeighborY="100000">
        <dgm:presLayoutVars>
          <dgm:chMax val="0"/>
          <dgm:bulletEnabled val="1"/>
        </dgm:presLayoutVars>
      </dgm:prSet>
      <dgm:spPr/>
      <dgm:t>
        <a:bodyPr/>
        <a:lstStyle/>
        <a:p>
          <a:endParaRPr lang="zh-TW" altLang="en-US"/>
        </a:p>
      </dgm:t>
    </dgm:pt>
  </dgm:ptLst>
  <dgm:cxnLst>
    <dgm:cxn modelId="{929C6F24-8321-46B5-B01E-30333E10663F}" type="presOf" srcId="{49469E0D-E40C-451E-8858-6F99F00A0CB2}" destId="{33C24171-FAC6-4E26-9340-21FF8A86E7B4}" srcOrd="0" destOrd="0" presId="urn:microsoft.com/office/officeart/2005/8/layout/vList2"/>
    <dgm:cxn modelId="{EFD13E2B-CE1C-4FB1-B205-0A5E40DCEF4C}" srcId="{39DCEF85-0724-4759-8D1E-70094AF76216}" destId="{2CE2F4AF-398B-4612-B61F-44C8CFA375D3}" srcOrd="0" destOrd="0" parTransId="{3EA9AC49-A038-4A2D-A240-C706CA5B1BA9}" sibTransId="{4F1B4E27-D097-417F-9B1D-58FF80F1DDF3}"/>
    <dgm:cxn modelId="{9E69D575-1D61-45ED-8171-03421B87159D}" type="presOf" srcId="{2CE2F4AF-398B-4612-B61F-44C8CFA375D3}" destId="{43206063-62A4-47EF-B87F-0EBD08579C3C}" srcOrd="0" destOrd="0" presId="urn:microsoft.com/office/officeart/2005/8/layout/vList2"/>
    <dgm:cxn modelId="{21F26292-D1C5-450E-8C9E-1C02286A51C2}" type="presOf" srcId="{FF269C1D-917F-4D83-8ACE-998E40B328EB}" destId="{9377BB51-F6DE-4ADA-96F7-1341BB97E294}" srcOrd="0" destOrd="0" presId="urn:microsoft.com/office/officeart/2005/8/layout/vList2"/>
    <dgm:cxn modelId="{4075AE65-EEF7-446B-B981-9213565944D3}" srcId="{39DCEF85-0724-4759-8D1E-70094AF76216}" destId="{6007E3A2-4BEF-4079-BE32-96395D5AF2EF}" srcOrd="1" destOrd="0" parTransId="{FB26202F-7204-4AFA-850D-169B94A93418}" sibTransId="{98A5D3D5-6FE1-42F5-98AB-CD24CC1C1828}"/>
    <dgm:cxn modelId="{ECB66E67-67C9-4FF3-8003-1C719B0AE4BE}" type="presOf" srcId="{39DCEF85-0724-4759-8D1E-70094AF76216}" destId="{935D83C2-B484-4D8D-9CDE-BA16BE0629BC}" srcOrd="0" destOrd="0" presId="urn:microsoft.com/office/officeart/2005/8/layout/vList2"/>
    <dgm:cxn modelId="{E12FF96C-35B0-44CE-A27D-7320086813F6}" type="presOf" srcId="{6007E3A2-4BEF-4079-BE32-96395D5AF2EF}" destId="{3D28C13F-8065-43FB-95A4-138438378045}" srcOrd="0" destOrd="0" presId="urn:microsoft.com/office/officeart/2005/8/layout/vList2"/>
    <dgm:cxn modelId="{FBF39C05-8663-4FEE-A80D-72EAB9FF4892}" srcId="{39DCEF85-0724-4759-8D1E-70094AF76216}" destId="{FF269C1D-917F-4D83-8ACE-998E40B328EB}" srcOrd="2" destOrd="0" parTransId="{69202BD4-0457-4920-9AED-1E3201EEDA72}" sibTransId="{87F90B12-DF10-4A92-8DC6-C98B106A198A}"/>
    <dgm:cxn modelId="{B87A8883-478C-43D7-BE73-AEA1EAD63CD6}" srcId="{39DCEF85-0724-4759-8D1E-70094AF76216}" destId="{49469E0D-E40C-451E-8858-6F99F00A0CB2}" srcOrd="3" destOrd="0" parTransId="{C57B22B7-544C-4A35-970D-E0E847E4DC9B}" sibTransId="{0707CEDC-EAFD-4C80-86F2-D3DC49C12520}"/>
    <dgm:cxn modelId="{377B840D-A5A7-4D97-AD14-CF6C5892D0C1}" type="presParOf" srcId="{935D83C2-B484-4D8D-9CDE-BA16BE0629BC}" destId="{43206063-62A4-47EF-B87F-0EBD08579C3C}" srcOrd="0" destOrd="0" presId="urn:microsoft.com/office/officeart/2005/8/layout/vList2"/>
    <dgm:cxn modelId="{EED98968-6920-45B4-814A-48993252434B}" type="presParOf" srcId="{935D83C2-B484-4D8D-9CDE-BA16BE0629BC}" destId="{D4C8BFCF-45D9-4942-9943-7C46CFE1A1C4}" srcOrd="1" destOrd="0" presId="urn:microsoft.com/office/officeart/2005/8/layout/vList2"/>
    <dgm:cxn modelId="{7792EC44-C5D0-417A-8F08-CF99C0FBAA87}" type="presParOf" srcId="{935D83C2-B484-4D8D-9CDE-BA16BE0629BC}" destId="{3D28C13F-8065-43FB-95A4-138438378045}" srcOrd="2" destOrd="0" presId="urn:microsoft.com/office/officeart/2005/8/layout/vList2"/>
    <dgm:cxn modelId="{A22C09A0-07AE-4B5E-872F-74F0146D590C}" type="presParOf" srcId="{935D83C2-B484-4D8D-9CDE-BA16BE0629BC}" destId="{4882CEBE-87D7-4F37-BE8E-9280AF858904}" srcOrd="3" destOrd="0" presId="urn:microsoft.com/office/officeart/2005/8/layout/vList2"/>
    <dgm:cxn modelId="{051E0F8A-F857-4EC4-B4C8-7B6F0CA27058}" type="presParOf" srcId="{935D83C2-B484-4D8D-9CDE-BA16BE0629BC}" destId="{9377BB51-F6DE-4ADA-96F7-1341BB97E294}" srcOrd="4" destOrd="0" presId="urn:microsoft.com/office/officeart/2005/8/layout/vList2"/>
    <dgm:cxn modelId="{2EE00618-C59D-49CD-9412-74DF36CD67EF}" type="presParOf" srcId="{935D83C2-B484-4D8D-9CDE-BA16BE0629BC}" destId="{E08775E0-D7CB-4224-96E8-325F6E6D698E}" srcOrd="5" destOrd="0" presId="urn:microsoft.com/office/officeart/2005/8/layout/vList2"/>
    <dgm:cxn modelId="{C506FD55-0285-445D-BBC7-56AE529C0986}" type="presParOf" srcId="{935D83C2-B484-4D8D-9CDE-BA16BE0629BC}" destId="{33C24171-FAC6-4E26-9340-21FF8A86E7B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55B6465-4AB7-4BBE-ADC4-8550EF53143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TW" altLang="en-US"/>
        </a:p>
      </dgm:t>
    </dgm:pt>
    <dgm:pt modelId="{03D1340F-41DF-4F13-9FC6-1498C5D8366F}">
      <dgm:prSet>
        <dgm:style>
          <a:lnRef idx="1">
            <a:schemeClr val="accent3"/>
          </a:lnRef>
          <a:fillRef idx="2">
            <a:schemeClr val="accent3"/>
          </a:fillRef>
          <a:effectRef idx="1">
            <a:schemeClr val="accent3"/>
          </a:effectRef>
          <a:fontRef idx="minor">
            <a:schemeClr val="dk1"/>
          </a:fontRef>
        </dgm:style>
      </dgm:prSet>
      <dgm:spPr/>
      <dgm:t>
        <a:bodyPr/>
        <a:lstStyle/>
        <a:p>
          <a:pPr rtl="0"/>
          <a:r>
            <a:rPr lang="zh-TW" altLang="en-US" dirty="0" smtClean="0"/>
            <a:t>派赴國外進修、研究、實習之出國期間在</a:t>
          </a:r>
          <a:r>
            <a:rPr lang="en-US" altLang="zh-TW" dirty="0" smtClean="0">
              <a:solidFill>
                <a:srgbClr val="FF0000"/>
              </a:solidFill>
            </a:rPr>
            <a:t>15</a:t>
          </a:r>
          <a:r>
            <a:rPr lang="zh-TW" altLang="en-US" dirty="0" smtClean="0">
              <a:solidFill>
                <a:srgbClr val="FF0000"/>
              </a:solidFill>
            </a:rPr>
            <a:t>日以內</a:t>
          </a:r>
          <a:r>
            <a:rPr lang="zh-TW" altLang="en-US" dirty="0" smtClean="0"/>
            <a:t>者，每日按該地區生活日支表</a:t>
          </a:r>
          <a:r>
            <a:rPr lang="zh-TW" altLang="en-US" dirty="0" smtClean="0">
              <a:solidFill>
                <a:srgbClr val="FF0000"/>
              </a:solidFill>
            </a:rPr>
            <a:t>全額支給</a:t>
          </a:r>
          <a:r>
            <a:rPr lang="zh-TW" altLang="en-US" dirty="0" smtClean="0"/>
            <a:t>。出國期間</a:t>
          </a:r>
          <a:r>
            <a:rPr lang="zh-TW" altLang="en-US" u="none" dirty="0" smtClean="0">
              <a:solidFill>
                <a:srgbClr val="FF0000"/>
              </a:solidFill>
            </a:rPr>
            <a:t>逾</a:t>
          </a:r>
          <a:r>
            <a:rPr lang="en-US" altLang="zh-TW" u="none" dirty="0" smtClean="0">
              <a:solidFill>
                <a:srgbClr val="FF0000"/>
              </a:solidFill>
            </a:rPr>
            <a:t>15</a:t>
          </a:r>
          <a:r>
            <a:rPr lang="zh-TW" altLang="en-US" u="none" dirty="0" smtClean="0">
              <a:solidFill>
                <a:srgbClr val="FF0000"/>
              </a:solidFill>
            </a:rPr>
            <a:t>日</a:t>
          </a:r>
          <a:r>
            <a:rPr lang="zh-TW" altLang="en-US" dirty="0" smtClean="0"/>
            <a:t>者，</a:t>
          </a:r>
          <a:r>
            <a:rPr lang="zh-TW" altLang="en-US" u="sng" dirty="0" smtClean="0"/>
            <a:t>自出國第一日起，按前點方式計算，第十六日起</a:t>
          </a:r>
          <a:r>
            <a:rPr lang="zh-TW" altLang="en-US" dirty="0" smtClean="0"/>
            <a:t>，每月</a:t>
          </a:r>
          <a:r>
            <a:rPr lang="zh-TW" altLang="en-US" dirty="0" smtClean="0">
              <a:solidFill>
                <a:srgbClr val="FF0000"/>
              </a:solidFill>
            </a:rPr>
            <a:t>按月支生活費表數額支給</a:t>
          </a:r>
          <a:r>
            <a:rPr lang="zh-TW" altLang="en-US" dirty="0" smtClean="0"/>
            <a:t>；其未滿整月之畸零日數，每日按月支生活費表數額三十分之一支</a:t>
          </a:r>
          <a:r>
            <a:rPr lang="zh-TW" altLang="en-US" smtClean="0"/>
            <a:t>給。</a:t>
          </a:r>
          <a:endParaRPr lang="zh-TW" dirty="0"/>
        </a:p>
      </dgm:t>
    </dgm:pt>
    <dgm:pt modelId="{FB1F2D2A-0B61-4BF8-A9B8-37E499B19E3A}" type="parTrans" cxnId="{D720DF3B-9DBE-4E89-90EB-2D2F4C2A62FD}">
      <dgm:prSet/>
      <dgm:spPr/>
      <dgm:t>
        <a:bodyPr/>
        <a:lstStyle/>
        <a:p>
          <a:endParaRPr lang="zh-TW" altLang="en-US"/>
        </a:p>
      </dgm:t>
    </dgm:pt>
    <dgm:pt modelId="{197F69B5-DC2D-48A4-846B-D4D06F8A603D}" type="sibTrans" cxnId="{D720DF3B-9DBE-4E89-90EB-2D2F4C2A62FD}">
      <dgm:prSet/>
      <dgm:spPr/>
      <dgm:t>
        <a:bodyPr/>
        <a:lstStyle/>
        <a:p>
          <a:endParaRPr lang="zh-TW" altLang="en-US"/>
        </a:p>
      </dgm:t>
    </dgm:pt>
    <dgm:pt modelId="{72F88CD2-9F47-43CC-A0FB-A76E0F95A134}">
      <dgm:prSet>
        <dgm:style>
          <a:lnRef idx="1">
            <a:schemeClr val="accent4"/>
          </a:lnRef>
          <a:fillRef idx="2">
            <a:schemeClr val="accent4"/>
          </a:fillRef>
          <a:effectRef idx="1">
            <a:schemeClr val="accent4"/>
          </a:effectRef>
          <a:fontRef idx="minor">
            <a:schemeClr val="dk1"/>
          </a:fontRef>
        </dgm:style>
      </dgm:prSet>
      <dgm:spPr/>
      <dgm:t>
        <a:bodyPr/>
        <a:lstStyle/>
        <a:p>
          <a:pPr rtl="0"/>
          <a:r>
            <a:rPr lang="zh-TW" altLang="en-US" dirty="0" smtClean="0"/>
            <a:t>派赴國外進修、研究、實習之出國期間未滿</a:t>
          </a:r>
          <a:r>
            <a:rPr lang="en-US" altLang="zh-TW" dirty="0" smtClean="0">
              <a:solidFill>
                <a:schemeClr val="tx1"/>
              </a:solidFill>
            </a:rPr>
            <a:t>15</a:t>
          </a:r>
          <a:r>
            <a:rPr lang="zh-TW" altLang="en-US" dirty="0" smtClean="0">
              <a:solidFill>
                <a:schemeClr val="tx1"/>
              </a:solidFill>
            </a:rPr>
            <a:t>日</a:t>
          </a:r>
          <a:r>
            <a:rPr lang="zh-TW" altLang="en-US" dirty="0" smtClean="0"/>
            <a:t>者，當地訓練機構</a:t>
          </a:r>
          <a:r>
            <a:rPr lang="zh-TW" altLang="en-US" u="sng" dirty="0" smtClean="0"/>
            <a:t>除供宿不供膳外，另有發給現金津貼</a:t>
          </a:r>
          <a:r>
            <a:rPr lang="zh-TW" altLang="en-US" dirty="0" smtClean="0"/>
            <a:t>，當事人應本誠信原則檢具證明文件提出，不得重複申領，並請當事人確認該現金津貼之性質，核實報支日支費或補足生活費差額部分。</a:t>
          </a:r>
          <a:endParaRPr lang="zh-TW" dirty="0"/>
        </a:p>
      </dgm:t>
    </dgm:pt>
    <dgm:pt modelId="{942DF735-1B47-4E25-9B39-E4402BA64749}" type="parTrans" cxnId="{08530D69-2635-4C62-B485-DF65D6BF06FD}">
      <dgm:prSet/>
      <dgm:spPr/>
      <dgm:t>
        <a:bodyPr/>
        <a:lstStyle/>
        <a:p>
          <a:endParaRPr lang="zh-TW" altLang="en-US"/>
        </a:p>
      </dgm:t>
    </dgm:pt>
    <dgm:pt modelId="{71679E73-E024-43C2-B8FD-A33EFF2D4073}" type="sibTrans" cxnId="{08530D69-2635-4C62-B485-DF65D6BF06FD}">
      <dgm:prSet/>
      <dgm:spPr/>
      <dgm:t>
        <a:bodyPr/>
        <a:lstStyle/>
        <a:p>
          <a:endParaRPr lang="zh-TW" altLang="en-US"/>
        </a:p>
      </dgm:t>
    </dgm:pt>
    <dgm:pt modelId="{9C8AC858-3A9B-4168-A5EA-D8BAB542E892}" type="pres">
      <dgm:prSet presAssocID="{455B6465-4AB7-4BBE-ADC4-8550EF531434}" presName="linear" presStyleCnt="0">
        <dgm:presLayoutVars>
          <dgm:animLvl val="lvl"/>
          <dgm:resizeHandles val="exact"/>
        </dgm:presLayoutVars>
      </dgm:prSet>
      <dgm:spPr/>
      <dgm:t>
        <a:bodyPr/>
        <a:lstStyle/>
        <a:p>
          <a:endParaRPr lang="zh-TW" altLang="en-US"/>
        </a:p>
      </dgm:t>
    </dgm:pt>
    <dgm:pt modelId="{B4A7F553-139D-4484-B1DE-17E16C056CE6}" type="pres">
      <dgm:prSet presAssocID="{03D1340F-41DF-4F13-9FC6-1498C5D8366F}" presName="parentText" presStyleLbl="node1" presStyleIdx="0" presStyleCnt="2" custLinFactY="-9192" custLinFactNeighborY="-100000">
        <dgm:presLayoutVars>
          <dgm:chMax val="0"/>
          <dgm:bulletEnabled val="1"/>
        </dgm:presLayoutVars>
      </dgm:prSet>
      <dgm:spPr/>
      <dgm:t>
        <a:bodyPr/>
        <a:lstStyle/>
        <a:p>
          <a:endParaRPr lang="zh-TW" altLang="en-US"/>
        </a:p>
      </dgm:t>
    </dgm:pt>
    <dgm:pt modelId="{B1EFB292-D091-47F0-B33D-1336096D5537}" type="pres">
      <dgm:prSet presAssocID="{197F69B5-DC2D-48A4-846B-D4D06F8A603D}" presName="spacer" presStyleCnt="0"/>
      <dgm:spPr/>
    </dgm:pt>
    <dgm:pt modelId="{F537FB5F-2CC9-485F-8039-D1E4785ECA54}" type="pres">
      <dgm:prSet presAssocID="{72F88CD2-9F47-43CC-A0FB-A76E0F95A134}" presName="parentText" presStyleLbl="node1" presStyleIdx="1" presStyleCnt="2" custLinFactY="3403" custLinFactNeighborY="100000">
        <dgm:presLayoutVars>
          <dgm:chMax val="0"/>
          <dgm:bulletEnabled val="1"/>
        </dgm:presLayoutVars>
      </dgm:prSet>
      <dgm:spPr/>
      <dgm:t>
        <a:bodyPr/>
        <a:lstStyle/>
        <a:p>
          <a:endParaRPr lang="zh-TW" altLang="en-US"/>
        </a:p>
      </dgm:t>
    </dgm:pt>
  </dgm:ptLst>
  <dgm:cxnLst>
    <dgm:cxn modelId="{08530D69-2635-4C62-B485-DF65D6BF06FD}" srcId="{455B6465-4AB7-4BBE-ADC4-8550EF531434}" destId="{72F88CD2-9F47-43CC-A0FB-A76E0F95A134}" srcOrd="1" destOrd="0" parTransId="{942DF735-1B47-4E25-9B39-E4402BA64749}" sibTransId="{71679E73-E024-43C2-B8FD-A33EFF2D4073}"/>
    <dgm:cxn modelId="{D5238AA2-AAFE-4A31-8F96-2427D5C8CEC4}" type="presOf" srcId="{455B6465-4AB7-4BBE-ADC4-8550EF531434}" destId="{9C8AC858-3A9B-4168-A5EA-D8BAB542E892}" srcOrd="0" destOrd="0" presId="urn:microsoft.com/office/officeart/2005/8/layout/vList2"/>
    <dgm:cxn modelId="{D720DF3B-9DBE-4E89-90EB-2D2F4C2A62FD}" srcId="{455B6465-4AB7-4BBE-ADC4-8550EF531434}" destId="{03D1340F-41DF-4F13-9FC6-1498C5D8366F}" srcOrd="0" destOrd="0" parTransId="{FB1F2D2A-0B61-4BF8-A9B8-37E499B19E3A}" sibTransId="{197F69B5-DC2D-48A4-846B-D4D06F8A603D}"/>
    <dgm:cxn modelId="{D48F80C7-3CAD-4D52-A27D-8F1A6636934B}" type="presOf" srcId="{72F88CD2-9F47-43CC-A0FB-A76E0F95A134}" destId="{F537FB5F-2CC9-485F-8039-D1E4785ECA54}" srcOrd="0" destOrd="0" presId="urn:microsoft.com/office/officeart/2005/8/layout/vList2"/>
    <dgm:cxn modelId="{E38F8964-1202-4EE6-B49B-E3A000592309}" type="presOf" srcId="{03D1340F-41DF-4F13-9FC6-1498C5D8366F}" destId="{B4A7F553-139D-4484-B1DE-17E16C056CE6}" srcOrd="0" destOrd="0" presId="urn:microsoft.com/office/officeart/2005/8/layout/vList2"/>
    <dgm:cxn modelId="{37AB9AEB-AEAE-4C2B-B63B-0579F7E87F33}" type="presParOf" srcId="{9C8AC858-3A9B-4168-A5EA-D8BAB542E892}" destId="{B4A7F553-139D-4484-B1DE-17E16C056CE6}" srcOrd="0" destOrd="0" presId="urn:microsoft.com/office/officeart/2005/8/layout/vList2"/>
    <dgm:cxn modelId="{1F2A9A97-EA67-4733-AE98-4F6E02203C69}" type="presParOf" srcId="{9C8AC858-3A9B-4168-A5EA-D8BAB542E892}" destId="{B1EFB292-D091-47F0-B33D-1336096D5537}" srcOrd="1" destOrd="0" presId="urn:microsoft.com/office/officeart/2005/8/layout/vList2"/>
    <dgm:cxn modelId="{D088D26E-C3A5-457E-96C0-2B8EB350157D}" type="presParOf" srcId="{9C8AC858-3A9B-4168-A5EA-D8BAB542E892}" destId="{F537FB5F-2CC9-485F-8039-D1E4785ECA54}"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5E8C60B-E76D-47EF-AB45-7007D7778FD6}" type="doc">
      <dgm:prSet loTypeId="urn:microsoft.com/office/officeart/2005/8/layout/vList2" loCatId="list" qsTypeId="urn:microsoft.com/office/officeart/2005/8/quickstyle/simple5" qsCatId="simple" csTypeId="urn:microsoft.com/office/officeart/2005/8/colors/colorful4" csCatId="colorful" phldr="1"/>
      <dgm:spPr/>
      <dgm:t>
        <a:bodyPr/>
        <a:lstStyle/>
        <a:p>
          <a:endParaRPr lang="zh-TW" altLang="en-US"/>
        </a:p>
      </dgm:t>
    </dgm:pt>
    <dgm:pt modelId="{162F3B13-48DC-4172-AC45-2779943AC96C}">
      <dgm:prSet>
        <dgm:style>
          <a:lnRef idx="1">
            <a:schemeClr val="dk1"/>
          </a:lnRef>
          <a:fillRef idx="2">
            <a:schemeClr val="dk1"/>
          </a:fillRef>
          <a:effectRef idx="1">
            <a:schemeClr val="dk1"/>
          </a:effectRef>
          <a:fontRef idx="minor">
            <a:schemeClr val="dk1"/>
          </a:fontRef>
        </dgm:style>
      </dgm:prSet>
      <dgm:spPr/>
      <dgm:t>
        <a:bodyPr/>
        <a:lstStyle/>
        <a:p>
          <a:pPr rtl="0"/>
          <a:r>
            <a:rPr lang="zh-TW" dirty="0" smtClean="0"/>
            <a:t>出差人員於銷差之日起</a:t>
          </a:r>
          <a:r>
            <a:rPr lang="zh-TW" u="sng" dirty="0" smtClean="0"/>
            <a:t>算</a:t>
          </a:r>
          <a:r>
            <a:rPr lang="zh-TW" dirty="0" smtClean="0">
              <a:solidFill>
                <a:srgbClr val="FF0000"/>
              </a:solidFill>
            </a:rPr>
            <a:t>十五日內</a:t>
          </a:r>
          <a:r>
            <a:rPr lang="zh-TW" dirty="0" smtClean="0"/>
            <a:t>依本要點所定各費，詳細</a:t>
          </a:r>
          <a:r>
            <a:rPr lang="zh-TW" dirty="0" smtClean="0">
              <a:solidFill>
                <a:srgbClr val="FF0000"/>
              </a:solidFill>
            </a:rPr>
            <a:t>分項逐日</a:t>
          </a:r>
          <a:r>
            <a:rPr lang="zh-TW" dirty="0" smtClean="0"/>
            <a:t>登載國外出差旅費報告表，連同有關單據，報各該機關審核。</a:t>
          </a:r>
          <a:endParaRPr lang="zh-TW" dirty="0"/>
        </a:p>
      </dgm:t>
    </dgm:pt>
    <dgm:pt modelId="{F1E19E22-A68A-4B45-8289-BA3B82B8CBC3}" type="parTrans" cxnId="{7BE8953B-5C26-4D2C-A005-CF978E13BE0E}">
      <dgm:prSet/>
      <dgm:spPr/>
      <dgm:t>
        <a:bodyPr/>
        <a:lstStyle/>
        <a:p>
          <a:endParaRPr lang="zh-TW" altLang="en-US"/>
        </a:p>
      </dgm:t>
    </dgm:pt>
    <dgm:pt modelId="{339CFBD4-FDB4-4558-8EF5-9599A3017F1A}" type="sibTrans" cxnId="{7BE8953B-5C26-4D2C-A005-CF978E13BE0E}">
      <dgm:prSet/>
      <dgm:spPr/>
      <dgm:t>
        <a:bodyPr/>
        <a:lstStyle/>
        <a:p>
          <a:endParaRPr lang="zh-TW" altLang="en-US"/>
        </a:p>
      </dgm:t>
    </dgm:pt>
    <dgm:pt modelId="{302B3873-9C8E-4768-9E31-A64C1AD67A5C}">
      <dgm:prSet>
        <dgm:style>
          <a:lnRef idx="1">
            <a:schemeClr val="accent2"/>
          </a:lnRef>
          <a:fillRef idx="2">
            <a:schemeClr val="accent2"/>
          </a:fillRef>
          <a:effectRef idx="1">
            <a:schemeClr val="accent2"/>
          </a:effectRef>
          <a:fontRef idx="minor">
            <a:schemeClr val="dk1"/>
          </a:fontRef>
        </dgm:style>
      </dgm:prSet>
      <dgm:spPr/>
      <dgm:t>
        <a:bodyPr/>
        <a:lstStyle/>
        <a:p>
          <a:pPr rtl="0"/>
          <a:r>
            <a:rPr lang="zh-TW" dirty="0" smtClean="0"/>
            <a:t>出差人員報支出差旅費日期、時間之計算，除調用之駐外人員外，應以</a:t>
          </a:r>
          <a:r>
            <a:rPr lang="zh-TW" dirty="0" smtClean="0">
              <a:solidFill>
                <a:srgbClr val="FF0000"/>
              </a:solidFill>
            </a:rPr>
            <a:t>本國日期、時間計算。</a:t>
          </a:r>
          <a:endParaRPr lang="zh-TW" dirty="0">
            <a:solidFill>
              <a:srgbClr val="FF0000"/>
            </a:solidFill>
          </a:endParaRPr>
        </a:p>
      </dgm:t>
    </dgm:pt>
    <dgm:pt modelId="{AC3FBD4A-2CE6-4A64-98A7-D66AC5B3E3AA}" type="parTrans" cxnId="{F3C95FCF-7038-4288-9D05-FA1962C2F874}">
      <dgm:prSet/>
      <dgm:spPr/>
      <dgm:t>
        <a:bodyPr/>
        <a:lstStyle/>
        <a:p>
          <a:endParaRPr lang="zh-TW" altLang="en-US"/>
        </a:p>
      </dgm:t>
    </dgm:pt>
    <dgm:pt modelId="{5F6C9634-A72D-4975-93C1-D11E165659F2}" type="sibTrans" cxnId="{F3C95FCF-7038-4288-9D05-FA1962C2F874}">
      <dgm:prSet/>
      <dgm:spPr/>
      <dgm:t>
        <a:bodyPr/>
        <a:lstStyle/>
        <a:p>
          <a:endParaRPr lang="zh-TW" altLang="en-US"/>
        </a:p>
      </dgm:t>
    </dgm:pt>
    <dgm:pt modelId="{C5DB083D-B0C5-41A6-9FFA-978DD258EBF9}">
      <dgm:prSet>
        <dgm:style>
          <a:lnRef idx="1">
            <a:schemeClr val="accent3"/>
          </a:lnRef>
          <a:fillRef idx="2">
            <a:schemeClr val="accent3"/>
          </a:fillRef>
          <a:effectRef idx="1">
            <a:schemeClr val="accent3"/>
          </a:effectRef>
          <a:fontRef idx="minor">
            <a:schemeClr val="dk1"/>
          </a:fontRef>
        </dgm:style>
      </dgm:prSet>
      <dgm:spPr/>
      <dgm:t>
        <a:bodyPr/>
        <a:lstStyle/>
        <a:p>
          <a:pPr rtl="0"/>
          <a:r>
            <a:rPr lang="zh-TW" dirty="0" smtClean="0"/>
            <a:t>出差人員出國前未辦理結匯者，出差旅費應以</a:t>
          </a:r>
          <a:r>
            <a:rPr lang="zh-TW" dirty="0" smtClean="0">
              <a:solidFill>
                <a:srgbClr val="FF0000"/>
              </a:solidFill>
            </a:rPr>
            <a:t>出國前一日</a:t>
          </a:r>
          <a:r>
            <a:rPr lang="en-US" dirty="0" smtClean="0"/>
            <a:t>(</a:t>
          </a:r>
          <a:r>
            <a:rPr lang="zh-TW" dirty="0" smtClean="0"/>
            <a:t>如逢假日往前順推</a:t>
          </a:r>
          <a:r>
            <a:rPr lang="en-US" dirty="0" smtClean="0"/>
            <a:t>)</a:t>
          </a:r>
          <a:r>
            <a:rPr lang="zh-TW" dirty="0" smtClean="0"/>
            <a:t>臺灣銀行</a:t>
          </a:r>
          <a:r>
            <a:rPr lang="zh-TW" dirty="0" smtClean="0">
              <a:solidFill>
                <a:srgbClr val="FF0000"/>
              </a:solidFill>
            </a:rPr>
            <a:t>賣出即期</a:t>
          </a:r>
          <a:r>
            <a:rPr lang="zh-TW" dirty="0" smtClean="0"/>
            <a:t>美元參考匯價為依據辦理報支。</a:t>
          </a:r>
          <a:endParaRPr lang="zh-TW" dirty="0"/>
        </a:p>
      </dgm:t>
    </dgm:pt>
    <dgm:pt modelId="{7911D23B-C69E-48B5-851D-6DE9E7E6FA57}" type="parTrans" cxnId="{870FDCBD-B37A-4E60-B398-8672A425F408}">
      <dgm:prSet/>
      <dgm:spPr/>
      <dgm:t>
        <a:bodyPr/>
        <a:lstStyle/>
        <a:p>
          <a:endParaRPr lang="zh-TW" altLang="en-US"/>
        </a:p>
      </dgm:t>
    </dgm:pt>
    <dgm:pt modelId="{3B0E7309-3126-4B24-B2DF-F1F28268AE2E}" type="sibTrans" cxnId="{870FDCBD-B37A-4E60-B398-8672A425F408}">
      <dgm:prSet/>
      <dgm:spPr/>
      <dgm:t>
        <a:bodyPr/>
        <a:lstStyle/>
        <a:p>
          <a:endParaRPr lang="zh-TW" altLang="en-US"/>
        </a:p>
      </dgm:t>
    </dgm:pt>
    <dgm:pt modelId="{AAA5EAE1-4E29-4816-A672-952A64068669}">
      <dgm:prSet>
        <dgm:style>
          <a:lnRef idx="1">
            <a:schemeClr val="accent4"/>
          </a:lnRef>
          <a:fillRef idx="2">
            <a:schemeClr val="accent4"/>
          </a:fillRef>
          <a:effectRef idx="1">
            <a:schemeClr val="accent4"/>
          </a:effectRef>
          <a:fontRef idx="minor">
            <a:schemeClr val="dk1"/>
          </a:fontRef>
        </dgm:style>
      </dgm:prSet>
      <dgm:spPr/>
      <dgm:t>
        <a:bodyPr/>
        <a:lstStyle/>
        <a:p>
          <a:pPr rtl="0"/>
          <a:r>
            <a:rPr lang="zh-TW" u="sng" dirty="0" smtClean="0"/>
            <a:t>但須於出國前繳交</a:t>
          </a:r>
          <a:r>
            <a:rPr lang="zh-TW" u="sng" dirty="0" smtClean="0">
              <a:solidFill>
                <a:srgbClr val="FF0000"/>
              </a:solidFill>
            </a:rPr>
            <a:t>報名</a:t>
          </a:r>
          <a:r>
            <a:rPr lang="zh-TW" u="sng" dirty="0" smtClean="0"/>
            <a:t>等費用者，得以</a:t>
          </a:r>
          <a:r>
            <a:rPr lang="zh-TW" u="sng" dirty="0" smtClean="0">
              <a:solidFill>
                <a:srgbClr val="FF0000"/>
              </a:solidFill>
            </a:rPr>
            <a:t>實際支付日匯價辦理報支</a:t>
          </a:r>
          <a:r>
            <a:rPr lang="zh-TW" u="sng" dirty="0" smtClean="0"/>
            <a:t>，該費用以信用卡支付者，得以信用卡結算匯率辦理報支。</a:t>
          </a:r>
          <a:endParaRPr lang="zh-TW" dirty="0"/>
        </a:p>
      </dgm:t>
    </dgm:pt>
    <dgm:pt modelId="{0C25BE2A-B188-4495-9E9B-33EA680773B5}" type="parTrans" cxnId="{74F24B23-026C-436A-9C89-A5F5E9176647}">
      <dgm:prSet/>
      <dgm:spPr/>
      <dgm:t>
        <a:bodyPr/>
        <a:lstStyle/>
        <a:p>
          <a:endParaRPr lang="zh-TW" altLang="en-US"/>
        </a:p>
      </dgm:t>
    </dgm:pt>
    <dgm:pt modelId="{0BF8D8C5-AC81-42C8-BB73-3C4223D718C5}" type="sibTrans" cxnId="{74F24B23-026C-436A-9C89-A5F5E9176647}">
      <dgm:prSet/>
      <dgm:spPr/>
      <dgm:t>
        <a:bodyPr/>
        <a:lstStyle/>
        <a:p>
          <a:endParaRPr lang="zh-TW" altLang="en-US"/>
        </a:p>
      </dgm:t>
    </dgm:pt>
    <dgm:pt modelId="{0B45849D-2905-4F59-A424-00BF4B787679}">
      <dgm:prSet>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lang="zh-TW" u="sng" dirty="0" smtClean="0"/>
            <a:t>出差之國家倘非使用美元貨幣，檢附原始單據報支部分，得以當地使用之貨幣，依前項報支方式辦理；無臺灣銀行賣出該貨幣即期匯價者，以</a:t>
          </a:r>
          <a:r>
            <a:rPr lang="zh-TW" u="sng" dirty="0" smtClean="0">
              <a:solidFill>
                <a:srgbClr val="FFC000"/>
              </a:solidFill>
            </a:rPr>
            <a:t>現金匯價</a:t>
          </a:r>
          <a:r>
            <a:rPr lang="zh-TW" u="sng" dirty="0" smtClean="0"/>
            <a:t>為依據。</a:t>
          </a:r>
          <a:endParaRPr lang="zh-TW" dirty="0"/>
        </a:p>
      </dgm:t>
    </dgm:pt>
    <dgm:pt modelId="{7F794307-24C7-49FA-A501-D27E56D92C5D}" type="parTrans" cxnId="{F5390157-33CC-4322-A672-EE4C7CF847E1}">
      <dgm:prSet/>
      <dgm:spPr/>
      <dgm:t>
        <a:bodyPr/>
        <a:lstStyle/>
        <a:p>
          <a:endParaRPr lang="zh-TW" altLang="en-US"/>
        </a:p>
      </dgm:t>
    </dgm:pt>
    <dgm:pt modelId="{3EC140C1-6811-4FD8-9CD6-675730412FC0}" type="sibTrans" cxnId="{F5390157-33CC-4322-A672-EE4C7CF847E1}">
      <dgm:prSet/>
      <dgm:spPr/>
      <dgm:t>
        <a:bodyPr/>
        <a:lstStyle/>
        <a:p>
          <a:endParaRPr lang="zh-TW" altLang="en-US"/>
        </a:p>
      </dgm:t>
    </dgm:pt>
    <dgm:pt modelId="{3A44BDD5-9606-42BF-879A-747D8876E7DC}" type="pres">
      <dgm:prSet presAssocID="{15E8C60B-E76D-47EF-AB45-7007D7778FD6}" presName="linear" presStyleCnt="0">
        <dgm:presLayoutVars>
          <dgm:animLvl val="lvl"/>
          <dgm:resizeHandles val="exact"/>
        </dgm:presLayoutVars>
      </dgm:prSet>
      <dgm:spPr/>
      <dgm:t>
        <a:bodyPr/>
        <a:lstStyle/>
        <a:p>
          <a:endParaRPr lang="zh-TW" altLang="en-US"/>
        </a:p>
      </dgm:t>
    </dgm:pt>
    <dgm:pt modelId="{9E334F2F-DC23-4E07-BDA0-137AB915B824}" type="pres">
      <dgm:prSet presAssocID="{162F3B13-48DC-4172-AC45-2779943AC96C}" presName="parentText" presStyleLbl="node1" presStyleIdx="0" presStyleCnt="5">
        <dgm:presLayoutVars>
          <dgm:chMax val="0"/>
          <dgm:bulletEnabled val="1"/>
        </dgm:presLayoutVars>
      </dgm:prSet>
      <dgm:spPr/>
      <dgm:t>
        <a:bodyPr/>
        <a:lstStyle/>
        <a:p>
          <a:endParaRPr lang="zh-TW" altLang="en-US"/>
        </a:p>
      </dgm:t>
    </dgm:pt>
    <dgm:pt modelId="{B36A4FFA-D5AB-41A6-9700-9A464B5BB9C5}" type="pres">
      <dgm:prSet presAssocID="{339CFBD4-FDB4-4558-8EF5-9599A3017F1A}" presName="spacer" presStyleCnt="0"/>
      <dgm:spPr/>
    </dgm:pt>
    <dgm:pt modelId="{7F89733A-8E5B-4181-AC5A-D6FBEF64D647}" type="pres">
      <dgm:prSet presAssocID="{302B3873-9C8E-4768-9E31-A64C1AD67A5C}" presName="parentText" presStyleLbl="node1" presStyleIdx="1" presStyleCnt="5">
        <dgm:presLayoutVars>
          <dgm:chMax val="0"/>
          <dgm:bulletEnabled val="1"/>
        </dgm:presLayoutVars>
      </dgm:prSet>
      <dgm:spPr/>
      <dgm:t>
        <a:bodyPr/>
        <a:lstStyle/>
        <a:p>
          <a:endParaRPr lang="zh-TW" altLang="en-US"/>
        </a:p>
      </dgm:t>
    </dgm:pt>
    <dgm:pt modelId="{65D76E09-4286-4513-9B5E-58A990F8E308}" type="pres">
      <dgm:prSet presAssocID="{5F6C9634-A72D-4975-93C1-D11E165659F2}" presName="spacer" presStyleCnt="0"/>
      <dgm:spPr/>
    </dgm:pt>
    <dgm:pt modelId="{334BCC45-2113-44DE-BD5E-7120B994D06A}" type="pres">
      <dgm:prSet presAssocID="{C5DB083D-B0C5-41A6-9FFA-978DD258EBF9}" presName="parentText" presStyleLbl="node1" presStyleIdx="2" presStyleCnt="5">
        <dgm:presLayoutVars>
          <dgm:chMax val="0"/>
          <dgm:bulletEnabled val="1"/>
        </dgm:presLayoutVars>
      </dgm:prSet>
      <dgm:spPr/>
      <dgm:t>
        <a:bodyPr/>
        <a:lstStyle/>
        <a:p>
          <a:endParaRPr lang="zh-TW" altLang="en-US"/>
        </a:p>
      </dgm:t>
    </dgm:pt>
    <dgm:pt modelId="{C573C7DA-C09D-4B41-944A-9896F398328B}" type="pres">
      <dgm:prSet presAssocID="{3B0E7309-3126-4B24-B2DF-F1F28268AE2E}" presName="spacer" presStyleCnt="0"/>
      <dgm:spPr/>
    </dgm:pt>
    <dgm:pt modelId="{A5D42D24-EF17-4B34-84B1-6CFB5CD15D2A}" type="pres">
      <dgm:prSet presAssocID="{AAA5EAE1-4E29-4816-A672-952A64068669}" presName="parentText" presStyleLbl="node1" presStyleIdx="3" presStyleCnt="5">
        <dgm:presLayoutVars>
          <dgm:chMax val="0"/>
          <dgm:bulletEnabled val="1"/>
        </dgm:presLayoutVars>
      </dgm:prSet>
      <dgm:spPr/>
      <dgm:t>
        <a:bodyPr/>
        <a:lstStyle/>
        <a:p>
          <a:endParaRPr lang="zh-TW" altLang="en-US"/>
        </a:p>
      </dgm:t>
    </dgm:pt>
    <dgm:pt modelId="{BC5D4AAE-2219-4972-ACBF-13D20C1CAB8A}" type="pres">
      <dgm:prSet presAssocID="{0BF8D8C5-AC81-42C8-BB73-3C4223D718C5}" presName="spacer" presStyleCnt="0"/>
      <dgm:spPr/>
    </dgm:pt>
    <dgm:pt modelId="{432D51C2-9861-4CF6-88E1-CB0224F52F68}" type="pres">
      <dgm:prSet presAssocID="{0B45849D-2905-4F59-A424-00BF4B787679}" presName="parentText" presStyleLbl="node1" presStyleIdx="4" presStyleCnt="5">
        <dgm:presLayoutVars>
          <dgm:chMax val="0"/>
          <dgm:bulletEnabled val="1"/>
        </dgm:presLayoutVars>
      </dgm:prSet>
      <dgm:spPr/>
      <dgm:t>
        <a:bodyPr/>
        <a:lstStyle/>
        <a:p>
          <a:endParaRPr lang="zh-TW" altLang="en-US"/>
        </a:p>
      </dgm:t>
    </dgm:pt>
  </dgm:ptLst>
  <dgm:cxnLst>
    <dgm:cxn modelId="{5C03AC25-1ADD-4805-8796-25CB123557C6}" type="presOf" srcId="{AAA5EAE1-4E29-4816-A672-952A64068669}" destId="{A5D42D24-EF17-4B34-84B1-6CFB5CD15D2A}" srcOrd="0" destOrd="0" presId="urn:microsoft.com/office/officeart/2005/8/layout/vList2"/>
    <dgm:cxn modelId="{7BA8675E-494A-49A0-AB7C-46DC5D887112}" type="presOf" srcId="{302B3873-9C8E-4768-9E31-A64C1AD67A5C}" destId="{7F89733A-8E5B-4181-AC5A-D6FBEF64D647}" srcOrd="0" destOrd="0" presId="urn:microsoft.com/office/officeart/2005/8/layout/vList2"/>
    <dgm:cxn modelId="{7BE8953B-5C26-4D2C-A005-CF978E13BE0E}" srcId="{15E8C60B-E76D-47EF-AB45-7007D7778FD6}" destId="{162F3B13-48DC-4172-AC45-2779943AC96C}" srcOrd="0" destOrd="0" parTransId="{F1E19E22-A68A-4B45-8289-BA3B82B8CBC3}" sibTransId="{339CFBD4-FDB4-4558-8EF5-9599A3017F1A}"/>
    <dgm:cxn modelId="{74F24B23-026C-436A-9C89-A5F5E9176647}" srcId="{15E8C60B-E76D-47EF-AB45-7007D7778FD6}" destId="{AAA5EAE1-4E29-4816-A672-952A64068669}" srcOrd="3" destOrd="0" parTransId="{0C25BE2A-B188-4495-9E9B-33EA680773B5}" sibTransId="{0BF8D8C5-AC81-42C8-BB73-3C4223D718C5}"/>
    <dgm:cxn modelId="{7A89948B-6A52-42FD-BA87-F5D327D9BAB5}" type="presOf" srcId="{15E8C60B-E76D-47EF-AB45-7007D7778FD6}" destId="{3A44BDD5-9606-42BF-879A-747D8876E7DC}" srcOrd="0" destOrd="0" presId="urn:microsoft.com/office/officeart/2005/8/layout/vList2"/>
    <dgm:cxn modelId="{870FDCBD-B37A-4E60-B398-8672A425F408}" srcId="{15E8C60B-E76D-47EF-AB45-7007D7778FD6}" destId="{C5DB083D-B0C5-41A6-9FFA-978DD258EBF9}" srcOrd="2" destOrd="0" parTransId="{7911D23B-C69E-48B5-851D-6DE9E7E6FA57}" sibTransId="{3B0E7309-3126-4B24-B2DF-F1F28268AE2E}"/>
    <dgm:cxn modelId="{5C0D9E22-85C0-4673-B764-C61206B5AEA1}" type="presOf" srcId="{C5DB083D-B0C5-41A6-9FFA-978DD258EBF9}" destId="{334BCC45-2113-44DE-BD5E-7120B994D06A}" srcOrd="0" destOrd="0" presId="urn:microsoft.com/office/officeart/2005/8/layout/vList2"/>
    <dgm:cxn modelId="{C4C82C16-04B1-4A5F-A22B-CE54085C0672}" type="presOf" srcId="{162F3B13-48DC-4172-AC45-2779943AC96C}" destId="{9E334F2F-DC23-4E07-BDA0-137AB915B824}" srcOrd="0" destOrd="0" presId="urn:microsoft.com/office/officeart/2005/8/layout/vList2"/>
    <dgm:cxn modelId="{D8D006F7-7893-464D-AD17-A2E9F0C9FDD1}" type="presOf" srcId="{0B45849D-2905-4F59-A424-00BF4B787679}" destId="{432D51C2-9861-4CF6-88E1-CB0224F52F68}" srcOrd="0" destOrd="0" presId="urn:microsoft.com/office/officeart/2005/8/layout/vList2"/>
    <dgm:cxn modelId="{F5390157-33CC-4322-A672-EE4C7CF847E1}" srcId="{15E8C60B-E76D-47EF-AB45-7007D7778FD6}" destId="{0B45849D-2905-4F59-A424-00BF4B787679}" srcOrd="4" destOrd="0" parTransId="{7F794307-24C7-49FA-A501-D27E56D92C5D}" sibTransId="{3EC140C1-6811-4FD8-9CD6-675730412FC0}"/>
    <dgm:cxn modelId="{F3C95FCF-7038-4288-9D05-FA1962C2F874}" srcId="{15E8C60B-E76D-47EF-AB45-7007D7778FD6}" destId="{302B3873-9C8E-4768-9E31-A64C1AD67A5C}" srcOrd="1" destOrd="0" parTransId="{AC3FBD4A-2CE6-4A64-98A7-D66AC5B3E3AA}" sibTransId="{5F6C9634-A72D-4975-93C1-D11E165659F2}"/>
    <dgm:cxn modelId="{D9795796-DFD2-4614-8729-5256E938434A}" type="presParOf" srcId="{3A44BDD5-9606-42BF-879A-747D8876E7DC}" destId="{9E334F2F-DC23-4E07-BDA0-137AB915B824}" srcOrd="0" destOrd="0" presId="urn:microsoft.com/office/officeart/2005/8/layout/vList2"/>
    <dgm:cxn modelId="{A6E1E5D4-60D2-4B5D-A213-99D38D6927C3}" type="presParOf" srcId="{3A44BDD5-9606-42BF-879A-747D8876E7DC}" destId="{B36A4FFA-D5AB-41A6-9700-9A464B5BB9C5}" srcOrd="1" destOrd="0" presId="urn:microsoft.com/office/officeart/2005/8/layout/vList2"/>
    <dgm:cxn modelId="{4891F4AB-248B-4465-90C0-6B262D0B554E}" type="presParOf" srcId="{3A44BDD5-9606-42BF-879A-747D8876E7DC}" destId="{7F89733A-8E5B-4181-AC5A-D6FBEF64D647}" srcOrd="2" destOrd="0" presId="urn:microsoft.com/office/officeart/2005/8/layout/vList2"/>
    <dgm:cxn modelId="{D5A57BB0-7A98-4A76-B153-D5C2D3CB9E59}" type="presParOf" srcId="{3A44BDD5-9606-42BF-879A-747D8876E7DC}" destId="{65D76E09-4286-4513-9B5E-58A990F8E308}" srcOrd="3" destOrd="0" presId="urn:microsoft.com/office/officeart/2005/8/layout/vList2"/>
    <dgm:cxn modelId="{FF933BA7-18C5-41B0-A356-BD9C2ED5AE33}" type="presParOf" srcId="{3A44BDD5-9606-42BF-879A-747D8876E7DC}" destId="{334BCC45-2113-44DE-BD5E-7120B994D06A}" srcOrd="4" destOrd="0" presId="urn:microsoft.com/office/officeart/2005/8/layout/vList2"/>
    <dgm:cxn modelId="{FBCC8653-77F7-4414-8C8F-12148DFAD25B}" type="presParOf" srcId="{3A44BDD5-9606-42BF-879A-747D8876E7DC}" destId="{C573C7DA-C09D-4B41-944A-9896F398328B}" srcOrd="5" destOrd="0" presId="urn:microsoft.com/office/officeart/2005/8/layout/vList2"/>
    <dgm:cxn modelId="{CB965752-1A97-4A41-A809-9C1058506253}" type="presParOf" srcId="{3A44BDD5-9606-42BF-879A-747D8876E7DC}" destId="{A5D42D24-EF17-4B34-84B1-6CFB5CD15D2A}" srcOrd="6" destOrd="0" presId="urn:microsoft.com/office/officeart/2005/8/layout/vList2"/>
    <dgm:cxn modelId="{0A00D029-64E5-41DB-91C9-AC38C94109E6}" type="presParOf" srcId="{3A44BDD5-9606-42BF-879A-747D8876E7DC}" destId="{BC5D4AAE-2219-4972-ACBF-13D20C1CAB8A}" srcOrd="7" destOrd="0" presId="urn:microsoft.com/office/officeart/2005/8/layout/vList2"/>
    <dgm:cxn modelId="{C2A8F7EC-B1DD-4516-AFF8-96D5EC2B966B}" type="presParOf" srcId="{3A44BDD5-9606-42BF-879A-747D8876E7DC}" destId="{432D51C2-9861-4CF6-88E1-CB0224F52F68}"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50B897-1E0B-4E90-AA22-E7E68693012F}" type="doc">
      <dgm:prSet loTypeId="urn:microsoft.com/office/officeart/2005/8/layout/hProcess9" loCatId="process" qsTypeId="urn:microsoft.com/office/officeart/2005/8/quickstyle/simple1" qsCatId="simple" csTypeId="urn:microsoft.com/office/officeart/2005/8/colors/accent1_2" csCatId="accent1"/>
      <dgm:spPr/>
      <dgm:t>
        <a:bodyPr/>
        <a:lstStyle/>
        <a:p>
          <a:endParaRPr lang="zh-TW" altLang="en-US"/>
        </a:p>
      </dgm:t>
    </dgm:pt>
    <dgm:pt modelId="{F551145B-99E4-4132-9DA6-C22F397E3AE3}">
      <dgm:prSet/>
      <dgm:spPr/>
      <dgm:t>
        <a:bodyPr/>
        <a:lstStyle/>
        <a:p>
          <a:pPr rtl="0"/>
          <a:r>
            <a:rPr lang="zh-TW" b="1" smtClean="0"/>
            <a:t>請購</a:t>
          </a:r>
          <a:endParaRPr lang="zh-TW"/>
        </a:p>
      </dgm:t>
    </dgm:pt>
    <dgm:pt modelId="{DD270618-1704-4B0C-ACD2-8A7737F189E1}" type="parTrans" cxnId="{375804DE-4FC0-4CBD-B389-F47C0E15F6EA}">
      <dgm:prSet/>
      <dgm:spPr/>
      <dgm:t>
        <a:bodyPr/>
        <a:lstStyle/>
        <a:p>
          <a:endParaRPr lang="zh-TW" altLang="en-US"/>
        </a:p>
      </dgm:t>
    </dgm:pt>
    <dgm:pt modelId="{59CF1A8A-47AD-48C5-AFAE-81010D4C3A15}" type="sibTrans" cxnId="{375804DE-4FC0-4CBD-B389-F47C0E15F6EA}">
      <dgm:prSet/>
      <dgm:spPr/>
      <dgm:t>
        <a:bodyPr/>
        <a:lstStyle/>
        <a:p>
          <a:endParaRPr lang="zh-TW" altLang="en-US"/>
        </a:p>
      </dgm:t>
    </dgm:pt>
    <dgm:pt modelId="{560CD020-57F5-4910-9DA5-7A6D2FEE98DA}">
      <dgm:prSet/>
      <dgm:spPr/>
      <dgm:t>
        <a:bodyPr/>
        <a:lstStyle/>
        <a:p>
          <a:pPr rtl="0"/>
          <a:r>
            <a:rPr lang="zh-TW" b="1" smtClean="0"/>
            <a:t>核准</a:t>
          </a:r>
          <a:endParaRPr lang="zh-TW"/>
        </a:p>
      </dgm:t>
    </dgm:pt>
    <dgm:pt modelId="{05C7E95E-6861-4AA5-97FF-C990FFCDB82C}" type="parTrans" cxnId="{5079990F-A371-4D09-80A5-277DD91710A1}">
      <dgm:prSet/>
      <dgm:spPr/>
      <dgm:t>
        <a:bodyPr/>
        <a:lstStyle/>
        <a:p>
          <a:endParaRPr lang="zh-TW" altLang="en-US"/>
        </a:p>
      </dgm:t>
    </dgm:pt>
    <dgm:pt modelId="{9B8E5DF2-6680-4D1B-80EC-E8DED13B7F50}" type="sibTrans" cxnId="{5079990F-A371-4D09-80A5-277DD91710A1}">
      <dgm:prSet/>
      <dgm:spPr/>
      <dgm:t>
        <a:bodyPr/>
        <a:lstStyle/>
        <a:p>
          <a:endParaRPr lang="zh-TW" altLang="en-US"/>
        </a:p>
      </dgm:t>
    </dgm:pt>
    <dgm:pt modelId="{F3DCCC71-14EB-4D8A-9F27-1CE7668BD80D}">
      <dgm:prSet/>
      <dgm:spPr/>
      <dgm:t>
        <a:bodyPr/>
        <a:lstStyle/>
        <a:p>
          <a:pPr rtl="0"/>
          <a:r>
            <a:rPr lang="zh-TW" b="1" smtClean="0"/>
            <a:t>發票</a:t>
          </a:r>
          <a:endParaRPr lang="zh-TW"/>
        </a:p>
      </dgm:t>
    </dgm:pt>
    <dgm:pt modelId="{39CC755C-7CB8-444D-AFA3-2EA456D519F7}" type="parTrans" cxnId="{BBD3318D-DBE0-4475-8D7C-2471AEF93136}">
      <dgm:prSet/>
      <dgm:spPr/>
      <dgm:t>
        <a:bodyPr/>
        <a:lstStyle/>
        <a:p>
          <a:endParaRPr lang="zh-TW" altLang="en-US"/>
        </a:p>
      </dgm:t>
    </dgm:pt>
    <dgm:pt modelId="{FC4000F7-5617-45AC-A94B-C56F2EA6EBB6}" type="sibTrans" cxnId="{BBD3318D-DBE0-4475-8D7C-2471AEF93136}">
      <dgm:prSet/>
      <dgm:spPr/>
      <dgm:t>
        <a:bodyPr/>
        <a:lstStyle/>
        <a:p>
          <a:endParaRPr lang="zh-TW" altLang="en-US"/>
        </a:p>
      </dgm:t>
    </dgm:pt>
    <dgm:pt modelId="{7C23E1AA-BFDE-4E20-B263-866D11390C10}">
      <dgm:prSet/>
      <dgm:spPr/>
      <dgm:t>
        <a:bodyPr/>
        <a:lstStyle/>
        <a:p>
          <a:pPr rtl="0"/>
          <a:r>
            <a:rPr lang="zh-TW" b="1" smtClean="0"/>
            <a:t>核准</a:t>
          </a:r>
          <a:endParaRPr lang="zh-TW"/>
        </a:p>
      </dgm:t>
    </dgm:pt>
    <dgm:pt modelId="{F3B350B6-62C9-4549-9F17-F1876622F303}" type="parTrans" cxnId="{CDFB086B-0861-46A3-A4C9-A789C260E35B}">
      <dgm:prSet/>
      <dgm:spPr/>
      <dgm:t>
        <a:bodyPr/>
        <a:lstStyle/>
        <a:p>
          <a:endParaRPr lang="zh-TW" altLang="en-US"/>
        </a:p>
      </dgm:t>
    </dgm:pt>
    <dgm:pt modelId="{3A060E79-331E-4400-8583-E35D809468C8}" type="sibTrans" cxnId="{CDFB086B-0861-46A3-A4C9-A789C260E35B}">
      <dgm:prSet/>
      <dgm:spPr/>
      <dgm:t>
        <a:bodyPr/>
        <a:lstStyle/>
        <a:p>
          <a:endParaRPr lang="zh-TW" altLang="en-US"/>
        </a:p>
      </dgm:t>
    </dgm:pt>
    <dgm:pt modelId="{CA4B82BC-637E-44D7-A7ED-00CA69BA0173}">
      <dgm:prSet/>
      <dgm:spPr/>
      <dgm:t>
        <a:bodyPr/>
        <a:lstStyle/>
        <a:p>
          <a:pPr rtl="0"/>
          <a:r>
            <a:rPr lang="zh-TW" b="1" smtClean="0"/>
            <a:t>付款</a:t>
          </a:r>
          <a:endParaRPr lang="zh-TW"/>
        </a:p>
      </dgm:t>
    </dgm:pt>
    <dgm:pt modelId="{C4114D5B-FBD3-4A6F-AEC5-F0DA7F659AD1}" type="parTrans" cxnId="{259BFC99-C55B-45E8-94EF-6BB6BBA512AB}">
      <dgm:prSet/>
      <dgm:spPr/>
      <dgm:t>
        <a:bodyPr/>
        <a:lstStyle/>
        <a:p>
          <a:endParaRPr lang="zh-TW" altLang="en-US"/>
        </a:p>
      </dgm:t>
    </dgm:pt>
    <dgm:pt modelId="{66E74D90-A46D-4B81-A32D-98AEE06C0553}" type="sibTrans" cxnId="{259BFC99-C55B-45E8-94EF-6BB6BBA512AB}">
      <dgm:prSet/>
      <dgm:spPr/>
      <dgm:t>
        <a:bodyPr/>
        <a:lstStyle/>
        <a:p>
          <a:endParaRPr lang="zh-TW" altLang="en-US"/>
        </a:p>
      </dgm:t>
    </dgm:pt>
    <dgm:pt modelId="{6CBA29C3-D976-4A7B-8717-D53113CAD266}" type="pres">
      <dgm:prSet presAssocID="{FD50B897-1E0B-4E90-AA22-E7E68693012F}" presName="CompostProcess" presStyleCnt="0">
        <dgm:presLayoutVars>
          <dgm:dir/>
          <dgm:resizeHandles val="exact"/>
        </dgm:presLayoutVars>
      </dgm:prSet>
      <dgm:spPr/>
      <dgm:t>
        <a:bodyPr/>
        <a:lstStyle/>
        <a:p>
          <a:endParaRPr lang="zh-TW" altLang="en-US"/>
        </a:p>
      </dgm:t>
    </dgm:pt>
    <dgm:pt modelId="{ECFF6CC0-DD50-477A-AF6F-CB56F21600F5}" type="pres">
      <dgm:prSet presAssocID="{FD50B897-1E0B-4E90-AA22-E7E68693012F}" presName="arrow" presStyleLbl="bgShp" presStyleIdx="0" presStyleCnt="1"/>
      <dgm:spPr/>
    </dgm:pt>
    <dgm:pt modelId="{4ED199ED-C0BE-4BB1-9028-74DC56E72179}" type="pres">
      <dgm:prSet presAssocID="{FD50B897-1E0B-4E90-AA22-E7E68693012F}" presName="linearProcess" presStyleCnt="0"/>
      <dgm:spPr/>
    </dgm:pt>
    <dgm:pt modelId="{98DA6EC9-9077-4C4A-A145-1DF8CFBAE43A}" type="pres">
      <dgm:prSet presAssocID="{F551145B-99E4-4132-9DA6-C22F397E3AE3}" presName="textNode" presStyleLbl="node1" presStyleIdx="0" presStyleCnt="5">
        <dgm:presLayoutVars>
          <dgm:bulletEnabled val="1"/>
        </dgm:presLayoutVars>
      </dgm:prSet>
      <dgm:spPr/>
      <dgm:t>
        <a:bodyPr/>
        <a:lstStyle/>
        <a:p>
          <a:endParaRPr lang="zh-TW" altLang="en-US"/>
        </a:p>
      </dgm:t>
    </dgm:pt>
    <dgm:pt modelId="{F16F161C-A4AA-47F4-81E6-B226172E8894}" type="pres">
      <dgm:prSet presAssocID="{59CF1A8A-47AD-48C5-AFAE-81010D4C3A15}" presName="sibTrans" presStyleCnt="0"/>
      <dgm:spPr/>
    </dgm:pt>
    <dgm:pt modelId="{7A058C33-1064-42EF-996C-E939A03E23E9}" type="pres">
      <dgm:prSet presAssocID="{560CD020-57F5-4910-9DA5-7A6D2FEE98DA}" presName="textNode" presStyleLbl="node1" presStyleIdx="1" presStyleCnt="5">
        <dgm:presLayoutVars>
          <dgm:bulletEnabled val="1"/>
        </dgm:presLayoutVars>
      </dgm:prSet>
      <dgm:spPr/>
      <dgm:t>
        <a:bodyPr/>
        <a:lstStyle/>
        <a:p>
          <a:endParaRPr lang="zh-TW" altLang="en-US"/>
        </a:p>
      </dgm:t>
    </dgm:pt>
    <dgm:pt modelId="{0F0F077F-DC73-47C5-A367-785CBB799643}" type="pres">
      <dgm:prSet presAssocID="{9B8E5DF2-6680-4D1B-80EC-E8DED13B7F50}" presName="sibTrans" presStyleCnt="0"/>
      <dgm:spPr/>
    </dgm:pt>
    <dgm:pt modelId="{EFEC5992-C947-4F4A-B136-4AE2450786EF}" type="pres">
      <dgm:prSet presAssocID="{F3DCCC71-14EB-4D8A-9F27-1CE7668BD80D}" presName="textNode" presStyleLbl="node1" presStyleIdx="2" presStyleCnt="5">
        <dgm:presLayoutVars>
          <dgm:bulletEnabled val="1"/>
        </dgm:presLayoutVars>
      </dgm:prSet>
      <dgm:spPr/>
      <dgm:t>
        <a:bodyPr/>
        <a:lstStyle/>
        <a:p>
          <a:endParaRPr lang="zh-TW" altLang="en-US"/>
        </a:p>
      </dgm:t>
    </dgm:pt>
    <dgm:pt modelId="{826C03F2-2C59-405E-AF9A-7E712D6D8F1E}" type="pres">
      <dgm:prSet presAssocID="{FC4000F7-5617-45AC-A94B-C56F2EA6EBB6}" presName="sibTrans" presStyleCnt="0"/>
      <dgm:spPr/>
    </dgm:pt>
    <dgm:pt modelId="{D8E74A04-82E2-402D-A567-D6C7C8A0504A}" type="pres">
      <dgm:prSet presAssocID="{7C23E1AA-BFDE-4E20-B263-866D11390C10}" presName="textNode" presStyleLbl="node1" presStyleIdx="3" presStyleCnt="5">
        <dgm:presLayoutVars>
          <dgm:bulletEnabled val="1"/>
        </dgm:presLayoutVars>
      </dgm:prSet>
      <dgm:spPr/>
      <dgm:t>
        <a:bodyPr/>
        <a:lstStyle/>
        <a:p>
          <a:endParaRPr lang="zh-TW" altLang="en-US"/>
        </a:p>
      </dgm:t>
    </dgm:pt>
    <dgm:pt modelId="{DF32CBE7-88D8-48F0-B9F4-6296E0C9C25C}" type="pres">
      <dgm:prSet presAssocID="{3A060E79-331E-4400-8583-E35D809468C8}" presName="sibTrans" presStyleCnt="0"/>
      <dgm:spPr/>
    </dgm:pt>
    <dgm:pt modelId="{FFA3E1DE-D038-401D-A69F-9226EBEF6CCB}" type="pres">
      <dgm:prSet presAssocID="{CA4B82BC-637E-44D7-A7ED-00CA69BA0173}" presName="textNode" presStyleLbl="node1" presStyleIdx="4" presStyleCnt="5">
        <dgm:presLayoutVars>
          <dgm:bulletEnabled val="1"/>
        </dgm:presLayoutVars>
      </dgm:prSet>
      <dgm:spPr/>
      <dgm:t>
        <a:bodyPr/>
        <a:lstStyle/>
        <a:p>
          <a:endParaRPr lang="zh-TW" altLang="en-US"/>
        </a:p>
      </dgm:t>
    </dgm:pt>
  </dgm:ptLst>
  <dgm:cxnLst>
    <dgm:cxn modelId="{259BFC99-C55B-45E8-94EF-6BB6BBA512AB}" srcId="{FD50B897-1E0B-4E90-AA22-E7E68693012F}" destId="{CA4B82BC-637E-44D7-A7ED-00CA69BA0173}" srcOrd="4" destOrd="0" parTransId="{C4114D5B-FBD3-4A6F-AEC5-F0DA7F659AD1}" sibTransId="{66E74D90-A46D-4B81-A32D-98AEE06C0553}"/>
    <dgm:cxn modelId="{62F352BF-AF2A-4DD1-A6EF-F06B2493A087}" type="presOf" srcId="{CA4B82BC-637E-44D7-A7ED-00CA69BA0173}" destId="{FFA3E1DE-D038-401D-A69F-9226EBEF6CCB}" srcOrd="0" destOrd="0" presId="urn:microsoft.com/office/officeart/2005/8/layout/hProcess9"/>
    <dgm:cxn modelId="{444F49A5-5D21-4EC6-A648-52A1F0AF1CAE}" type="presOf" srcId="{F551145B-99E4-4132-9DA6-C22F397E3AE3}" destId="{98DA6EC9-9077-4C4A-A145-1DF8CFBAE43A}" srcOrd="0" destOrd="0" presId="urn:microsoft.com/office/officeart/2005/8/layout/hProcess9"/>
    <dgm:cxn modelId="{04BDD1FE-6B6C-466B-8876-AF97816E5982}" type="presOf" srcId="{7C23E1AA-BFDE-4E20-B263-866D11390C10}" destId="{D8E74A04-82E2-402D-A567-D6C7C8A0504A}" srcOrd="0" destOrd="0" presId="urn:microsoft.com/office/officeart/2005/8/layout/hProcess9"/>
    <dgm:cxn modelId="{375804DE-4FC0-4CBD-B389-F47C0E15F6EA}" srcId="{FD50B897-1E0B-4E90-AA22-E7E68693012F}" destId="{F551145B-99E4-4132-9DA6-C22F397E3AE3}" srcOrd="0" destOrd="0" parTransId="{DD270618-1704-4B0C-ACD2-8A7737F189E1}" sibTransId="{59CF1A8A-47AD-48C5-AFAE-81010D4C3A15}"/>
    <dgm:cxn modelId="{CDFB086B-0861-46A3-A4C9-A789C260E35B}" srcId="{FD50B897-1E0B-4E90-AA22-E7E68693012F}" destId="{7C23E1AA-BFDE-4E20-B263-866D11390C10}" srcOrd="3" destOrd="0" parTransId="{F3B350B6-62C9-4549-9F17-F1876622F303}" sibTransId="{3A060E79-331E-4400-8583-E35D809468C8}"/>
    <dgm:cxn modelId="{C01C8935-F2E9-46D5-8952-C4CA76892677}" type="presOf" srcId="{560CD020-57F5-4910-9DA5-7A6D2FEE98DA}" destId="{7A058C33-1064-42EF-996C-E939A03E23E9}" srcOrd="0" destOrd="0" presId="urn:microsoft.com/office/officeart/2005/8/layout/hProcess9"/>
    <dgm:cxn modelId="{BBD3318D-DBE0-4475-8D7C-2471AEF93136}" srcId="{FD50B897-1E0B-4E90-AA22-E7E68693012F}" destId="{F3DCCC71-14EB-4D8A-9F27-1CE7668BD80D}" srcOrd="2" destOrd="0" parTransId="{39CC755C-7CB8-444D-AFA3-2EA456D519F7}" sibTransId="{FC4000F7-5617-45AC-A94B-C56F2EA6EBB6}"/>
    <dgm:cxn modelId="{32C4B2A7-702A-4FA4-996E-AB12CC37EADB}" type="presOf" srcId="{F3DCCC71-14EB-4D8A-9F27-1CE7668BD80D}" destId="{EFEC5992-C947-4F4A-B136-4AE2450786EF}" srcOrd="0" destOrd="0" presId="urn:microsoft.com/office/officeart/2005/8/layout/hProcess9"/>
    <dgm:cxn modelId="{25AB1B35-2B22-45B2-AFD9-8FF2F45FFB3B}" type="presOf" srcId="{FD50B897-1E0B-4E90-AA22-E7E68693012F}" destId="{6CBA29C3-D976-4A7B-8717-D53113CAD266}" srcOrd="0" destOrd="0" presId="urn:microsoft.com/office/officeart/2005/8/layout/hProcess9"/>
    <dgm:cxn modelId="{5079990F-A371-4D09-80A5-277DD91710A1}" srcId="{FD50B897-1E0B-4E90-AA22-E7E68693012F}" destId="{560CD020-57F5-4910-9DA5-7A6D2FEE98DA}" srcOrd="1" destOrd="0" parTransId="{05C7E95E-6861-4AA5-97FF-C990FFCDB82C}" sibTransId="{9B8E5DF2-6680-4D1B-80EC-E8DED13B7F50}"/>
    <dgm:cxn modelId="{8A37EE99-BD86-4F12-89A4-C82D23FB49DD}" type="presParOf" srcId="{6CBA29C3-D976-4A7B-8717-D53113CAD266}" destId="{ECFF6CC0-DD50-477A-AF6F-CB56F21600F5}" srcOrd="0" destOrd="0" presId="urn:microsoft.com/office/officeart/2005/8/layout/hProcess9"/>
    <dgm:cxn modelId="{C891B00B-16D9-494E-9B55-D4C48B09A41E}" type="presParOf" srcId="{6CBA29C3-D976-4A7B-8717-D53113CAD266}" destId="{4ED199ED-C0BE-4BB1-9028-74DC56E72179}" srcOrd="1" destOrd="0" presId="urn:microsoft.com/office/officeart/2005/8/layout/hProcess9"/>
    <dgm:cxn modelId="{698798D4-FDCB-472E-A1A8-25D5E5FAA2F6}" type="presParOf" srcId="{4ED199ED-C0BE-4BB1-9028-74DC56E72179}" destId="{98DA6EC9-9077-4C4A-A145-1DF8CFBAE43A}" srcOrd="0" destOrd="0" presId="urn:microsoft.com/office/officeart/2005/8/layout/hProcess9"/>
    <dgm:cxn modelId="{F450EF92-47D0-49F5-B159-8A619EC104D2}" type="presParOf" srcId="{4ED199ED-C0BE-4BB1-9028-74DC56E72179}" destId="{F16F161C-A4AA-47F4-81E6-B226172E8894}" srcOrd="1" destOrd="0" presId="urn:microsoft.com/office/officeart/2005/8/layout/hProcess9"/>
    <dgm:cxn modelId="{73D7FAFE-4881-4AF7-B065-FF58DF186A06}" type="presParOf" srcId="{4ED199ED-C0BE-4BB1-9028-74DC56E72179}" destId="{7A058C33-1064-42EF-996C-E939A03E23E9}" srcOrd="2" destOrd="0" presId="urn:microsoft.com/office/officeart/2005/8/layout/hProcess9"/>
    <dgm:cxn modelId="{6FD48CD8-3E04-48A3-944F-D87125291EEA}" type="presParOf" srcId="{4ED199ED-C0BE-4BB1-9028-74DC56E72179}" destId="{0F0F077F-DC73-47C5-A367-785CBB799643}" srcOrd="3" destOrd="0" presId="urn:microsoft.com/office/officeart/2005/8/layout/hProcess9"/>
    <dgm:cxn modelId="{234D3B33-C79E-48EE-A63C-1E1F2000824B}" type="presParOf" srcId="{4ED199ED-C0BE-4BB1-9028-74DC56E72179}" destId="{EFEC5992-C947-4F4A-B136-4AE2450786EF}" srcOrd="4" destOrd="0" presId="urn:microsoft.com/office/officeart/2005/8/layout/hProcess9"/>
    <dgm:cxn modelId="{605CA6D7-18F4-4921-85CC-287618731521}" type="presParOf" srcId="{4ED199ED-C0BE-4BB1-9028-74DC56E72179}" destId="{826C03F2-2C59-405E-AF9A-7E712D6D8F1E}" srcOrd="5" destOrd="0" presId="urn:microsoft.com/office/officeart/2005/8/layout/hProcess9"/>
    <dgm:cxn modelId="{FD466D46-9D4B-4DB1-8D94-D7475B9A9B4B}" type="presParOf" srcId="{4ED199ED-C0BE-4BB1-9028-74DC56E72179}" destId="{D8E74A04-82E2-402D-A567-D6C7C8A0504A}" srcOrd="6" destOrd="0" presId="urn:microsoft.com/office/officeart/2005/8/layout/hProcess9"/>
    <dgm:cxn modelId="{478F1044-9676-46E7-BE22-BCE2B6CBE395}" type="presParOf" srcId="{4ED199ED-C0BE-4BB1-9028-74DC56E72179}" destId="{DF32CBE7-88D8-48F0-B9F4-6296E0C9C25C}" srcOrd="7" destOrd="0" presId="urn:microsoft.com/office/officeart/2005/8/layout/hProcess9"/>
    <dgm:cxn modelId="{077472E6-FA5B-455E-B4EE-4A0FE039FBA0}" type="presParOf" srcId="{4ED199ED-C0BE-4BB1-9028-74DC56E72179}" destId="{FFA3E1DE-D038-401D-A69F-9226EBEF6CCB}"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69D5F5-98B7-4AC1-A4AB-D1C850E2BC9F}"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zh-TW" altLang="en-US"/>
        </a:p>
      </dgm:t>
    </dgm:pt>
    <dgm:pt modelId="{D4C107AC-DEAC-4A17-B0A8-F9F347B7D12B}">
      <dgm:prSet>
        <dgm:style>
          <a:lnRef idx="0">
            <a:schemeClr val="accent2"/>
          </a:lnRef>
          <a:fillRef idx="3">
            <a:schemeClr val="accent2"/>
          </a:fillRef>
          <a:effectRef idx="3">
            <a:schemeClr val="accent2"/>
          </a:effectRef>
          <a:fontRef idx="minor">
            <a:schemeClr val="lt1"/>
          </a:fontRef>
        </dgm:style>
      </dgm:prSet>
      <dgm:spPr/>
      <dgm:t>
        <a:bodyPr/>
        <a:lstStyle/>
        <a:p>
          <a:pPr rtl="0"/>
          <a:r>
            <a:rPr lang="zh-TW" b="1" dirty="0" smtClean="0"/>
            <a:t>營業人資料：</a:t>
          </a:r>
          <a:endParaRPr lang="zh-TW" dirty="0"/>
        </a:p>
      </dgm:t>
    </dgm:pt>
    <dgm:pt modelId="{2BCAD6D4-11D9-4587-8BD9-34EBBF875EF7}" type="parTrans" cxnId="{000EEF61-D965-41BE-9D25-FC83B7C99CA2}">
      <dgm:prSet/>
      <dgm:spPr/>
      <dgm:t>
        <a:bodyPr/>
        <a:lstStyle/>
        <a:p>
          <a:endParaRPr lang="zh-TW" altLang="en-US"/>
        </a:p>
      </dgm:t>
    </dgm:pt>
    <dgm:pt modelId="{84C8891E-DD3C-42FC-AA81-255C65F26E02}" type="sibTrans" cxnId="{000EEF61-D965-41BE-9D25-FC83B7C99CA2}">
      <dgm:prSet/>
      <dgm:spPr/>
      <dgm:t>
        <a:bodyPr/>
        <a:lstStyle/>
        <a:p>
          <a:endParaRPr lang="zh-TW" altLang="en-US"/>
        </a:p>
      </dgm:t>
    </dgm:pt>
    <dgm:pt modelId="{84444264-4832-4DAA-AF0B-7F12DC368A77}">
      <dgm:prSet/>
      <dgm:spPr/>
      <dgm:t>
        <a:bodyPr/>
        <a:lstStyle/>
        <a:p>
          <a:pPr rtl="0"/>
          <a:r>
            <a:rPr lang="en-US" b="1" smtClean="0"/>
            <a:t>1.</a:t>
          </a:r>
          <a:r>
            <a:rPr lang="zh-TW" b="1" smtClean="0"/>
            <a:t>營業人之名稱。</a:t>
          </a:r>
          <a:endParaRPr lang="zh-TW"/>
        </a:p>
      </dgm:t>
    </dgm:pt>
    <dgm:pt modelId="{56F6C224-E24A-4994-8967-D23F7BD4315A}" type="parTrans" cxnId="{B73DD129-3A5A-4181-9880-1DFC817BA742}">
      <dgm:prSet/>
      <dgm:spPr/>
      <dgm:t>
        <a:bodyPr/>
        <a:lstStyle/>
        <a:p>
          <a:endParaRPr lang="zh-TW" altLang="en-US"/>
        </a:p>
      </dgm:t>
    </dgm:pt>
    <dgm:pt modelId="{FB32C8CF-1190-4881-AA87-2705826D25AF}" type="sibTrans" cxnId="{B73DD129-3A5A-4181-9880-1DFC817BA742}">
      <dgm:prSet/>
      <dgm:spPr/>
      <dgm:t>
        <a:bodyPr/>
        <a:lstStyle/>
        <a:p>
          <a:endParaRPr lang="zh-TW" altLang="en-US"/>
        </a:p>
      </dgm:t>
    </dgm:pt>
    <dgm:pt modelId="{E7FC7B6D-2EE8-49EC-BBE0-DC42C0515E88}">
      <dgm:prSet/>
      <dgm:spPr/>
      <dgm:t>
        <a:bodyPr/>
        <a:lstStyle/>
        <a:p>
          <a:pPr rtl="0"/>
          <a:r>
            <a:rPr lang="en-US" b="1" dirty="0" smtClean="0"/>
            <a:t>2.</a:t>
          </a:r>
          <a:r>
            <a:rPr lang="zh-TW" b="1" dirty="0" smtClean="0"/>
            <a:t>地址。</a:t>
          </a:r>
          <a:endParaRPr lang="zh-TW" dirty="0"/>
        </a:p>
      </dgm:t>
    </dgm:pt>
    <dgm:pt modelId="{B2EEF75C-8B3B-499E-B36E-1FC5FB056048}" type="parTrans" cxnId="{FC1B99B1-D95C-4EA0-8A26-3AB182671DF0}">
      <dgm:prSet/>
      <dgm:spPr/>
      <dgm:t>
        <a:bodyPr/>
        <a:lstStyle/>
        <a:p>
          <a:endParaRPr lang="zh-TW" altLang="en-US"/>
        </a:p>
      </dgm:t>
    </dgm:pt>
    <dgm:pt modelId="{6634A285-33B7-4121-8354-55C01C833554}" type="sibTrans" cxnId="{FC1B99B1-D95C-4EA0-8A26-3AB182671DF0}">
      <dgm:prSet/>
      <dgm:spPr/>
      <dgm:t>
        <a:bodyPr/>
        <a:lstStyle/>
        <a:p>
          <a:endParaRPr lang="zh-TW" altLang="en-US"/>
        </a:p>
      </dgm:t>
    </dgm:pt>
    <dgm:pt modelId="{1C986DA6-DBD0-4456-AEB8-9C54E2175503}">
      <dgm:prSet/>
      <dgm:spPr/>
      <dgm:t>
        <a:bodyPr/>
        <a:lstStyle/>
        <a:p>
          <a:pPr rtl="0"/>
          <a:r>
            <a:rPr lang="en-US" b="1" smtClean="0"/>
            <a:t>3.</a:t>
          </a:r>
          <a:r>
            <a:rPr lang="zh-TW" b="1" smtClean="0"/>
            <a:t>營利事業統一編號。</a:t>
          </a:r>
          <a:endParaRPr lang="zh-TW"/>
        </a:p>
      </dgm:t>
    </dgm:pt>
    <dgm:pt modelId="{9CE2EFFF-E93C-440E-8455-A1025D6398DC}" type="parTrans" cxnId="{0660BB7E-4766-4A76-98DF-CAFA1F086822}">
      <dgm:prSet/>
      <dgm:spPr/>
      <dgm:t>
        <a:bodyPr/>
        <a:lstStyle/>
        <a:p>
          <a:endParaRPr lang="zh-TW" altLang="en-US"/>
        </a:p>
      </dgm:t>
    </dgm:pt>
    <dgm:pt modelId="{ED3E1D77-FE13-40F1-91B5-B804B0297FF4}" type="sibTrans" cxnId="{0660BB7E-4766-4A76-98DF-CAFA1F086822}">
      <dgm:prSet/>
      <dgm:spPr/>
      <dgm:t>
        <a:bodyPr/>
        <a:lstStyle/>
        <a:p>
          <a:endParaRPr lang="zh-TW" altLang="en-US"/>
        </a:p>
      </dgm:t>
    </dgm:pt>
    <dgm:pt modelId="{01FA1DE7-4273-4B44-8D42-76DD83AF8D7C}">
      <dgm:prSet/>
      <dgm:spPr/>
      <dgm:t>
        <a:bodyPr/>
        <a:lstStyle/>
        <a:p>
          <a:pPr rtl="0"/>
          <a:r>
            <a:rPr lang="en-US" b="1" smtClean="0"/>
            <a:t>4.</a:t>
          </a:r>
          <a:r>
            <a:rPr lang="zh-TW" b="1" smtClean="0"/>
            <a:t>發票章或店章。</a:t>
          </a:r>
          <a:endParaRPr lang="zh-TW"/>
        </a:p>
      </dgm:t>
    </dgm:pt>
    <dgm:pt modelId="{F81F6374-3689-4BD8-87CB-F78C486814F1}" type="parTrans" cxnId="{B6E45310-46B5-4C15-86A1-2F8D5C80562E}">
      <dgm:prSet/>
      <dgm:spPr/>
      <dgm:t>
        <a:bodyPr/>
        <a:lstStyle/>
        <a:p>
          <a:endParaRPr lang="zh-TW" altLang="en-US"/>
        </a:p>
      </dgm:t>
    </dgm:pt>
    <dgm:pt modelId="{10D25139-0972-47E1-B27D-473CCBCCCF70}" type="sibTrans" cxnId="{B6E45310-46B5-4C15-86A1-2F8D5C80562E}">
      <dgm:prSet/>
      <dgm:spPr/>
      <dgm:t>
        <a:bodyPr/>
        <a:lstStyle/>
        <a:p>
          <a:endParaRPr lang="zh-TW" altLang="en-US"/>
        </a:p>
      </dgm:t>
    </dgm:pt>
    <dgm:pt modelId="{E92AF835-60EE-423D-8B1A-42F6E327460A}">
      <dgm:prSet>
        <dgm:style>
          <a:lnRef idx="2">
            <a:schemeClr val="accent1">
              <a:shade val="50000"/>
            </a:schemeClr>
          </a:lnRef>
          <a:fillRef idx="1">
            <a:schemeClr val="accent1"/>
          </a:fillRef>
          <a:effectRef idx="0">
            <a:schemeClr val="accent1"/>
          </a:effectRef>
          <a:fontRef idx="minor">
            <a:schemeClr val="lt1"/>
          </a:fontRef>
        </dgm:style>
      </dgm:prSet>
      <dgm:spPr/>
      <dgm:t>
        <a:bodyPr/>
        <a:lstStyle/>
        <a:p>
          <a:pPr rtl="0"/>
          <a:r>
            <a:rPr kumimoji="1" lang="zh-TW" b="1" dirty="0" smtClean="0"/>
            <a:t>遺失：應檢具原立據人加蓋印章，載明「與正本相符」之影本及說明無法提出正本之理由，始得報支。</a:t>
          </a:r>
          <a:endParaRPr lang="zh-TW" dirty="0"/>
        </a:p>
      </dgm:t>
    </dgm:pt>
    <dgm:pt modelId="{C24569B0-6EC2-4C4F-A81D-0A7FF9D08D32}" type="parTrans" cxnId="{3D342D6E-AB70-4766-A54A-943B227BAAF7}">
      <dgm:prSet/>
      <dgm:spPr/>
      <dgm:t>
        <a:bodyPr/>
        <a:lstStyle/>
        <a:p>
          <a:endParaRPr lang="zh-TW" altLang="en-US"/>
        </a:p>
      </dgm:t>
    </dgm:pt>
    <dgm:pt modelId="{D9A79D35-61FE-4A7B-92C2-CE5B7450E9C8}" type="sibTrans" cxnId="{3D342D6E-AB70-4766-A54A-943B227BAAF7}">
      <dgm:prSet/>
      <dgm:spPr/>
      <dgm:t>
        <a:bodyPr/>
        <a:lstStyle/>
        <a:p>
          <a:endParaRPr lang="zh-TW" altLang="en-US"/>
        </a:p>
      </dgm:t>
    </dgm:pt>
    <dgm:pt modelId="{061046EB-CE1B-4746-9322-3C12BBF6BC52}">
      <dgm:prSet>
        <dgm:style>
          <a:lnRef idx="2">
            <a:schemeClr val="accent2">
              <a:shade val="50000"/>
            </a:schemeClr>
          </a:lnRef>
          <a:fillRef idx="1">
            <a:schemeClr val="accent2"/>
          </a:fillRef>
          <a:effectRef idx="0">
            <a:schemeClr val="accent2"/>
          </a:effectRef>
          <a:fontRef idx="minor">
            <a:schemeClr val="lt1"/>
          </a:fontRef>
        </dgm:style>
      </dgm:prSet>
      <dgm:spPr>
        <a:ln/>
      </dgm:spPr>
      <dgm:t>
        <a:bodyPr/>
        <a:lstStyle/>
        <a:p>
          <a:pPr rtl="0"/>
          <a:r>
            <a:rPr lang="zh-TW" b="1" dirty="0" smtClean="0"/>
            <a:t>發票塗改：送廠商蓋章。</a:t>
          </a:r>
          <a:endParaRPr lang="zh-TW" dirty="0"/>
        </a:p>
      </dgm:t>
    </dgm:pt>
    <dgm:pt modelId="{E9B87536-D2E7-4A84-B7AD-99DCD2E69971}" type="parTrans" cxnId="{1261FC41-02CC-4936-9D41-E1032DEF458B}">
      <dgm:prSet/>
      <dgm:spPr/>
      <dgm:t>
        <a:bodyPr/>
        <a:lstStyle/>
        <a:p>
          <a:endParaRPr lang="zh-TW" altLang="en-US"/>
        </a:p>
      </dgm:t>
    </dgm:pt>
    <dgm:pt modelId="{70132ADC-C8CD-4A90-B4A4-1FA35639096B}" type="sibTrans" cxnId="{1261FC41-02CC-4936-9D41-E1032DEF458B}">
      <dgm:prSet/>
      <dgm:spPr/>
      <dgm:t>
        <a:bodyPr/>
        <a:lstStyle/>
        <a:p>
          <a:endParaRPr lang="zh-TW" altLang="en-US"/>
        </a:p>
      </dgm:t>
    </dgm:pt>
    <dgm:pt modelId="{848EA2B3-DBB6-409E-B29A-AC7E93B8F14E}">
      <dgm:prSet>
        <dgm:style>
          <a:lnRef idx="2">
            <a:schemeClr val="accent5">
              <a:shade val="50000"/>
            </a:schemeClr>
          </a:lnRef>
          <a:fillRef idx="1">
            <a:schemeClr val="accent5"/>
          </a:fillRef>
          <a:effectRef idx="0">
            <a:schemeClr val="accent5"/>
          </a:effectRef>
          <a:fontRef idx="minor">
            <a:schemeClr val="lt1"/>
          </a:fontRef>
        </dgm:style>
      </dgm:prSet>
      <dgm:spPr/>
      <dgm:t>
        <a:bodyPr/>
        <a:lstStyle/>
        <a:p>
          <a:pPr rtl="0"/>
          <a:r>
            <a:rPr lang="zh-TW" b="1" dirty="0" smtClean="0"/>
            <a:t>連號發票報支：應說明未集中辦理之緣由。</a:t>
          </a:r>
          <a:endParaRPr lang="zh-TW" dirty="0"/>
        </a:p>
      </dgm:t>
    </dgm:pt>
    <dgm:pt modelId="{CC07DFE0-0DC0-4C9C-8AF3-D813088B6F0D}" type="parTrans" cxnId="{4442938D-292B-42B1-821C-9CBC98512F4A}">
      <dgm:prSet/>
      <dgm:spPr/>
      <dgm:t>
        <a:bodyPr/>
        <a:lstStyle/>
        <a:p>
          <a:endParaRPr lang="zh-TW" altLang="en-US"/>
        </a:p>
      </dgm:t>
    </dgm:pt>
    <dgm:pt modelId="{CB99B95B-C529-46CD-A4E5-6FF893FD2464}" type="sibTrans" cxnId="{4442938D-292B-42B1-821C-9CBC98512F4A}">
      <dgm:prSet/>
      <dgm:spPr/>
      <dgm:t>
        <a:bodyPr/>
        <a:lstStyle/>
        <a:p>
          <a:endParaRPr lang="zh-TW" altLang="en-US"/>
        </a:p>
      </dgm:t>
    </dgm:pt>
    <dgm:pt modelId="{015CB627-5436-4B00-B95B-DC384C4FE8FB}" type="pres">
      <dgm:prSet presAssocID="{B069D5F5-98B7-4AC1-A4AB-D1C850E2BC9F}" presName="linear" presStyleCnt="0">
        <dgm:presLayoutVars>
          <dgm:animLvl val="lvl"/>
          <dgm:resizeHandles val="exact"/>
        </dgm:presLayoutVars>
      </dgm:prSet>
      <dgm:spPr/>
      <dgm:t>
        <a:bodyPr/>
        <a:lstStyle/>
        <a:p>
          <a:endParaRPr lang="zh-TW" altLang="en-US"/>
        </a:p>
      </dgm:t>
    </dgm:pt>
    <dgm:pt modelId="{A9B6256D-F2D5-41A1-8776-88A78774DDED}" type="pres">
      <dgm:prSet presAssocID="{D4C107AC-DEAC-4A17-B0A8-F9F347B7D12B}" presName="parentText" presStyleLbl="node1" presStyleIdx="0" presStyleCnt="4">
        <dgm:presLayoutVars>
          <dgm:chMax val="0"/>
          <dgm:bulletEnabled val="1"/>
        </dgm:presLayoutVars>
      </dgm:prSet>
      <dgm:spPr/>
      <dgm:t>
        <a:bodyPr/>
        <a:lstStyle/>
        <a:p>
          <a:endParaRPr lang="zh-TW" altLang="en-US"/>
        </a:p>
      </dgm:t>
    </dgm:pt>
    <dgm:pt modelId="{8319DF37-92DD-4EB9-BE44-7120B8F855EE}" type="pres">
      <dgm:prSet presAssocID="{D4C107AC-DEAC-4A17-B0A8-F9F347B7D12B}" presName="childText" presStyleLbl="revTx" presStyleIdx="0" presStyleCnt="1">
        <dgm:presLayoutVars>
          <dgm:bulletEnabled val="1"/>
        </dgm:presLayoutVars>
      </dgm:prSet>
      <dgm:spPr/>
      <dgm:t>
        <a:bodyPr/>
        <a:lstStyle/>
        <a:p>
          <a:endParaRPr lang="zh-TW" altLang="en-US"/>
        </a:p>
      </dgm:t>
    </dgm:pt>
    <dgm:pt modelId="{99254DEE-73E3-4438-9D07-17C9E9FEDFB4}" type="pres">
      <dgm:prSet presAssocID="{E92AF835-60EE-423D-8B1A-42F6E327460A}" presName="parentText" presStyleLbl="node1" presStyleIdx="1" presStyleCnt="4">
        <dgm:presLayoutVars>
          <dgm:chMax val="0"/>
          <dgm:bulletEnabled val="1"/>
        </dgm:presLayoutVars>
      </dgm:prSet>
      <dgm:spPr/>
      <dgm:t>
        <a:bodyPr/>
        <a:lstStyle/>
        <a:p>
          <a:endParaRPr lang="zh-TW" altLang="en-US"/>
        </a:p>
      </dgm:t>
    </dgm:pt>
    <dgm:pt modelId="{8F9A2D91-48D2-4496-ACFB-C7FA52D124EE}" type="pres">
      <dgm:prSet presAssocID="{D9A79D35-61FE-4A7B-92C2-CE5B7450E9C8}" presName="spacer" presStyleCnt="0"/>
      <dgm:spPr/>
    </dgm:pt>
    <dgm:pt modelId="{2477AA7F-6964-4420-9BA8-389C3800E095}" type="pres">
      <dgm:prSet presAssocID="{061046EB-CE1B-4746-9322-3C12BBF6BC52}" presName="parentText" presStyleLbl="node1" presStyleIdx="2" presStyleCnt="4">
        <dgm:presLayoutVars>
          <dgm:chMax val="0"/>
          <dgm:bulletEnabled val="1"/>
        </dgm:presLayoutVars>
      </dgm:prSet>
      <dgm:spPr/>
      <dgm:t>
        <a:bodyPr/>
        <a:lstStyle/>
        <a:p>
          <a:endParaRPr lang="zh-TW" altLang="en-US"/>
        </a:p>
      </dgm:t>
    </dgm:pt>
    <dgm:pt modelId="{63F3FF9B-0B9A-4601-86B9-5FF73663E240}" type="pres">
      <dgm:prSet presAssocID="{70132ADC-C8CD-4A90-B4A4-1FA35639096B}" presName="spacer" presStyleCnt="0"/>
      <dgm:spPr/>
    </dgm:pt>
    <dgm:pt modelId="{C9DA4120-4166-4AD5-9220-6FF2C55CE06B}" type="pres">
      <dgm:prSet presAssocID="{848EA2B3-DBB6-409E-B29A-AC7E93B8F14E}" presName="parentText" presStyleLbl="node1" presStyleIdx="3" presStyleCnt="4">
        <dgm:presLayoutVars>
          <dgm:chMax val="0"/>
          <dgm:bulletEnabled val="1"/>
        </dgm:presLayoutVars>
      </dgm:prSet>
      <dgm:spPr/>
      <dgm:t>
        <a:bodyPr/>
        <a:lstStyle/>
        <a:p>
          <a:endParaRPr lang="zh-TW" altLang="en-US"/>
        </a:p>
      </dgm:t>
    </dgm:pt>
  </dgm:ptLst>
  <dgm:cxnLst>
    <dgm:cxn modelId="{0D83DD74-9DB0-437D-9F80-C4BDFAC7F70E}" type="presOf" srcId="{D4C107AC-DEAC-4A17-B0A8-F9F347B7D12B}" destId="{A9B6256D-F2D5-41A1-8776-88A78774DDED}" srcOrd="0" destOrd="0" presId="urn:microsoft.com/office/officeart/2005/8/layout/vList2"/>
    <dgm:cxn modelId="{1261FC41-02CC-4936-9D41-E1032DEF458B}" srcId="{B069D5F5-98B7-4AC1-A4AB-D1C850E2BC9F}" destId="{061046EB-CE1B-4746-9322-3C12BBF6BC52}" srcOrd="2" destOrd="0" parTransId="{E9B87536-D2E7-4A84-B7AD-99DCD2E69971}" sibTransId="{70132ADC-C8CD-4A90-B4A4-1FA35639096B}"/>
    <dgm:cxn modelId="{4442938D-292B-42B1-821C-9CBC98512F4A}" srcId="{B069D5F5-98B7-4AC1-A4AB-D1C850E2BC9F}" destId="{848EA2B3-DBB6-409E-B29A-AC7E93B8F14E}" srcOrd="3" destOrd="0" parTransId="{CC07DFE0-0DC0-4C9C-8AF3-D813088B6F0D}" sibTransId="{CB99B95B-C529-46CD-A4E5-6FF893FD2464}"/>
    <dgm:cxn modelId="{CD0192AE-5974-4235-A66B-45255DEFACCB}" type="presOf" srcId="{E92AF835-60EE-423D-8B1A-42F6E327460A}" destId="{99254DEE-73E3-4438-9D07-17C9E9FEDFB4}" srcOrd="0" destOrd="0" presId="urn:microsoft.com/office/officeart/2005/8/layout/vList2"/>
    <dgm:cxn modelId="{B6E45310-46B5-4C15-86A1-2F8D5C80562E}" srcId="{D4C107AC-DEAC-4A17-B0A8-F9F347B7D12B}" destId="{01FA1DE7-4273-4B44-8D42-76DD83AF8D7C}" srcOrd="3" destOrd="0" parTransId="{F81F6374-3689-4BD8-87CB-F78C486814F1}" sibTransId="{10D25139-0972-47E1-B27D-473CCBCCCF70}"/>
    <dgm:cxn modelId="{E5894D9A-0E07-45DB-B35D-D5377FAF0923}" type="presOf" srcId="{01FA1DE7-4273-4B44-8D42-76DD83AF8D7C}" destId="{8319DF37-92DD-4EB9-BE44-7120B8F855EE}" srcOrd="0" destOrd="3" presId="urn:microsoft.com/office/officeart/2005/8/layout/vList2"/>
    <dgm:cxn modelId="{B73DD129-3A5A-4181-9880-1DFC817BA742}" srcId="{D4C107AC-DEAC-4A17-B0A8-F9F347B7D12B}" destId="{84444264-4832-4DAA-AF0B-7F12DC368A77}" srcOrd="0" destOrd="0" parTransId="{56F6C224-E24A-4994-8967-D23F7BD4315A}" sibTransId="{FB32C8CF-1190-4881-AA87-2705826D25AF}"/>
    <dgm:cxn modelId="{FC1B99B1-D95C-4EA0-8A26-3AB182671DF0}" srcId="{D4C107AC-DEAC-4A17-B0A8-F9F347B7D12B}" destId="{E7FC7B6D-2EE8-49EC-BBE0-DC42C0515E88}" srcOrd="1" destOrd="0" parTransId="{B2EEF75C-8B3B-499E-B36E-1FC5FB056048}" sibTransId="{6634A285-33B7-4121-8354-55C01C833554}"/>
    <dgm:cxn modelId="{E4D503BC-8060-44FE-B5F7-6D5B4FB4E787}" type="presOf" srcId="{B069D5F5-98B7-4AC1-A4AB-D1C850E2BC9F}" destId="{015CB627-5436-4B00-B95B-DC384C4FE8FB}" srcOrd="0" destOrd="0" presId="urn:microsoft.com/office/officeart/2005/8/layout/vList2"/>
    <dgm:cxn modelId="{000EEF61-D965-41BE-9D25-FC83B7C99CA2}" srcId="{B069D5F5-98B7-4AC1-A4AB-D1C850E2BC9F}" destId="{D4C107AC-DEAC-4A17-B0A8-F9F347B7D12B}" srcOrd="0" destOrd="0" parTransId="{2BCAD6D4-11D9-4587-8BD9-34EBBF875EF7}" sibTransId="{84C8891E-DD3C-42FC-AA81-255C65F26E02}"/>
    <dgm:cxn modelId="{848C127F-5362-4DC5-971F-6BE80D8D1608}" type="presOf" srcId="{E7FC7B6D-2EE8-49EC-BBE0-DC42C0515E88}" destId="{8319DF37-92DD-4EB9-BE44-7120B8F855EE}" srcOrd="0" destOrd="1" presId="urn:microsoft.com/office/officeart/2005/8/layout/vList2"/>
    <dgm:cxn modelId="{AF98E084-52C9-4684-BEDB-44656F9F8441}" type="presOf" srcId="{061046EB-CE1B-4746-9322-3C12BBF6BC52}" destId="{2477AA7F-6964-4420-9BA8-389C3800E095}" srcOrd="0" destOrd="0" presId="urn:microsoft.com/office/officeart/2005/8/layout/vList2"/>
    <dgm:cxn modelId="{92DB5661-4AEA-4AE2-9364-4B9A4043846D}" type="presOf" srcId="{848EA2B3-DBB6-409E-B29A-AC7E93B8F14E}" destId="{C9DA4120-4166-4AD5-9220-6FF2C55CE06B}" srcOrd="0" destOrd="0" presId="urn:microsoft.com/office/officeart/2005/8/layout/vList2"/>
    <dgm:cxn modelId="{76190E9D-C194-4A4F-B775-DDC6A4B5B781}" type="presOf" srcId="{84444264-4832-4DAA-AF0B-7F12DC368A77}" destId="{8319DF37-92DD-4EB9-BE44-7120B8F855EE}" srcOrd="0" destOrd="0" presId="urn:microsoft.com/office/officeart/2005/8/layout/vList2"/>
    <dgm:cxn modelId="{0660BB7E-4766-4A76-98DF-CAFA1F086822}" srcId="{D4C107AC-DEAC-4A17-B0A8-F9F347B7D12B}" destId="{1C986DA6-DBD0-4456-AEB8-9C54E2175503}" srcOrd="2" destOrd="0" parTransId="{9CE2EFFF-E93C-440E-8455-A1025D6398DC}" sibTransId="{ED3E1D77-FE13-40F1-91B5-B804B0297FF4}"/>
    <dgm:cxn modelId="{3D342D6E-AB70-4766-A54A-943B227BAAF7}" srcId="{B069D5F5-98B7-4AC1-A4AB-D1C850E2BC9F}" destId="{E92AF835-60EE-423D-8B1A-42F6E327460A}" srcOrd="1" destOrd="0" parTransId="{C24569B0-6EC2-4C4F-A81D-0A7FF9D08D32}" sibTransId="{D9A79D35-61FE-4A7B-92C2-CE5B7450E9C8}"/>
    <dgm:cxn modelId="{0E43D080-B60D-4B95-827C-54858608F127}" type="presOf" srcId="{1C986DA6-DBD0-4456-AEB8-9C54E2175503}" destId="{8319DF37-92DD-4EB9-BE44-7120B8F855EE}" srcOrd="0" destOrd="2" presId="urn:microsoft.com/office/officeart/2005/8/layout/vList2"/>
    <dgm:cxn modelId="{B1C9C1CC-BC74-4B15-AD28-72BF33DAA47F}" type="presParOf" srcId="{015CB627-5436-4B00-B95B-DC384C4FE8FB}" destId="{A9B6256D-F2D5-41A1-8776-88A78774DDED}" srcOrd="0" destOrd="0" presId="urn:microsoft.com/office/officeart/2005/8/layout/vList2"/>
    <dgm:cxn modelId="{0199A2BE-2E11-4089-A264-953BE2A0F5B7}" type="presParOf" srcId="{015CB627-5436-4B00-B95B-DC384C4FE8FB}" destId="{8319DF37-92DD-4EB9-BE44-7120B8F855EE}" srcOrd="1" destOrd="0" presId="urn:microsoft.com/office/officeart/2005/8/layout/vList2"/>
    <dgm:cxn modelId="{4ED25BEA-DCC8-4CB2-B500-9F01B2AB456D}" type="presParOf" srcId="{015CB627-5436-4B00-B95B-DC384C4FE8FB}" destId="{99254DEE-73E3-4438-9D07-17C9E9FEDFB4}" srcOrd="2" destOrd="0" presId="urn:microsoft.com/office/officeart/2005/8/layout/vList2"/>
    <dgm:cxn modelId="{360F9C62-E919-4287-819E-0633F208ED49}" type="presParOf" srcId="{015CB627-5436-4B00-B95B-DC384C4FE8FB}" destId="{8F9A2D91-48D2-4496-ACFB-C7FA52D124EE}" srcOrd="3" destOrd="0" presId="urn:microsoft.com/office/officeart/2005/8/layout/vList2"/>
    <dgm:cxn modelId="{B79D3F37-5B24-4B31-BF53-958E84DD4694}" type="presParOf" srcId="{015CB627-5436-4B00-B95B-DC384C4FE8FB}" destId="{2477AA7F-6964-4420-9BA8-389C3800E095}" srcOrd="4" destOrd="0" presId="urn:microsoft.com/office/officeart/2005/8/layout/vList2"/>
    <dgm:cxn modelId="{FE43389D-16E2-45CD-9854-CA3C55DE8F1E}" type="presParOf" srcId="{015CB627-5436-4B00-B95B-DC384C4FE8FB}" destId="{63F3FF9B-0B9A-4601-86B9-5FF73663E240}" srcOrd="5" destOrd="0" presId="urn:microsoft.com/office/officeart/2005/8/layout/vList2"/>
    <dgm:cxn modelId="{33FEE92E-47A3-4A0E-8064-DBF24FCC058C}" type="presParOf" srcId="{015CB627-5436-4B00-B95B-DC384C4FE8FB}" destId="{C9DA4120-4166-4AD5-9220-6FF2C55CE06B}"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BA3CE10-87C9-4DC3-BE03-7DB929AA2188}"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zh-TW" altLang="en-US"/>
        </a:p>
      </dgm:t>
    </dgm:pt>
    <dgm:pt modelId="{58A520EF-6D61-4BA8-9E2E-631399453AD9}">
      <dgm:prSet>
        <dgm:style>
          <a:lnRef idx="0">
            <a:schemeClr val="accent3"/>
          </a:lnRef>
          <a:fillRef idx="3">
            <a:schemeClr val="accent3"/>
          </a:fillRef>
          <a:effectRef idx="3">
            <a:schemeClr val="accent3"/>
          </a:effectRef>
          <a:fontRef idx="minor">
            <a:schemeClr val="lt1"/>
          </a:fontRef>
        </dgm:style>
      </dgm:prSet>
      <dgm:spPr/>
      <dgm:t>
        <a:bodyPr/>
        <a:lstStyle/>
        <a:p>
          <a:pPr rtl="0"/>
          <a:r>
            <a:rPr kumimoji="1" lang="zh-TW" b="1" dirty="0" smtClean="0"/>
            <a:t>無法取得發票或收據：填具「</a:t>
          </a:r>
          <a:r>
            <a:rPr kumimoji="1" lang="zh-TW" b="1" dirty="0" smtClean="0">
              <a:hlinkClick xmlns:r="http://schemas.openxmlformats.org/officeDocument/2006/relationships" r:id="rId1" action="ppaction://hlinkfile"/>
            </a:rPr>
            <a:t>支出證明單</a:t>
          </a:r>
          <a:r>
            <a:rPr kumimoji="1" lang="zh-TW" b="1" dirty="0" smtClean="0"/>
            <a:t>」</a:t>
          </a:r>
          <a:r>
            <a:rPr kumimoji="1" lang="zh-TW" altLang="en-US" b="1" dirty="0" smtClean="0"/>
            <a:t>主</a:t>
          </a:r>
          <a:r>
            <a:rPr kumimoji="1" lang="zh-TW" b="1" dirty="0" smtClean="0"/>
            <a:t>計室網頁上有表格可供下載。</a:t>
          </a:r>
          <a:endParaRPr lang="zh-TW" dirty="0"/>
        </a:p>
      </dgm:t>
    </dgm:pt>
    <dgm:pt modelId="{3E730FA5-A66C-4058-BF8F-2C0C30003746}" type="parTrans" cxnId="{3092B086-C2F8-4880-8E65-BCADDA91A200}">
      <dgm:prSet/>
      <dgm:spPr/>
      <dgm:t>
        <a:bodyPr/>
        <a:lstStyle/>
        <a:p>
          <a:endParaRPr lang="zh-TW" altLang="en-US"/>
        </a:p>
      </dgm:t>
    </dgm:pt>
    <dgm:pt modelId="{1917A0B4-A1B8-45A5-B667-4363EE4EFD0C}" type="sibTrans" cxnId="{3092B086-C2F8-4880-8E65-BCADDA91A200}">
      <dgm:prSet/>
      <dgm:spPr/>
      <dgm:t>
        <a:bodyPr/>
        <a:lstStyle/>
        <a:p>
          <a:endParaRPr lang="zh-TW" altLang="en-US"/>
        </a:p>
      </dgm:t>
    </dgm:pt>
    <dgm:pt modelId="{DA5A8C59-0627-4BAD-BAD0-90B18CD3549D}">
      <dgm:prSet>
        <dgm:style>
          <a:lnRef idx="1">
            <a:schemeClr val="accent6"/>
          </a:lnRef>
          <a:fillRef idx="2">
            <a:schemeClr val="accent6"/>
          </a:fillRef>
          <a:effectRef idx="1">
            <a:schemeClr val="accent6"/>
          </a:effectRef>
          <a:fontRef idx="minor">
            <a:schemeClr val="dk1"/>
          </a:fontRef>
        </dgm:style>
      </dgm:prSet>
      <dgm:spPr/>
      <dgm:t>
        <a:bodyPr/>
        <a:lstStyle/>
        <a:p>
          <a:pPr rtl="0"/>
          <a:r>
            <a:rPr kumimoji="1" lang="zh-TW" b="1" dirty="0" smtClean="0"/>
            <a:t>向國外購買商品而取得之電子發票：國外廠商不另寄發票（直接由網路列印之國外發票），若其記載之事項足資證明支付經過且</a:t>
          </a:r>
          <a:r>
            <a:rPr kumimoji="1" lang="zh-TW" b="1" u="sng" dirty="0" smtClean="0"/>
            <a:t>經經手人加註原因並簽名或蓋章</a:t>
          </a:r>
          <a:r>
            <a:rPr kumimoji="1" lang="zh-TW" b="1" dirty="0" smtClean="0"/>
            <a:t>，並併同結匯水單辦理核銷。</a:t>
          </a:r>
          <a:endParaRPr lang="zh-TW" dirty="0"/>
        </a:p>
      </dgm:t>
    </dgm:pt>
    <dgm:pt modelId="{B981E4D9-E21F-438E-B74D-F84BDA3BE166}" type="parTrans" cxnId="{93BCBCC9-7B13-4725-9BE2-B25DF575310A}">
      <dgm:prSet/>
      <dgm:spPr/>
      <dgm:t>
        <a:bodyPr/>
        <a:lstStyle/>
        <a:p>
          <a:endParaRPr lang="zh-TW" altLang="en-US"/>
        </a:p>
      </dgm:t>
    </dgm:pt>
    <dgm:pt modelId="{0C6469B6-6C1F-43B4-94CF-51DE2941361D}" type="sibTrans" cxnId="{93BCBCC9-7B13-4725-9BE2-B25DF575310A}">
      <dgm:prSet/>
      <dgm:spPr/>
      <dgm:t>
        <a:bodyPr/>
        <a:lstStyle/>
        <a:p>
          <a:endParaRPr lang="zh-TW" altLang="en-US"/>
        </a:p>
      </dgm:t>
    </dgm:pt>
    <dgm:pt modelId="{39DC26B5-5956-47E2-9907-FC19A8403223}">
      <dgm:prSet>
        <dgm:style>
          <a:lnRef idx="0">
            <a:schemeClr val="accent1"/>
          </a:lnRef>
          <a:fillRef idx="3">
            <a:schemeClr val="accent1"/>
          </a:fillRef>
          <a:effectRef idx="3">
            <a:schemeClr val="accent1"/>
          </a:effectRef>
          <a:fontRef idx="minor">
            <a:schemeClr val="lt1"/>
          </a:fontRef>
        </dgm:style>
      </dgm:prSet>
      <dgm:spPr/>
      <dgm:t>
        <a:bodyPr/>
        <a:lstStyle/>
        <a:p>
          <a:pPr rtl="0"/>
          <a:r>
            <a:rPr kumimoji="1" lang="zh-TW" b="1" dirty="0" smtClean="0"/>
            <a:t>支出應盡量取具二聯式統一發票：但如取具三聯式統一發票，請將扣抵聯及收執聯一併黏貼於報銷憑証上。</a:t>
          </a:r>
          <a:endParaRPr lang="zh-TW" dirty="0"/>
        </a:p>
      </dgm:t>
    </dgm:pt>
    <dgm:pt modelId="{9C1AB58C-642A-4CB1-BD25-3C62FFC77F66}" type="parTrans" cxnId="{C7AFA830-036A-4412-835C-F6AFF935800C}">
      <dgm:prSet/>
      <dgm:spPr/>
      <dgm:t>
        <a:bodyPr/>
        <a:lstStyle/>
        <a:p>
          <a:endParaRPr lang="zh-TW" altLang="en-US"/>
        </a:p>
      </dgm:t>
    </dgm:pt>
    <dgm:pt modelId="{8DEBB005-90A5-45A3-895E-9429EA508A5A}" type="sibTrans" cxnId="{C7AFA830-036A-4412-835C-F6AFF935800C}">
      <dgm:prSet/>
      <dgm:spPr/>
      <dgm:t>
        <a:bodyPr/>
        <a:lstStyle/>
        <a:p>
          <a:endParaRPr lang="zh-TW" altLang="en-US"/>
        </a:p>
      </dgm:t>
    </dgm:pt>
    <dgm:pt modelId="{DC8D9E77-4CD4-4479-9154-CEA8DE67525D}" type="pres">
      <dgm:prSet presAssocID="{FBA3CE10-87C9-4DC3-BE03-7DB929AA2188}" presName="linear" presStyleCnt="0">
        <dgm:presLayoutVars>
          <dgm:animLvl val="lvl"/>
          <dgm:resizeHandles val="exact"/>
        </dgm:presLayoutVars>
      </dgm:prSet>
      <dgm:spPr/>
      <dgm:t>
        <a:bodyPr/>
        <a:lstStyle/>
        <a:p>
          <a:endParaRPr lang="zh-TW" altLang="en-US"/>
        </a:p>
      </dgm:t>
    </dgm:pt>
    <dgm:pt modelId="{3A12177F-D502-46DC-9356-50A8264D5142}" type="pres">
      <dgm:prSet presAssocID="{58A520EF-6D61-4BA8-9E2E-631399453AD9}" presName="parentText" presStyleLbl="node1" presStyleIdx="0" presStyleCnt="3">
        <dgm:presLayoutVars>
          <dgm:chMax val="0"/>
          <dgm:bulletEnabled val="1"/>
        </dgm:presLayoutVars>
      </dgm:prSet>
      <dgm:spPr/>
      <dgm:t>
        <a:bodyPr/>
        <a:lstStyle/>
        <a:p>
          <a:endParaRPr lang="zh-TW" altLang="en-US"/>
        </a:p>
      </dgm:t>
    </dgm:pt>
    <dgm:pt modelId="{9D83643D-88FD-4C3E-9384-16C17B06B738}" type="pres">
      <dgm:prSet presAssocID="{1917A0B4-A1B8-45A5-B667-4363EE4EFD0C}" presName="spacer" presStyleCnt="0"/>
      <dgm:spPr/>
    </dgm:pt>
    <dgm:pt modelId="{DAA7C39F-A8FD-4FE8-8E8A-BD1539AA8DBA}" type="pres">
      <dgm:prSet presAssocID="{DA5A8C59-0627-4BAD-BAD0-90B18CD3549D}" presName="parentText" presStyleLbl="node1" presStyleIdx="1" presStyleCnt="3">
        <dgm:presLayoutVars>
          <dgm:chMax val="0"/>
          <dgm:bulletEnabled val="1"/>
        </dgm:presLayoutVars>
      </dgm:prSet>
      <dgm:spPr/>
      <dgm:t>
        <a:bodyPr/>
        <a:lstStyle/>
        <a:p>
          <a:endParaRPr lang="zh-TW" altLang="en-US"/>
        </a:p>
      </dgm:t>
    </dgm:pt>
    <dgm:pt modelId="{092176CB-D787-48CC-84E1-D4B681FA5C5B}" type="pres">
      <dgm:prSet presAssocID="{0C6469B6-6C1F-43B4-94CF-51DE2941361D}" presName="spacer" presStyleCnt="0"/>
      <dgm:spPr/>
    </dgm:pt>
    <dgm:pt modelId="{22471F60-35FE-4115-827A-9BBA5E92DAE7}" type="pres">
      <dgm:prSet presAssocID="{39DC26B5-5956-47E2-9907-FC19A8403223}" presName="parentText" presStyleLbl="node1" presStyleIdx="2" presStyleCnt="3">
        <dgm:presLayoutVars>
          <dgm:chMax val="0"/>
          <dgm:bulletEnabled val="1"/>
        </dgm:presLayoutVars>
      </dgm:prSet>
      <dgm:spPr/>
      <dgm:t>
        <a:bodyPr/>
        <a:lstStyle/>
        <a:p>
          <a:endParaRPr lang="zh-TW" altLang="en-US"/>
        </a:p>
      </dgm:t>
    </dgm:pt>
  </dgm:ptLst>
  <dgm:cxnLst>
    <dgm:cxn modelId="{19717C38-4CDE-4D7D-B19E-AA35335B8014}" type="presOf" srcId="{DA5A8C59-0627-4BAD-BAD0-90B18CD3549D}" destId="{DAA7C39F-A8FD-4FE8-8E8A-BD1539AA8DBA}" srcOrd="0" destOrd="0" presId="urn:microsoft.com/office/officeart/2005/8/layout/vList2"/>
    <dgm:cxn modelId="{3092B086-C2F8-4880-8E65-BCADDA91A200}" srcId="{FBA3CE10-87C9-4DC3-BE03-7DB929AA2188}" destId="{58A520EF-6D61-4BA8-9E2E-631399453AD9}" srcOrd="0" destOrd="0" parTransId="{3E730FA5-A66C-4058-BF8F-2C0C30003746}" sibTransId="{1917A0B4-A1B8-45A5-B667-4363EE4EFD0C}"/>
    <dgm:cxn modelId="{5B50B655-D360-4BD1-9F3F-C827DD8BEF51}" type="presOf" srcId="{FBA3CE10-87C9-4DC3-BE03-7DB929AA2188}" destId="{DC8D9E77-4CD4-4479-9154-CEA8DE67525D}" srcOrd="0" destOrd="0" presId="urn:microsoft.com/office/officeart/2005/8/layout/vList2"/>
    <dgm:cxn modelId="{CC01B8F6-6ED6-4BEC-9037-65CE25E9CDFE}" type="presOf" srcId="{39DC26B5-5956-47E2-9907-FC19A8403223}" destId="{22471F60-35FE-4115-827A-9BBA5E92DAE7}" srcOrd="0" destOrd="0" presId="urn:microsoft.com/office/officeart/2005/8/layout/vList2"/>
    <dgm:cxn modelId="{27C596A9-735A-468A-8209-D0853AACC4ED}" type="presOf" srcId="{58A520EF-6D61-4BA8-9E2E-631399453AD9}" destId="{3A12177F-D502-46DC-9356-50A8264D5142}" srcOrd="0" destOrd="0" presId="urn:microsoft.com/office/officeart/2005/8/layout/vList2"/>
    <dgm:cxn modelId="{C7AFA830-036A-4412-835C-F6AFF935800C}" srcId="{FBA3CE10-87C9-4DC3-BE03-7DB929AA2188}" destId="{39DC26B5-5956-47E2-9907-FC19A8403223}" srcOrd="2" destOrd="0" parTransId="{9C1AB58C-642A-4CB1-BD25-3C62FFC77F66}" sibTransId="{8DEBB005-90A5-45A3-895E-9429EA508A5A}"/>
    <dgm:cxn modelId="{93BCBCC9-7B13-4725-9BE2-B25DF575310A}" srcId="{FBA3CE10-87C9-4DC3-BE03-7DB929AA2188}" destId="{DA5A8C59-0627-4BAD-BAD0-90B18CD3549D}" srcOrd="1" destOrd="0" parTransId="{B981E4D9-E21F-438E-B74D-F84BDA3BE166}" sibTransId="{0C6469B6-6C1F-43B4-94CF-51DE2941361D}"/>
    <dgm:cxn modelId="{82B60A58-CFB4-4A39-9908-59BEE9DF44CD}" type="presParOf" srcId="{DC8D9E77-4CD4-4479-9154-CEA8DE67525D}" destId="{3A12177F-D502-46DC-9356-50A8264D5142}" srcOrd="0" destOrd="0" presId="urn:microsoft.com/office/officeart/2005/8/layout/vList2"/>
    <dgm:cxn modelId="{B6AE8053-7A1C-448A-9338-72B1D06718D9}" type="presParOf" srcId="{DC8D9E77-4CD4-4479-9154-CEA8DE67525D}" destId="{9D83643D-88FD-4C3E-9384-16C17B06B738}" srcOrd="1" destOrd="0" presId="urn:microsoft.com/office/officeart/2005/8/layout/vList2"/>
    <dgm:cxn modelId="{BA1B8854-1DD4-4D7C-A44D-C100C5C8D9A2}" type="presParOf" srcId="{DC8D9E77-4CD4-4479-9154-CEA8DE67525D}" destId="{DAA7C39F-A8FD-4FE8-8E8A-BD1539AA8DBA}" srcOrd="2" destOrd="0" presId="urn:microsoft.com/office/officeart/2005/8/layout/vList2"/>
    <dgm:cxn modelId="{D4075654-D880-48F2-916E-79FD1FBAD4E1}" type="presParOf" srcId="{DC8D9E77-4CD4-4479-9154-CEA8DE67525D}" destId="{092176CB-D787-48CC-84E1-D4B681FA5C5B}" srcOrd="3" destOrd="0" presId="urn:microsoft.com/office/officeart/2005/8/layout/vList2"/>
    <dgm:cxn modelId="{043CB7D1-A351-4AD5-9976-34CE263C5631}" type="presParOf" srcId="{DC8D9E77-4CD4-4479-9154-CEA8DE67525D}" destId="{22471F60-35FE-4115-827A-9BBA5E92DAE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104A36-6359-44D7-A204-23EB07806F2E}"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zh-TW" altLang="en-US"/>
        </a:p>
      </dgm:t>
    </dgm:pt>
    <dgm:pt modelId="{59B7A068-27BF-47C2-B957-5F9C92E309DC}">
      <dgm:prSet>
        <dgm:style>
          <a:lnRef idx="3">
            <a:schemeClr val="lt1"/>
          </a:lnRef>
          <a:fillRef idx="1">
            <a:schemeClr val="accent5"/>
          </a:fillRef>
          <a:effectRef idx="1">
            <a:schemeClr val="accent5"/>
          </a:effectRef>
          <a:fontRef idx="minor">
            <a:schemeClr val="lt1"/>
          </a:fontRef>
        </dgm:style>
      </dgm:prSet>
      <dgm:spPr/>
      <dgm:t>
        <a:bodyPr/>
        <a:lstStyle/>
        <a:p>
          <a:pPr rtl="0"/>
          <a:r>
            <a:rPr lang="zh-TW" b="1" i="1" u="sng" dirty="0" smtClean="0">
              <a:solidFill>
                <a:srgbClr val="FFFF00"/>
              </a:solidFill>
              <a:hlinkClick xmlns:r="http://schemas.openxmlformats.org/officeDocument/2006/relationships" r:id="rId1" action="ppaction://hlinkfile"/>
            </a:rPr>
            <a:t>簽准才可用人</a:t>
          </a:r>
          <a:r>
            <a:rPr lang="zh-TW" b="0" dirty="0" smtClean="0">
              <a:solidFill>
                <a:schemeClr val="tx1">
                  <a:lumMod val="40000"/>
                  <a:lumOff val="60000"/>
                </a:schemeClr>
              </a:solidFill>
            </a:rPr>
            <a:t>：約用助理名冊請於計畫開始由計畫主持人循本校行政程序</a:t>
          </a:r>
          <a:r>
            <a:rPr lang="zh-TW" b="0" dirty="0" smtClean="0">
              <a:solidFill>
                <a:schemeClr val="tx1">
                  <a:lumMod val="40000"/>
                  <a:lumOff val="60000"/>
                </a:schemeClr>
              </a:solidFill>
              <a:hlinkClick xmlns:r="http://schemas.openxmlformats.org/officeDocument/2006/relationships" r:id="rId2" action="ppaction://hlinkfile"/>
            </a:rPr>
            <a:t>簽報核准後約用</a:t>
          </a:r>
          <a:r>
            <a:rPr lang="zh-TW" b="0" dirty="0" smtClean="0">
              <a:solidFill>
                <a:schemeClr val="tx1">
                  <a:lumMod val="40000"/>
                  <a:lumOff val="60000"/>
                </a:schemeClr>
              </a:solidFill>
            </a:rPr>
            <a:t>之。</a:t>
          </a:r>
          <a:endParaRPr lang="zh-TW" dirty="0">
            <a:solidFill>
              <a:schemeClr val="tx1">
                <a:lumMod val="40000"/>
                <a:lumOff val="60000"/>
              </a:schemeClr>
            </a:solidFill>
          </a:endParaRPr>
        </a:p>
      </dgm:t>
    </dgm:pt>
    <dgm:pt modelId="{A53F0014-31C1-4CF7-A011-FC236D327F9B}" type="parTrans" cxnId="{B56236C0-05A8-4E0D-BF4A-70C38E58984F}">
      <dgm:prSet/>
      <dgm:spPr/>
      <dgm:t>
        <a:bodyPr/>
        <a:lstStyle/>
        <a:p>
          <a:endParaRPr lang="zh-TW" altLang="en-US"/>
        </a:p>
      </dgm:t>
    </dgm:pt>
    <dgm:pt modelId="{949F4FF2-EEA8-43B9-93C4-AC1595F2681D}" type="sibTrans" cxnId="{B56236C0-05A8-4E0D-BF4A-70C38E58984F}">
      <dgm:prSet/>
      <dgm:spPr/>
      <dgm:t>
        <a:bodyPr/>
        <a:lstStyle/>
        <a:p>
          <a:endParaRPr lang="zh-TW" altLang="en-US"/>
        </a:p>
      </dgm:t>
    </dgm:pt>
    <dgm:pt modelId="{24DA1FC0-9E1D-4606-95E0-594031A3DE97}">
      <dgm:prSet/>
      <dgm:spPr/>
      <dgm:t>
        <a:bodyPr/>
        <a:lstStyle/>
        <a:p>
          <a:pPr rtl="0"/>
          <a:r>
            <a:rPr lang="zh-TW" b="0" dirty="0" smtClean="0">
              <a:solidFill>
                <a:schemeClr val="tx1">
                  <a:lumMod val="60000"/>
                  <a:lumOff val="40000"/>
                </a:schemeClr>
              </a:solidFill>
            </a:rPr>
            <a:t>薪資及其報支月數不得超過聘任簽案：聘任之專</a:t>
          </a:r>
          <a:r>
            <a:rPr lang="en-US" b="0" dirty="0" smtClean="0">
              <a:solidFill>
                <a:schemeClr val="tx1">
                  <a:lumMod val="60000"/>
                  <a:lumOff val="40000"/>
                </a:schemeClr>
              </a:solidFill>
            </a:rPr>
            <a:t>(</a:t>
          </a:r>
          <a:r>
            <a:rPr lang="zh-TW" b="0" dirty="0" smtClean="0">
              <a:solidFill>
                <a:schemeClr val="tx1">
                  <a:lumMod val="60000"/>
                  <a:lumOff val="40000"/>
                </a:schemeClr>
              </a:solidFill>
            </a:rPr>
            <a:t>兼</a:t>
          </a:r>
          <a:r>
            <a:rPr lang="en-US" b="0" dirty="0" smtClean="0">
              <a:solidFill>
                <a:schemeClr val="tx1">
                  <a:lumMod val="60000"/>
                  <a:lumOff val="40000"/>
                </a:schemeClr>
              </a:solidFill>
            </a:rPr>
            <a:t>)</a:t>
          </a:r>
          <a:r>
            <a:rPr lang="zh-TW" b="0" dirty="0" smtClean="0">
              <a:solidFill>
                <a:schemeClr val="tx1">
                  <a:lumMod val="60000"/>
                  <a:lumOff val="40000"/>
                </a:schemeClr>
              </a:solidFill>
            </a:rPr>
            <a:t>任助理其每月報支薪資不得超過「約用助理人員聘任簽案」填列之月支薪資金額及月數。</a:t>
          </a:r>
          <a:endParaRPr lang="zh-TW" dirty="0">
            <a:solidFill>
              <a:schemeClr val="tx1">
                <a:lumMod val="60000"/>
                <a:lumOff val="40000"/>
              </a:schemeClr>
            </a:solidFill>
          </a:endParaRPr>
        </a:p>
      </dgm:t>
    </dgm:pt>
    <dgm:pt modelId="{6C347A42-9CB0-44FD-BDC7-CF0741F747AD}" type="parTrans" cxnId="{00A0C77E-B35F-4120-8F72-818C11EE3A41}">
      <dgm:prSet/>
      <dgm:spPr/>
      <dgm:t>
        <a:bodyPr/>
        <a:lstStyle/>
        <a:p>
          <a:endParaRPr lang="zh-TW" altLang="en-US"/>
        </a:p>
      </dgm:t>
    </dgm:pt>
    <dgm:pt modelId="{52BADA4B-B289-4D12-B1BF-DBF4FE4EBFF7}" type="sibTrans" cxnId="{00A0C77E-B35F-4120-8F72-818C11EE3A41}">
      <dgm:prSet/>
      <dgm:spPr/>
      <dgm:t>
        <a:bodyPr/>
        <a:lstStyle/>
        <a:p>
          <a:endParaRPr lang="zh-TW" altLang="en-US"/>
        </a:p>
      </dgm:t>
    </dgm:pt>
    <dgm:pt modelId="{3B3F1F78-A30B-4BAD-92C1-E3AC33C035DD}">
      <dgm:prSet/>
      <dgm:spPr/>
      <dgm:t>
        <a:bodyPr/>
        <a:lstStyle/>
        <a:p>
          <a:pPr rtl="0"/>
          <a:r>
            <a:rPr lang="zh-TW" dirty="0" smtClean="0"/>
            <a:t>本</a:t>
          </a:r>
          <a:r>
            <a:rPr lang="zh-TW" dirty="0" smtClean="0">
              <a:solidFill>
                <a:schemeClr val="tx1">
                  <a:lumMod val="60000"/>
                  <a:lumOff val="40000"/>
                </a:schemeClr>
              </a:solidFill>
            </a:rPr>
            <a:t>會補助各類專題研究計畫，如有依規定約用專任助理人員、兼任助理人員及臨時工者，</a:t>
          </a:r>
          <a:r>
            <a:rPr lang="zh-TW" u="sng" dirty="0" smtClean="0">
              <a:solidFill>
                <a:schemeClr val="tx1">
                  <a:lumMod val="60000"/>
                  <a:lumOff val="40000"/>
                </a:schemeClr>
              </a:solidFill>
            </a:rPr>
            <a:t>應依規定建立適當之出勤管控機制並加強內部管控</a:t>
          </a:r>
          <a:r>
            <a:rPr lang="zh-TW" dirty="0" smtClean="0">
              <a:solidFill>
                <a:schemeClr val="tx1">
                  <a:lumMod val="60000"/>
                  <a:lumOff val="40000"/>
                </a:schemeClr>
              </a:solidFill>
            </a:rPr>
            <a:t>。</a:t>
          </a:r>
          <a:endParaRPr lang="zh-TW" dirty="0">
            <a:solidFill>
              <a:schemeClr val="tx1">
                <a:lumMod val="60000"/>
                <a:lumOff val="40000"/>
              </a:schemeClr>
            </a:solidFill>
          </a:endParaRPr>
        </a:p>
      </dgm:t>
    </dgm:pt>
    <dgm:pt modelId="{3650D944-20CF-4F7E-868A-F884181DC913}" type="parTrans" cxnId="{C21294C6-790F-4D43-8EC9-6037F01FB761}">
      <dgm:prSet/>
      <dgm:spPr/>
      <dgm:t>
        <a:bodyPr/>
        <a:lstStyle/>
        <a:p>
          <a:endParaRPr lang="zh-TW" altLang="en-US"/>
        </a:p>
      </dgm:t>
    </dgm:pt>
    <dgm:pt modelId="{BFBCBA60-C207-43FF-85E8-96EE3BA9AFCD}" type="sibTrans" cxnId="{C21294C6-790F-4D43-8EC9-6037F01FB761}">
      <dgm:prSet/>
      <dgm:spPr/>
      <dgm:t>
        <a:bodyPr/>
        <a:lstStyle/>
        <a:p>
          <a:endParaRPr lang="zh-TW" altLang="en-US"/>
        </a:p>
      </dgm:t>
    </dgm:pt>
    <dgm:pt modelId="{12836AEC-320D-4F55-B506-B196EB460DEC}">
      <dgm:prSet/>
      <dgm:spPr/>
      <dgm:t>
        <a:bodyPr/>
        <a:lstStyle/>
        <a:p>
          <a:pPr rtl="0"/>
          <a:r>
            <a:rPr lang="zh-TW" altLang="en-US" b="0" dirty="0" smtClean="0"/>
            <a:t>國科會要求本校應特別注意，本次國科會查核時，針對事後再補簽之案件，仍無法認同，要求繳回，本室將加強審核，未核准者將要求先補正再核薪。</a:t>
          </a:r>
          <a:endParaRPr lang="zh-TW" dirty="0"/>
        </a:p>
      </dgm:t>
    </dgm:pt>
    <dgm:pt modelId="{CAA333D7-FB3A-4238-AA16-8EBA6FBDFE75}" type="parTrans" cxnId="{9CDF8006-6603-4FCB-885F-73732AA86134}">
      <dgm:prSet/>
      <dgm:spPr/>
      <dgm:t>
        <a:bodyPr/>
        <a:lstStyle/>
        <a:p>
          <a:endParaRPr lang="zh-TW" altLang="en-US"/>
        </a:p>
      </dgm:t>
    </dgm:pt>
    <dgm:pt modelId="{63EE9C67-686B-4A65-B473-91DFED19A39F}" type="sibTrans" cxnId="{9CDF8006-6603-4FCB-885F-73732AA86134}">
      <dgm:prSet/>
      <dgm:spPr/>
      <dgm:t>
        <a:bodyPr/>
        <a:lstStyle/>
        <a:p>
          <a:endParaRPr lang="zh-TW" altLang="en-US"/>
        </a:p>
      </dgm:t>
    </dgm:pt>
    <dgm:pt modelId="{651B49C4-2294-43AE-ACB7-7A75FDEEE766}" type="pres">
      <dgm:prSet presAssocID="{1E104A36-6359-44D7-A204-23EB07806F2E}" presName="linear" presStyleCnt="0">
        <dgm:presLayoutVars>
          <dgm:animLvl val="lvl"/>
          <dgm:resizeHandles val="exact"/>
        </dgm:presLayoutVars>
      </dgm:prSet>
      <dgm:spPr/>
      <dgm:t>
        <a:bodyPr/>
        <a:lstStyle/>
        <a:p>
          <a:endParaRPr lang="zh-TW" altLang="en-US"/>
        </a:p>
      </dgm:t>
    </dgm:pt>
    <dgm:pt modelId="{68F8C98D-C764-432B-84FB-269496C4E356}" type="pres">
      <dgm:prSet presAssocID="{59B7A068-27BF-47C2-B957-5F9C92E309DC}" presName="parentText" presStyleLbl="node1" presStyleIdx="0" presStyleCnt="3" custLinFactNeighborX="8" custLinFactNeighborY="6362">
        <dgm:presLayoutVars>
          <dgm:chMax val="0"/>
          <dgm:bulletEnabled val="1"/>
        </dgm:presLayoutVars>
      </dgm:prSet>
      <dgm:spPr/>
      <dgm:t>
        <a:bodyPr/>
        <a:lstStyle/>
        <a:p>
          <a:endParaRPr lang="zh-TW" altLang="en-US"/>
        </a:p>
      </dgm:t>
    </dgm:pt>
    <dgm:pt modelId="{313EA54D-2829-4B66-A621-CB14003E2510}" type="pres">
      <dgm:prSet presAssocID="{59B7A068-27BF-47C2-B957-5F9C92E309DC}" presName="childText" presStyleLbl="revTx" presStyleIdx="0" presStyleCnt="1">
        <dgm:presLayoutVars>
          <dgm:bulletEnabled val="1"/>
        </dgm:presLayoutVars>
      </dgm:prSet>
      <dgm:spPr/>
      <dgm:t>
        <a:bodyPr/>
        <a:lstStyle/>
        <a:p>
          <a:endParaRPr lang="zh-TW" altLang="en-US"/>
        </a:p>
      </dgm:t>
    </dgm:pt>
    <dgm:pt modelId="{7B5C2483-85BF-460B-A9F7-EA5E6A9FA8B5}" type="pres">
      <dgm:prSet presAssocID="{24DA1FC0-9E1D-4606-95E0-594031A3DE97}" presName="parentText" presStyleLbl="node1" presStyleIdx="1" presStyleCnt="3">
        <dgm:presLayoutVars>
          <dgm:chMax val="0"/>
          <dgm:bulletEnabled val="1"/>
        </dgm:presLayoutVars>
      </dgm:prSet>
      <dgm:spPr/>
      <dgm:t>
        <a:bodyPr/>
        <a:lstStyle/>
        <a:p>
          <a:endParaRPr lang="zh-TW" altLang="en-US"/>
        </a:p>
      </dgm:t>
    </dgm:pt>
    <dgm:pt modelId="{2B52F262-46DA-4BC9-BA32-C8573392CAE9}" type="pres">
      <dgm:prSet presAssocID="{52BADA4B-B289-4D12-B1BF-DBF4FE4EBFF7}" presName="spacer" presStyleCnt="0"/>
      <dgm:spPr/>
      <dgm:t>
        <a:bodyPr/>
        <a:lstStyle/>
        <a:p>
          <a:endParaRPr lang="zh-TW" altLang="en-US"/>
        </a:p>
      </dgm:t>
    </dgm:pt>
    <dgm:pt modelId="{84A70388-D1D7-41BE-B6F1-CCC8EEA1F3AE}" type="pres">
      <dgm:prSet presAssocID="{3B3F1F78-A30B-4BAD-92C1-E3AC33C035DD}" presName="parentText" presStyleLbl="node1" presStyleIdx="2" presStyleCnt="3">
        <dgm:presLayoutVars>
          <dgm:chMax val="0"/>
          <dgm:bulletEnabled val="1"/>
        </dgm:presLayoutVars>
      </dgm:prSet>
      <dgm:spPr/>
      <dgm:t>
        <a:bodyPr/>
        <a:lstStyle/>
        <a:p>
          <a:endParaRPr lang="zh-TW" altLang="en-US"/>
        </a:p>
      </dgm:t>
    </dgm:pt>
  </dgm:ptLst>
  <dgm:cxnLst>
    <dgm:cxn modelId="{E76D0BAB-6F49-4AA5-9DAC-79D0EEEC5EC5}" type="presOf" srcId="{3B3F1F78-A30B-4BAD-92C1-E3AC33C035DD}" destId="{84A70388-D1D7-41BE-B6F1-CCC8EEA1F3AE}" srcOrd="0" destOrd="0" presId="urn:microsoft.com/office/officeart/2005/8/layout/vList2"/>
    <dgm:cxn modelId="{759C72CB-E8B8-4908-B753-9F8A8EC2BB7C}" type="presOf" srcId="{24DA1FC0-9E1D-4606-95E0-594031A3DE97}" destId="{7B5C2483-85BF-460B-A9F7-EA5E6A9FA8B5}" srcOrd="0" destOrd="0" presId="urn:microsoft.com/office/officeart/2005/8/layout/vList2"/>
    <dgm:cxn modelId="{91B688CF-01F3-4604-BDAC-7782A8F5EF56}" type="presOf" srcId="{12836AEC-320D-4F55-B506-B196EB460DEC}" destId="{313EA54D-2829-4B66-A621-CB14003E2510}" srcOrd="0" destOrd="0" presId="urn:microsoft.com/office/officeart/2005/8/layout/vList2"/>
    <dgm:cxn modelId="{B56236C0-05A8-4E0D-BF4A-70C38E58984F}" srcId="{1E104A36-6359-44D7-A204-23EB07806F2E}" destId="{59B7A068-27BF-47C2-B957-5F9C92E309DC}" srcOrd="0" destOrd="0" parTransId="{A53F0014-31C1-4CF7-A011-FC236D327F9B}" sibTransId="{949F4FF2-EEA8-43B9-93C4-AC1595F2681D}"/>
    <dgm:cxn modelId="{C21294C6-790F-4D43-8EC9-6037F01FB761}" srcId="{1E104A36-6359-44D7-A204-23EB07806F2E}" destId="{3B3F1F78-A30B-4BAD-92C1-E3AC33C035DD}" srcOrd="2" destOrd="0" parTransId="{3650D944-20CF-4F7E-868A-F884181DC913}" sibTransId="{BFBCBA60-C207-43FF-85E8-96EE3BA9AFCD}"/>
    <dgm:cxn modelId="{58A4F2F1-F229-468F-B4BF-D2A642B46F79}" type="presOf" srcId="{1E104A36-6359-44D7-A204-23EB07806F2E}" destId="{651B49C4-2294-43AE-ACB7-7A75FDEEE766}" srcOrd="0" destOrd="0" presId="urn:microsoft.com/office/officeart/2005/8/layout/vList2"/>
    <dgm:cxn modelId="{F18855EA-2972-4943-A2CA-49DC1C3CE985}" type="presOf" srcId="{59B7A068-27BF-47C2-B957-5F9C92E309DC}" destId="{68F8C98D-C764-432B-84FB-269496C4E356}" srcOrd="0" destOrd="0" presId="urn:microsoft.com/office/officeart/2005/8/layout/vList2"/>
    <dgm:cxn modelId="{9CDF8006-6603-4FCB-885F-73732AA86134}" srcId="{59B7A068-27BF-47C2-B957-5F9C92E309DC}" destId="{12836AEC-320D-4F55-B506-B196EB460DEC}" srcOrd="0" destOrd="0" parTransId="{CAA333D7-FB3A-4238-AA16-8EBA6FBDFE75}" sibTransId="{63EE9C67-686B-4A65-B473-91DFED19A39F}"/>
    <dgm:cxn modelId="{00A0C77E-B35F-4120-8F72-818C11EE3A41}" srcId="{1E104A36-6359-44D7-A204-23EB07806F2E}" destId="{24DA1FC0-9E1D-4606-95E0-594031A3DE97}" srcOrd="1" destOrd="0" parTransId="{6C347A42-9CB0-44FD-BDC7-CF0741F747AD}" sibTransId="{52BADA4B-B289-4D12-B1BF-DBF4FE4EBFF7}"/>
    <dgm:cxn modelId="{21611B3F-AE92-4DEB-A938-047C225D7AFE}" type="presParOf" srcId="{651B49C4-2294-43AE-ACB7-7A75FDEEE766}" destId="{68F8C98D-C764-432B-84FB-269496C4E356}" srcOrd="0" destOrd="0" presId="urn:microsoft.com/office/officeart/2005/8/layout/vList2"/>
    <dgm:cxn modelId="{DB956A0D-3AA1-4F58-A8AF-B9B85403B023}" type="presParOf" srcId="{651B49C4-2294-43AE-ACB7-7A75FDEEE766}" destId="{313EA54D-2829-4B66-A621-CB14003E2510}" srcOrd="1" destOrd="0" presId="urn:microsoft.com/office/officeart/2005/8/layout/vList2"/>
    <dgm:cxn modelId="{2D736204-1C75-4064-8251-AB3E8041E3B7}" type="presParOf" srcId="{651B49C4-2294-43AE-ACB7-7A75FDEEE766}" destId="{7B5C2483-85BF-460B-A9F7-EA5E6A9FA8B5}" srcOrd="2" destOrd="0" presId="urn:microsoft.com/office/officeart/2005/8/layout/vList2"/>
    <dgm:cxn modelId="{1641EBF8-1022-4713-B8B9-3A6E8FBEDB36}" type="presParOf" srcId="{651B49C4-2294-43AE-ACB7-7A75FDEEE766}" destId="{2B52F262-46DA-4BC9-BA32-C8573392CAE9}" srcOrd="3" destOrd="0" presId="urn:microsoft.com/office/officeart/2005/8/layout/vList2"/>
    <dgm:cxn modelId="{8A6B9DF8-0BF4-4A58-ACE6-0B695BC34995}" type="presParOf" srcId="{651B49C4-2294-43AE-ACB7-7A75FDEEE766}" destId="{84A70388-D1D7-41BE-B6F1-CCC8EEA1F3AE}"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669AFC-4B64-49C5-8201-69456FA4C1B0}"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zh-TW" altLang="en-US"/>
        </a:p>
      </dgm:t>
    </dgm:pt>
    <dgm:pt modelId="{E7AC4103-D6E6-4709-A9B9-4738E1D37B45}">
      <dgm:prSet/>
      <dgm:spPr/>
      <dgm:t>
        <a:bodyPr/>
        <a:lstStyle/>
        <a:p>
          <a:pPr rtl="0"/>
          <a:r>
            <a:rPr lang="zh-TW" b="1" dirty="0" smtClean="0"/>
            <a:t>若兼任助理</a:t>
          </a:r>
          <a:r>
            <a:rPr lang="zh-TW" altLang="en-US" b="1" dirty="0" smtClean="0"/>
            <a:t>為應屆</a:t>
          </a:r>
          <a:r>
            <a:rPr lang="zh-TW" b="1" dirty="0" smtClean="0"/>
            <a:t>畢業，</a:t>
          </a:r>
          <a:r>
            <a:rPr lang="zh-TW" altLang="en-US" b="1" dirty="0" smtClean="0"/>
            <a:t>得視計畫需要繼續約用至完成畢業離校手續後二個月止。</a:t>
          </a:r>
          <a:endParaRPr lang="zh-TW" dirty="0"/>
        </a:p>
      </dgm:t>
    </dgm:pt>
    <dgm:pt modelId="{8441E06B-F09C-428A-8EF2-B7C19DAEBBCF}" type="parTrans" cxnId="{C094C8AE-1439-4EAC-8299-8C74276683E2}">
      <dgm:prSet/>
      <dgm:spPr/>
      <dgm:t>
        <a:bodyPr/>
        <a:lstStyle/>
        <a:p>
          <a:endParaRPr lang="zh-TW" altLang="en-US"/>
        </a:p>
      </dgm:t>
    </dgm:pt>
    <dgm:pt modelId="{F3B2BC3E-6B81-46B0-B0B6-6CEF895016AE}" type="sibTrans" cxnId="{C094C8AE-1439-4EAC-8299-8C74276683E2}">
      <dgm:prSet/>
      <dgm:spPr/>
      <dgm:t>
        <a:bodyPr/>
        <a:lstStyle/>
        <a:p>
          <a:endParaRPr lang="zh-TW" altLang="en-US"/>
        </a:p>
      </dgm:t>
    </dgm:pt>
    <dgm:pt modelId="{C59BF14C-2363-49F8-982C-005E49137634}">
      <dgm:prSet/>
      <dgm:spPr/>
      <dgm:t>
        <a:bodyPr/>
        <a:lstStyle/>
        <a:p>
          <a:pPr rtl="0"/>
          <a:r>
            <a:rPr lang="zh-TW" b="1" dirty="0" smtClean="0"/>
            <a:t>研究助理人員為新生，於計畫執行期間始註冊入學者，其於尚未註冊前之工作酬金，得以同級研究生名義按月給付獎助金或研究助學金。</a:t>
          </a:r>
          <a:endParaRPr lang="zh-TW" dirty="0"/>
        </a:p>
      </dgm:t>
    </dgm:pt>
    <dgm:pt modelId="{CEFA2DFF-1785-456F-8A0E-4E40AA4BF54A}" type="parTrans" cxnId="{97613F6E-1354-4958-B779-33A363B53920}">
      <dgm:prSet/>
      <dgm:spPr/>
      <dgm:t>
        <a:bodyPr/>
        <a:lstStyle/>
        <a:p>
          <a:endParaRPr lang="zh-TW" altLang="en-US"/>
        </a:p>
      </dgm:t>
    </dgm:pt>
    <dgm:pt modelId="{E7C36D1E-1E9B-4C8A-8568-40A6A0700672}" type="sibTrans" cxnId="{97613F6E-1354-4958-B779-33A363B53920}">
      <dgm:prSet/>
      <dgm:spPr/>
      <dgm:t>
        <a:bodyPr/>
        <a:lstStyle/>
        <a:p>
          <a:endParaRPr lang="zh-TW" altLang="en-US"/>
        </a:p>
      </dgm:t>
    </dgm:pt>
    <dgm:pt modelId="{60E6E670-CB47-41DB-96F4-942C8AA7A348}">
      <dgm:prSet/>
      <dgm:spPr/>
      <dgm:t>
        <a:bodyPr/>
        <a:lstStyle/>
        <a:p>
          <a:pPr rtl="0"/>
          <a:r>
            <a:rPr lang="zh-TW" b="1" dirty="0" smtClean="0">
              <a:solidFill>
                <a:schemeClr val="tx1">
                  <a:lumMod val="60000"/>
                  <a:lumOff val="40000"/>
                </a:schemeClr>
              </a:solidFill>
            </a:rPr>
            <a:t>約用臨時工，需</a:t>
          </a:r>
          <a:r>
            <a:rPr lang="zh-TW" b="1" dirty="0" smtClean="0">
              <a:solidFill>
                <a:schemeClr val="tx1">
                  <a:lumMod val="60000"/>
                  <a:lumOff val="40000"/>
                </a:schemeClr>
              </a:solidFill>
              <a:hlinkClick xmlns:r="http://schemas.openxmlformats.org/officeDocument/2006/relationships" r:id="rId1" action="ppaction://hlinkfile"/>
            </a:rPr>
            <a:t>檢附</a:t>
          </a:r>
          <a:r>
            <a:rPr lang="zh-TW" altLang="en-US" b="1" dirty="0" smtClean="0">
              <a:solidFill>
                <a:schemeClr val="tx1">
                  <a:lumMod val="60000"/>
                  <a:lumOff val="40000"/>
                </a:schemeClr>
              </a:solidFill>
            </a:rPr>
            <a:t>臨時工出勤紀錄簿</a:t>
          </a:r>
          <a:r>
            <a:rPr lang="zh-TW" b="1" dirty="0" smtClean="0">
              <a:solidFill>
                <a:schemeClr val="tx1">
                  <a:lumMod val="60000"/>
                  <a:lumOff val="40000"/>
                </a:schemeClr>
              </a:solidFill>
            </a:rPr>
            <a:t>，並明列實際工作內容。</a:t>
          </a:r>
          <a:endParaRPr lang="zh-TW" dirty="0">
            <a:solidFill>
              <a:schemeClr val="tx1">
                <a:lumMod val="60000"/>
                <a:lumOff val="40000"/>
              </a:schemeClr>
            </a:solidFill>
          </a:endParaRPr>
        </a:p>
      </dgm:t>
    </dgm:pt>
    <dgm:pt modelId="{3C144BEE-B51B-4120-9BC8-F342914973DF}" type="parTrans" cxnId="{744F7A12-B6B7-49DA-9427-8FAAD8C24E1C}">
      <dgm:prSet/>
      <dgm:spPr/>
      <dgm:t>
        <a:bodyPr/>
        <a:lstStyle/>
        <a:p>
          <a:endParaRPr lang="zh-TW" altLang="en-US"/>
        </a:p>
      </dgm:t>
    </dgm:pt>
    <dgm:pt modelId="{85D84AFD-535E-4A03-8BE4-597F219D6A8B}" type="sibTrans" cxnId="{744F7A12-B6B7-49DA-9427-8FAAD8C24E1C}">
      <dgm:prSet/>
      <dgm:spPr/>
      <dgm:t>
        <a:bodyPr/>
        <a:lstStyle/>
        <a:p>
          <a:endParaRPr lang="zh-TW" altLang="en-US"/>
        </a:p>
      </dgm:t>
    </dgm:pt>
    <dgm:pt modelId="{28574F9A-E8F4-45AD-AEC9-9936076AD857}">
      <dgm:prSet/>
      <dgm:spPr/>
      <dgm:t>
        <a:bodyPr/>
        <a:lstStyle/>
        <a:p>
          <a:pPr rtl="0"/>
          <a:r>
            <a:rPr lang="zh-TW" b="1" dirty="0" smtClean="0">
              <a:solidFill>
                <a:schemeClr val="tx1">
                  <a:lumMod val="60000"/>
                  <a:lumOff val="40000"/>
                </a:schemeClr>
              </a:solidFill>
            </a:rPr>
            <a:t>迴避新進用計畫主持人及共同主持人之配偶及三親等以內血親、姻親為專任助理、兼任助理及臨時工，</a:t>
          </a:r>
          <a:r>
            <a:rPr lang="zh-TW" b="1" u="sng" dirty="0" smtClean="0">
              <a:solidFill>
                <a:schemeClr val="tx1">
                  <a:lumMod val="60000"/>
                  <a:lumOff val="40000"/>
                </a:schemeClr>
              </a:solidFill>
            </a:rPr>
            <a:t>如有違反規定，不予核銷相關經費</a:t>
          </a:r>
          <a:r>
            <a:rPr lang="zh-TW" b="1" dirty="0" smtClean="0">
              <a:solidFill>
                <a:schemeClr val="tx1">
                  <a:lumMod val="60000"/>
                  <a:lumOff val="40000"/>
                </a:schemeClr>
              </a:solidFill>
            </a:rPr>
            <a:t>。</a:t>
          </a:r>
          <a:endParaRPr lang="zh-TW" dirty="0">
            <a:solidFill>
              <a:schemeClr val="tx1">
                <a:lumMod val="60000"/>
                <a:lumOff val="40000"/>
              </a:schemeClr>
            </a:solidFill>
          </a:endParaRPr>
        </a:p>
      </dgm:t>
    </dgm:pt>
    <dgm:pt modelId="{E850973B-E315-4F42-9A33-75A1E7A533AE}" type="parTrans" cxnId="{F9AF6348-335E-4417-9D5B-BF2C695970CB}">
      <dgm:prSet/>
      <dgm:spPr/>
      <dgm:t>
        <a:bodyPr/>
        <a:lstStyle/>
        <a:p>
          <a:endParaRPr lang="zh-TW" altLang="en-US"/>
        </a:p>
      </dgm:t>
    </dgm:pt>
    <dgm:pt modelId="{D1192125-7C47-4054-899A-E30941AA4412}" type="sibTrans" cxnId="{F9AF6348-335E-4417-9D5B-BF2C695970CB}">
      <dgm:prSet/>
      <dgm:spPr/>
      <dgm:t>
        <a:bodyPr/>
        <a:lstStyle/>
        <a:p>
          <a:endParaRPr lang="zh-TW" altLang="en-US"/>
        </a:p>
      </dgm:t>
    </dgm:pt>
    <dgm:pt modelId="{96A75E53-A095-49FE-8633-48B6B443ED52}">
      <dgm:prSet/>
      <dgm:spPr/>
      <dgm:t>
        <a:bodyPr/>
        <a:lstStyle/>
        <a:p>
          <a:pPr rtl="0"/>
          <a:r>
            <a:rPr lang="zh-TW" b="1" dirty="0" smtClean="0">
              <a:solidFill>
                <a:schemeClr val="tx1">
                  <a:lumMod val="60000"/>
                  <a:lumOff val="40000"/>
                </a:schemeClr>
              </a:solidFill>
            </a:rPr>
            <a:t>報支</a:t>
          </a:r>
          <a:r>
            <a:rPr lang="zh-TW" b="1" u="sng" dirty="0" smtClean="0">
              <a:solidFill>
                <a:schemeClr val="tx1">
                  <a:lumMod val="60000"/>
                  <a:lumOff val="40000"/>
                </a:schemeClr>
              </a:solidFill>
            </a:rPr>
            <a:t>學生</a:t>
          </a:r>
          <a:r>
            <a:rPr lang="zh-TW" b="1" dirty="0" smtClean="0">
              <a:solidFill>
                <a:schemeClr val="tx1">
                  <a:lumMod val="60000"/>
                  <a:lumOff val="40000"/>
                </a:schemeClr>
              </a:solidFill>
            </a:rPr>
            <a:t>工讀金、臨時工，同一時段不可在其他計畫報支，上課時間不得報支。</a:t>
          </a:r>
          <a:endParaRPr lang="zh-TW" dirty="0">
            <a:solidFill>
              <a:schemeClr val="tx1">
                <a:lumMod val="60000"/>
                <a:lumOff val="40000"/>
              </a:schemeClr>
            </a:solidFill>
          </a:endParaRPr>
        </a:p>
      </dgm:t>
    </dgm:pt>
    <dgm:pt modelId="{8029E8CD-AD8F-4BAE-A276-3394DDACEECA}" type="parTrans" cxnId="{5B65D6AD-8B75-43D7-AACB-7184FCA8E123}">
      <dgm:prSet/>
      <dgm:spPr/>
      <dgm:t>
        <a:bodyPr/>
        <a:lstStyle/>
        <a:p>
          <a:endParaRPr lang="zh-TW" altLang="en-US"/>
        </a:p>
      </dgm:t>
    </dgm:pt>
    <dgm:pt modelId="{EDC672E4-C057-401F-91CB-84EA2E232D0B}" type="sibTrans" cxnId="{5B65D6AD-8B75-43D7-AACB-7184FCA8E123}">
      <dgm:prSet/>
      <dgm:spPr/>
      <dgm:t>
        <a:bodyPr/>
        <a:lstStyle/>
        <a:p>
          <a:endParaRPr lang="zh-TW" altLang="en-US"/>
        </a:p>
      </dgm:t>
    </dgm:pt>
    <dgm:pt modelId="{CF735166-6358-4E50-84F5-C026DA23F245}" type="pres">
      <dgm:prSet presAssocID="{AB669AFC-4B64-49C5-8201-69456FA4C1B0}" presName="linear" presStyleCnt="0">
        <dgm:presLayoutVars>
          <dgm:animLvl val="lvl"/>
          <dgm:resizeHandles val="exact"/>
        </dgm:presLayoutVars>
      </dgm:prSet>
      <dgm:spPr/>
      <dgm:t>
        <a:bodyPr/>
        <a:lstStyle/>
        <a:p>
          <a:endParaRPr lang="zh-TW" altLang="en-US"/>
        </a:p>
      </dgm:t>
    </dgm:pt>
    <dgm:pt modelId="{593E0895-F710-4F2D-ACE2-8D614F7EA184}" type="pres">
      <dgm:prSet presAssocID="{E7AC4103-D6E6-4709-A9B9-4738E1D37B45}" presName="parentText" presStyleLbl="node1" presStyleIdx="0" presStyleCnt="5">
        <dgm:presLayoutVars>
          <dgm:chMax val="0"/>
          <dgm:bulletEnabled val="1"/>
        </dgm:presLayoutVars>
      </dgm:prSet>
      <dgm:spPr/>
      <dgm:t>
        <a:bodyPr/>
        <a:lstStyle/>
        <a:p>
          <a:endParaRPr lang="zh-TW" altLang="en-US"/>
        </a:p>
      </dgm:t>
    </dgm:pt>
    <dgm:pt modelId="{37648803-91FE-4A77-B30C-6703A0B0E184}" type="pres">
      <dgm:prSet presAssocID="{F3B2BC3E-6B81-46B0-B0B6-6CEF895016AE}" presName="spacer" presStyleCnt="0"/>
      <dgm:spPr/>
    </dgm:pt>
    <dgm:pt modelId="{7D019258-9444-44C9-A120-307B6734DA13}" type="pres">
      <dgm:prSet presAssocID="{C59BF14C-2363-49F8-982C-005E49137634}" presName="parentText" presStyleLbl="node1" presStyleIdx="1" presStyleCnt="5">
        <dgm:presLayoutVars>
          <dgm:chMax val="0"/>
          <dgm:bulletEnabled val="1"/>
        </dgm:presLayoutVars>
      </dgm:prSet>
      <dgm:spPr/>
      <dgm:t>
        <a:bodyPr/>
        <a:lstStyle/>
        <a:p>
          <a:endParaRPr lang="zh-TW" altLang="en-US"/>
        </a:p>
      </dgm:t>
    </dgm:pt>
    <dgm:pt modelId="{1D60EB50-1CC9-478E-AC25-12934FA2C320}" type="pres">
      <dgm:prSet presAssocID="{E7C36D1E-1E9B-4C8A-8568-40A6A0700672}" presName="spacer" presStyleCnt="0"/>
      <dgm:spPr/>
    </dgm:pt>
    <dgm:pt modelId="{6C874884-F370-4E2E-806D-10B495B2E562}" type="pres">
      <dgm:prSet presAssocID="{60E6E670-CB47-41DB-96F4-942C8AA7A348}" presName="parentText" presStyleLbl="node1" presStyleIdx="2" presStyleCnt="5">
        <dgm:presLayoutVars>
          <dgm:chMax val="0"/>
          <dgm:bulletEnabled val="1"/>
        </dgm:presLayoutVars>
      </dgm:prSet>
      <dgm:spPr/>
      <dgm:t>
        <a:bodyPr/>
        <a:lstStyle/>
        <a:p>
          <a:endParaRPr lang="zh-TW" altLang="en-US"/>
        </a:p>
      </dgm:t>
    </dgm:pt>
    <dgm:pt modelId="{15A24535-CCB4-4F76-BA1B-7E2ABE1F509F}" type="pres">
      <dgm:prSet presAssocID="{85D84AFD-535E-4A03-8BE4-597F219D6A8B}" presName="spacer" presStyleCnt="0"/>
      <dgm:spPr/>
    </dgm:pt>
    <dgm:pt modelId="{213F25AE-0116-44B9-96F7-779C742F0D4E}" type="pres">
      <dgm:prSet presAssocID="{28574F9A-E8F4-45AD-AEC9-9936076AD857}" presName="parentText" presStyleLbl="node1" presStyleIdx="3" presStyleCnt="5">
        <dgm:presLayoutVars>
          <dgm:chMax val="0"/>
          <dgm:bulletEnabled val="1"/>
        </dgm:presLayoutVars>
      </dgm:prSet>
      <dgm:spPr/>
      <dgm:t>
        <a:bodyPr/>
        <a:lstStyle/>
        <a:p>
          <a:endParaRPr lang="zh-TW" altLang="en-US"/>
        </a:p>
      </dgm:t>
    </dgm:pt>
    <dgm:pt modelId="{0018541D-7460-47E6-B3BD-44A182D6D74F}" type="pres">
      <dgm:prSet presAssocID="{D1192125-7C47-4054-899A-E30941AA4412}" presName="spacer" presStyleCnt="0"/>
      <dgm:spPr/>
    </dgm:pt>
    <dgm:pt modelId="{340306A4-A742-483B-8F59-E347CF54AF17}" type="pres">
      <dgm:prSet presAssocID="{96A75E53-A095-49FE-8633-48B6B443ED52}" presName="parentText" presStyleLbl="node1" presStyleIdx="4" presStyleCnt="5">
        <dgm:presLayoutVars>
          <dgm:chMax val="0"/>
          <dgm:bulletEnabled val="1"/>
        </dgm:presLayoutVars>
      </dgm:prSet>
      <dgm:spPr/>
      <dgm:t>
        <a:bodyPr/>
        <a:lstStyle/>
        <a:p>
          <a:endParaRPr lang="zh-TW" altLang="en-US"/>
        </a:p>
      </dgm:t>
    </dgm:pt>
  </dgm:ptLst>
  <dgm:cxnLst>
    <dgm:cxn modelId="{F9AF6348-335E-4417-9D5B-BF2C695970CB}" srcId="{AB669AFC-4B64-49C5-8201-69456FA4C1B0}" destId="{28574F9A-E8F4-45AD-AEC9-9936076AD857}" srcOrd="3" destOrd="0" parTransId="{E850973B-E315-4F42-9A33-75A1E7A533AE}" sibTransId="{D1192125-7C47-4054-899A-E30941AA4412}"/>
    <dgm:cxn modelId="{38E4E14B-B2AC-4D71-996F-A2BDA5816FD9}" type="presOf" srcId="{C59BF14C-2363-49F8-982C-005E49137634}" destId="{7D019258-9444-44C9-A120-307B6734DA13}" srcOrd="0" destOrd="0" presId="urn:microsoft.com/office/officeart/2005/8/layout/vList2"/>
    <dgm:cxn modelId="{65F9D51C-73FF-4700-8412-A20EA4619969}" type="presOf" srcId="{60E6E670-CB47-41DB-96F4-942C8AA7A348}" destId="{6C874884-F370-4E2E-806D-10B495B2E562}" srcOrd="0" destOrd="0" presId="urn:microsoft.com/office/officeart/2005/8/layout/vList2"/>
    <dgm:cxn modelId="{39A81DEF-3699-4239-B568-71DC9C3CBFE6}" type="presOf" srcId="{E7AC4103-D6E6-4709-A9B9-4738E1D37B45}" destId="{593E0895-F710-4F2D-ACE2-8D614F7EA184}" srcOrd="0" destOrd="0" presId="urn:microsoft.com/office/officeart/2005/8/layout/vList2"/>
    <dgm:cxn modelId="{D315C6F9-2674-4319-A3B8-27FD5F3E4278}" type="presOf" srcId="{96A75E53-A095-49FE-8633-48B6B443ED52}" destId="{340306A4-A742-483B-8F59-E347CF54AF17}" srcOrd="0" destOrd="0" presId="urn:microsoft.com/office/officeart/2005/8/layout/vList2"/>
    <dgm:cxn modelId="{A6C7A089-1125-4B76-9E33-75362601F22D}" type="presOf" srcId="{AB669AFC-4B64-49C5-8201-69456FA4C1B0}" destId="{CF735166-6358-4E50-84F5-C026DA23F245}" srcOrd="0" destOrd="0" presId="urn:microsoft.com/office/officeart/2005/8/layout/vList2"/>
    <dgm:cxn modelId="{20CF88C2-51C3-418B-91C6-59934189D1A2}" type="presOf" srcId="{28574F9A-E8F4-45AD-AEC9-9936076AD857}" destId="{213F25AE-0116-44B9-96F7-779C742F0D4E}" srcOrd="0" destOrd="0" presId="urn:microsoft.com/office/officeart/2005/8/layout/vList2"/>
    <dgm:cxn modelId="{744F7A12-B6B7-49DA-9427-8FAAD8C24E1C}" srcId="{AB669AFC-4B64-49C5-8201-69456FA4C1B0}" destId="{60E6E670-CB47-41DB-96F4-942C8AA7A348}" srcOrd="2" destOrd="0" parTransId="{3C144BEE-B51B-4120-9BC8-F342914973DF}" sibTransId="{85D84AFD-535E-4A03-8BE4-597F219D6A8B}"/>
    <dgm:cxn modelId="{5B65D6AD-8B75-43D7-AACB-7184FCA8E123}" srcId="{AB669AFC-4B64-49C5-8201-69456FA4C1B0}" destId="{96A75E53-A095-49FE-8633-48B6B443ED52}" srcOrd="4" destOrd="0" parTransId="{8029E8CD-AD8F-4BAE-A276-3394DDACEECA}" sibTransId="{EDC672E4-C057-401F-91CB-84EA2E232D0B}"/>
    <dgm:cxn modelId="{97613F6E-1354-4958-B779-33A363B53920}" srcId="{AB669AFC-4B64-49C5-8201-69456FA4C1B0}" destId="{C59BF14C-2363-49F8-982C-005E49137634}" srcOrd="1" destOrd="0" parTransId="{CEFA2DFF-1785-456F-8A0E-4E40AA4BF54A}" sibTransId="{E7C36D1E-1E9B-4C8A-8568-40A6A0700672}"/>
    <dgm:cxn modelId="{C094C8AE-1439-4EAC-8299-8C74276683E2}" srcId="{AB669AFC-4B64-49C5-8201-69456FA4C1B0}" destId="{E7AC4103-D6E6-4709-A9B9-4738E1D37B45}" srcOrd="0" destOrd="0" parTransId="{8441E06B-F09C-428A-8EF2-B7C19DAEBBCF}" sibTransId="{F3B2BC3E-6B81-46B0-B0B6-6CEF895016AE}"/>
    <dgm:cxn modelId="{A201A81F-8B9B-4D4F-9F31-A3DA8CC4232B}" type="presParOf" srcId="{CF735166-6358-4E50-84F5-C026DA23F245}" destId="{593E0895-F710-4F2D-ACE2-8D614F7EA184}" srcOrd="0" destOrd="0" presId="urn:microsoft.com/office/officeart/2005/8/layout/vList2"/>
    <dgm:cxn modelId="{B380085A-D6D4-417D-A993-C22ECFA5A991}" type="presParOf" srcId="{CF735166-6358-4E50-84F5-C026DA23F245}" destId="{37648803-91FE-4A77-B30C-6703A0B0E184}" srcOrd="1" destOrd="0" presId="urn:microsoft.com/office/officeart/2005/8/layout/vList2"/>
    <dgm:cxn modelId="{1F82D9DE-98B7-42AA-A378-F8F44807E1BE}" type="presParOf" srcId="{CF735166-6358-4E50-84F5-C026DA23F245}" destId="{7D019258-9444-44C9-A120-307B6734DA13}" srcOrd="2" destOrd="0" presId="urn:microsoft.com/office/officeart/2005/8/layout/vList2"/>
    <dgm:cxn modelId="{5F6DC6A3-E607-4188-A7AB-996AA3D83C09}" type="presParOf" srcId="{CF735166-6358-4E50-84F5-C026DA23F245}" destId="{1D60EB50-1CC9-478E-AC25-12934FA2C320}" srcOrd="3" destOrd="0" presId="urn:microsoft.com/office/officeart/2005/8/layout/vList2"/>
    <dgm:cxn modelId="{ACC09792-4033-498A-8D41-8ED3760C46B0}" type="presParOf" srcId="{CF735166-6358-4E50-84F5-C026DA23F245}" destId="{6C874884-F370-4E2E-806D-10B495B2E562}" srcOrd="4" destOrd="0" presId="urn:microsoft.com/office/officeart/2005/8/layout/vList2"/>
    <dgm:cxn modelId="{71C390BD-DD62-445C-9803-DA4B67495A04}" type="presParOf" srcId="{CF735166-6358-4E50-84F5-C026DA23F245}" destId="{15A24535-CCB4-4F76-BA1B-7E2ABE1F509F}" srcOrd="5" destOrd="0" presId="urn:microsoft.com/office/officeart/2005/8/layout/vList2"/>
    <dgm:cxn modelId="{62FD7A2E-4FF8-4D59-AD94-4103FC506565}" type="presParOf" srcId="{CF735166-6358-4E50-84F5-C026DA23F245}" destId="{213F25AE-0116-44B9-96F7-779C742F0D4E}" srcOrd="6" destOrd="0" presId="urn:microsoft.com/office/officeart/2005/8/layout/vList2"/>
    <dgm:cxn modelId="{E46767F3-B44A-4446-B149-480DF98EA760}" type="presParOf" srcId="{CF735166-6358-4E50-84F5-C026DA23F245}" destId="{0018541D-7460-47E6-B3BD-44A182D6D74F}" srcOrd="7" destOrd="0" presId="urn:microsoft.com/office/officeart/2005/8/layout/vList2"/>
    <dgm:cxn modelId="{7A903608-8EE3-4433-A9B1-874DC4B3B7F8}" type="presParOf" srcId="{CF735166-6358-4E50-84F5-C026DA23F245}" destId="{340306A4-A742-483B-8F59-E347CF54AF17}"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869A8B0-4EA9-4294-BA1A-B8193B1E3D1B}"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zh-TW" altLang="en-US"/>
        </a:p>
      </dgm:t>
    </dgm:pt>
    <dgm:pt modelId="{273835B6-32D2-45F5-B344-EE3B144748A0}">
      <dgm:prSet/>
      <dgm:spPr/>
      <dgm:t>
        <a:bodyPr/>
        <a:lstStyle/>
        <a:p>
          <a:pPr rtl="0"/>
          <a:r>
            <a:rPr lang="zh-TW" b="1" dirty="0" smtClean="0"/>
            <a:t>便當：</a:t>
          </a:r>
          <a:endParaRPr lang="zh-TW" dirty="0"/>
        </a:p>
      </dgm:t>
    </dgm:pt>
    <dgm:pt modelId="{04B69EF2-0D1A-4BEA-9544-58625631755E}" type="parTrans" cxnId="{50981B6C-23FB-4648-9B82-055570311B97}">
      <dgm:prSet/>
      <dgm:spPr/>
      <dgm:t>
        <a:bodyPr/>
        <a:lstStyle/>
        <a:p>
          <a:endParaRPr lang="zh-TW" altLang="en-US"/>
        </a:p>
      </dgm:t>
    </dgm:pt>
    <dgm:pt modelId="{0F2B24AE-DE1F-443B-B9B5-C942552E5E83}" type="sibTrans" cxnId="{50981B6C-23FB-4648-9B82-055570311B97}">
      <dgm:prSet/>
      <dgm:spPr/>
      <dgm:t>
        <a:bodyPr/>
        <a:lstStyle/>
        <a:p>
          <a:endParaRPr lang="zh-TW" altLang="en-US"/>
        </a:p>
      </dgm:t>
    </dgm:pt>
    <dgm:pt modelId="{7E0E6EFF-DE99-4E9E-AEC7-EF18767E9DBA}">
      <dgm:prSet>
        <dgm:style>
          <a:lnRef idx="1">
            <a:schemeClr val="accent1"/>
          </a:lnRef>
          <a:fillRef idx="2">
            <a:schemeClr val="accent1"/>
          </a:fillRef>
          <a:effectRef idx="1">
            <a:schemeClr val="accent1"/>
          </a:effectRef>
          <a:fontRef idx="minor">
            <a:schemeClr val="dk1"/>
          </a:fontRef>
        </dgm:style>
      </dgm:prSet>
      <dgm:spPr/>
      <dgm:t>
        <a:bodyPr/>
        <a:lstStyle/>
        <a:p>
          <a:pPr rtl="0"/>
          <a:r>
            <a:rPr lang="zh-TW" b="1" dirty="0" smtClean="0">
              <a:solidFill>
                <a:schemeClr val="tx1">
                  <a:lumMod val="40000"/>
                  <a:lumOff val="60000"/>
                </a:schemeClr>
              </a:solidFill>
            </a:rPr>
            <a:t>稿費、資料審查費等：註記計酬標準。</a:t>
          </a:r>
          <a:endParaRPr lang="zh-TW" dirty="0">
            <a:solidFill>
              <a:schemeClr val="tx1">
                <a:lumMod val="40000"/>
                <a:lumOff val="60000"/>
              </a:schemeClr>
            </a:solidFill>
          </a:endParaRPr>
        </a:p>
      </dgm:t>
    </dgm:pt>
    <dgm:pt modelId="{65E29281-6427-4ADB-AFAA-6EBAB24EA008}" type="parTrans" cxnId="{4CBC7DA7-8D6A-4E98-9B42-ADF47EEB9F7F}">
      <dgm:prSet/>
      <dgm:spPr/>
      <dgm:t>
        <a:bodyPr/>
        <a:lstStyle/>
        <a:p>
          <a:endParaRPr lang="zh-TW" altLang="en-US"/>
        </a:p>
      </dgm:t>
    </dgm:pt>
    <dgm:pt modelId="{93752489-D14B-47C0-9FB6-E2BE6D400777}" type="sibTrans" cxnId="{4CBC7DA7-8D6A-4E98-9B42-ADF47EEB9F7F}">
      <dgm:prSet/>
      <dgm:spPr/>
      <dgm:t>
        <a:bodyPr/>
        <a:lstStyle/>
        <a:p>
          <a:endParaRPr lang="zh-TW" altLang="en-US"/>
        </a:p>
      </dgm:t>
    </dgm:pt>
    <dgm:pt modelId="{DD2E7038-A5CC-4E10-AC39-DA058513C0B5}">
      <dgm:prSet/>
      <dgm:spPr/>
      <dgm:t>
        <a:bodyPr/>
        <a:lstStyle/>
        <a:p>
          <a:pPr rtl="0"/>
          <a:r>
            <a:rPr lang="zh-TW" b="1" dirty="0" smtClean="0"/>
            <a:t>業務費項下之憑證請於計畫執行期間報支，非計畫執行期間請勿報支。</a:t>
          </a:r>
          <a:endParaRPr lang="zh-TW" dirty="0"/>
        </a:p>
      </dgm:t>
    </dgm:pt>
    <dgm:pt modelId="{8BB9DE52-3A90-4990-B91E-0B3BD1A42D77}" type="parTrans" cxnId="{A5B46DBF-227B-4EB4-949F-2768DCB2C6CB}">
      <dgm:prSet/>
      <dgm:spPr/>
      <dgm:t>
        <a:bodyPr/>
        <a:lstStyle/>
        <a:p>
          <a:endParaRPr lang="zh-TW" altLang="en-US"/>
        </a:p>
      </dgm:t>
    </dgm:pt>
    <dgm:pt modelId="{2087A81F-78D0-43A4-BCFE-45C2A4E89177}" type="sibTrans" cxnId="{A5B46DBF-227B-4EB4-949F-2768DCB2C6CB}">
      <dgm:prSet/>
      <dgm:spPr/>
      <dgm:t>
        <a:bodyPr/>
        <a:lstStyle/>
        <a:p>
          <a:endParaRPr lang="zh-TW" altLang="en-US"/>
        </a:p>
      </dgm:t>
    </dgm:pt>
    <dgm:pt modelId="{937A6196-D7B0-4E8E-8200-4B15C821E745}">
      <dgm:prSet/>
      <dgm:spPr/>
      <dgm:t>
        <a:bodyPr/>
        <a:lstStyle/>
        <a:p>
          <a:pPr rtl="0"/>
          <a:r>
            <a:rPr lang="zh-TW" b="1" dirty="0" smtClean="0">
              <a:solidFill>
                <a:srgbClr val="FF0000"/>
              </a:solidFill>
            </a:rPr>
            <a:t>果汁、飲料、餅乾、便當費等</a:t>
          </a:r>
          <a:endParaRPr lang="zh-TW" dirty="0">
            <a:solidFill>
              <a:srgbClr val="FF0000"/>
            </a:solidFill>
          </a:endParaRPr>
        </a:p>
      </dgm:t>
    </dgm:pt>
    <dgm:pt modelId="{1436DA01-E01E-4227-AC7D-D2AC080C9557}" type="parTrans" cxnId="{D3225F4A-C2BD-4E90-B585-994FAEB4D22D}">
      <dgm:prSet/>
      <dgm:spPr/>
      <dgm:t>
        <a:bodyPr/>
        <a:lstStyle/>
        <a:p>
          <a:endParaRPr lang="zh-TW" altLang="en-US"/>
        </a:p>
      </dgm:t>
    </dgm:pt>
    <dgm:pt modelId="{3FE34B46-9564-4F7A-99D2-F88D728DF0D8}" type="sibTrans" cxnId="{D3225F4A-C2BD-4E90-B585-994FAEB4D22D}">
      <dgm:prSet/>
      <dgm:spPr/>
      <dgm:t>
        <a:bodyPr/>
        <a:lstStyle/>
        <a:p>
          <a:endParaRPr lang="zh-TW" altLang="en-US"/>
        </a:p>
      </dgm:t>
    </dgm:pt>
    <dgm:pt modelId="{4D3B779B-2558-4342-9B0D-B739277F0668}">
      <dgm:prSet/>
      <dgm:spPr/>
      <dgm:t>
        <a:bodyPr/>
        <a:lstStyle/>
        <a:p>
          <a:pPr rtl="0"/>
          <a:r>
            <a:rPr lang="zh-TW" b="1" dirty="0" smtClean="0"/>
            <a:t>在ＣＯＳＴＣＯ等相關大賣場購置物品請附出貨單 </a:t>
          </a:r>
          <a:endParaRPr lang="zh-TW" dirty="0"/>
        </a:p>
      </dgm:t>
    </dgm:pt>
    <dgm:pt modelId="{0AACF759-270D-4071-8E16-D0B86C469A19}" type="parTrans" cxnId="{04364E52-976C-43FB-AA91-8321713FF9E2}">
      <dgm:prSet/>
      <dgm:spPr/>
      <dgm:t>
        <a:bodyPr/>
        <a:lstStyle/>
        <a:p>
          <a:endParaRPr lang="zh-TW" altLang="en-US"/>
        </a:p>
      </dgm:t>
    </dgm:pt>
    <dgm:pt modelId="{5AFAC5C7-5D6D-4A55-85E7-30A8DCF5F38A}" type="sibTrans" cxnId="{04364E52-976C-43FB-AA91-8321713FF9E2}">
      <dgm:prSet/>
      <dgm:spPr/>
      <dgm:t>
        <a:bodyPr/>
        <a:lstStyle/>
        <a:p>
          <a:endParaRPr lang="zh-TW" altLang="en-US"/>
        </a:p>
      </dgm:t>
    </dgm:pt>
    <dgm:pt modelId="{574EAAFC-7903-4E8C-A945-DD84B98D9CC3}">
      <dgm:prSet/>
      <dgm:spPr/>
      <dgm:t>
        <a:bodyPr/>
        <a:lstStyle/>
        <a:p>
          <a:pPr rtl="0"/>
          <a:r>
            <a:rPr lang="zh-TW" b="1" dirty="0" smtClean="0"/>
            <a:t>資料檢索：檢索內容及計酬標準。 </a:t>
          </a:r>
          <a:endParaRPr lang="zh-TW" dirty="0"/>
        </a:p>
      </dgm:t>
    </dgm:pt>
    <dgm:pt modelId="{16126CD8-A39C-4C01-9F64-47372BF30278}" type="parTrans" cxnId="{AF1E95AB-22F5-4EAE-A42F-E68993B3E8A3}">
      <dgm:prSet/>
      <dgm:spPr/>
      <dgm:t>
        <a:bodyPr/>
        <a:lstStyle/>
        <a:p>
          <a:endParaRPr lang="zh-TW" altLang="en-US"/>
        </a:p>
      </dgm:t>
    </dgm:pt>
    <dgm:pt modelId="{233C2DBF-3FF0-444E-998F-B603C6793FD3}" type="sibTrans" cxnId="{AF1E95AB-22F5-4EAE-A42F-E68993B3E8A3}">
      <dgm:prSet/>
      <dgm:spPr/>
      <dgm:t>
        <a:bodyPr/>
        <a:lstStyle/>
        <a:p>
          <a:endParaRPr lang="zh-TW" altLang="en-US"/>
        </a:p>
      </dgm:t>
    </dgm:pt>
    <dgm:pt modelId="{8E5B0812-E5E8-491E-96F5-8DDCDC5A822F}">
      <dgm:prSet>
        <dgm:style>
          <a:lnRef idx="1">
            <a:schemeClr val="accent3"/>
          </a:lnRef>
          <a:fillRef idx="3">
            <a:schemeClr val="accent3"/>
          </a:fillRef>
          <a:effectRef idx="2">
            <a:schemeClr val="accent3"/>
          </a:effectRef>
          <a:fontRef idx="minor">
            <a:schemeClr val="lt1"/>
          </a:fontRef>
        </dgm:style>
      </dgm:prSet>
      <dgm:spPr/>
      <dgm:t>
        <a:bodyPr/>
        <a:lstStyle/>
        <a:p>
          <a:pPr rtl="0"/>
          <a:r>
            <a:rPr lang="zh-TW" b="1" dirty="0" smtClean="0">
              <a:solidFill>
                <a:schemeClr val="tx1">
                  <a:lumMod val="40000"/>
                  <a:lumOff val="60000"/>
                </a:schemeClr>
              </a:solidFill>
            </a:rPr>
            <a:t>主持人至國外網站購置物品</a:t>
          </a:r>
          <a:endParaRPr lang="zh-TW" dirty="0">
            <a:solidFill>
              <a:schemeClr val="tx1">
                <a:lumMod val="40000"/>
                <a:lumOff val="60000"/>
              </a:schemeClr>
            </a:solidFill>
          </a:endParaRPr>
        </a:p>
      </dgm:t>
    </dgm:pt>
    <dgm:pt modelId="{B67B4B14-3991-43B3-9587-17AC57C20A8B}" type="parTrans" cxnId="{8745F00F-A832-4951-BC9F-C3264F5630F9}">
      <dgm:prSet/>
      <dgm:spPr/>
      <dgm:t>
        <a:bodyPr/>
        <a:lstStyle/>
        <a:p>
          <a:endParaRPr lang="zh-TW" altLang="en-US"/>
        </a:p>
      </dgm:t>
    </dgm:pt>
    <dgm:pt modelId="{F092359E-5FC0-4DB1-9857-36DF5B41D808}" type="sibTrans" cxnId="{8745F00F-A832-4951-BC9F-C3264F5630F9}">
      <dgm:prSet/>
      <dgm:spPr/>
      <dgm:t>
        <a:bodyPr/>
        <a:lstStyle/>
        <a:p>
          <a:endParaRPr lang="zh-TW" altLang="en-US"/>
        </a:p>
      </dgm:t>
    </dgm:pt>
    <dgm:pt modelId="{1B029719-6308-421E-9EE3-B1D4671361FC}">
      <dgm:prSet/>
      <dgm:spPr/>
      <dgm:t>
        <a:bodyPr/>
        <a:lstStyle/>
        <a:p>
          <a:pPr rtl="0"/>
          <a:r>
            <a:rPr lang="zh-TW" b="1" dirty="0" smtClean="0"/>
            <a:t>紙杯</a:t>
          </a:r>
          <a:endParaRPr lang="zh-TW" dirty="0"/>
        </a:p>
      </dgm:t>
    </dgm:pt>
    <dgm:pt modelId="{1DBEFCAE-A8E8-45E4-84A4-B264BA54D040}" type="parTrans" cxnId="{BCE99C72-B1C8-4A95-A0E4-967A5B8EF28F}">
      <dgm:prSet/>
      <dgm:spPr/>
      <dgm:t>
        <a:bodyPr/>
        <a:lstStyle/>
        <a:p>
          <a:endParaRPr lang="zh-TW" altLang="en-US"/>
        </a:p>
      </dgm:t>
    </dgm:pt>
    <dgm:pt modelId="{D1F16C10-5514-485D-A7FC-0974E623073D}" type="sibTrans" cxnId="{BCE99C72-B1C8-4A95-A0E4-967A5B8EF28F}">
      <dgm:prSet/>
      <dgm:spPr/>
      <dgm:t>
        <a:bodyPr/>
        <a:lstStyle/>
        <a:p>
          <a:endParaRPr lang="zh-TW" altLang="en-US"/>
        </a:p>
      </dgm:t>
    </dgm:pt>
    <dgm:pt modelId="{372B48CA-502B-489C-9F77-0F68ACF4A746}">
      <dgm:prSet/>
      <dgm:spPr/>
      <dgm:t>
        <a:bodyPr/>
        <a:lstStyle/>
        <a:p>
          <a:pPr rtl="0"/>
          <a:r>
            <a:rPr lang="zh-TW" b="1" dirty="0" smtClean="0"/>
            <a:t>行政院為力行儉約並求合宜，各機關之會議仍以不供應餐點為原則，惟如會議時間較長影響用餐時間或邀請外部專家學者、外賓與會，或性質較為特殊者，則可由各機關視實際需要於預算額度內提供點心、水果或餐盒。</a:t>
          </a:r>
          <a:endParaRPr lang="zh-TW" dirty="0"/>
        </a:p>
      </dgm:t>
    </dgm:pt>
    <dgm:pt modelId="{F8E4AB0F-1849-4568-8418-DAA4A492534B}" type="parTrans" cxnId="{54CDB1EB-1C9F-4E9C-B26F-F79B0B36D082}">
      <dgm:prSet/>
      <dgm:spPr/>
      <dgm:t>
        <a:bodyPr/>
        <a:lstStyle/>
        <a:p>
          <a:endParaRPr lang="zh-TW" altLang="en-US"/>
        </a:p>
      </dgm:t>
    </dgm:pt>
    <dgm:pt modelId="{A696D81C-3B89-4677-8AD8-AB8730115BAC}" type="sibTrans" cxnId="{54CDB1EB-1C9F-4E9C-B26F-F79B0B36D082}">
      <dgm:prSet/>
      <dgm:spPr/>
      <dgm:t>
        <a:bodyPr/>
        <a:lstStyle/>
        <a:p>
          <a:endParaRPr lang="zh-TW" altLang="en-US"/>
        </a:p>
      </dgm:t>
    </dgm:pt>
    <dgm:pt modelId="{E956A287-509D-4F81-9463-E83B246FD4AF}">
      <dgm:prSet/>
      <dgm:spPr/>
      <dgm:t>
        <a:bodyPr/>
        <a:lstStyle/>
        <a:p>
          <a:pPr rtl="0"/>
          <a:r>
            <a:rPr lang="zh-TW" b="1" dirty="0" smtClean="0"/>
            <a:t>若用信用卡付款</a:t>
          </a:r>
          <a:r>
            <a:rPr lang="en-US" b="1" dirty="0" smtClean="0"/>
            <a:t>,</a:t>
          </a:r>
          <a:r>
            <a:rPr lang="zh-TW" b="1" dirty="0" smtClean="0"/>
            <a:t>請依內部審核程序核准後，檢附相關訂購、支付證明規定辦理</a:t>
          </a:r>
          <a:r>
            <a:rPr lang="en-US" b="1" dirty="0" smtClean="0"/>
            <a:t>,</a:t>
          </a:r>
          <a:r>
            <a:rPr lang="zh-TW" b="1" dirty="0" smtClean="0"/>
            <a:t>無法取得相關單據者</a:t>
          </a:r>
          <a:r>
            <a:rPr lang="en-US" b="1" dirty="0" smtClean="0"/>
            <a:t>,</a:t>
          </a:r>
          <a:r>
            <a:rPr lang="zh-TW" b="1" dirty="0" smtClean="0"/>
            <a:t>請經手人開具支出證明單 。</a:t>
          </a:r>
          <a:endParaRPr lang="zh-TW" dirty="0"/>
        </a:p>
      </dgm:t>
    </dgm:pt>
    <dgm:pt modelId="{D9CE2E23-647E-4B6B-A984-B3A5BFE897E6}" type="parTrans" cxnId="{581053FB-44D8-4457-9C9F-55A79EFBAF73}">
      <dgm:prSet/>
      <dgm:spPr/>
      <dgm:t>
        <a:bodyPr/>
        <a:lstStyle/>
        <a:p>
          <a:endParaRPr lang="zh-TW" altLang="en-US"/>
        </a:p>
      </dgm:t>
    </dgm:pt>
    <dgm:pt modelId="{96F654E6-A450-4DD0-96A8-A4EF6F03AD0B}" type="sibTrans" cxnId="{581053FB-44D8-4457-9C9F-55A79EFBAF73}">
      <dgm:prSet/>
      <dgm:spPr/>
      <dgm:t>
        <a:bodyPr/>
        <a:lstStyle/>
        <a:p>
          <a:endParaRPr lang="zh-TW" altLang="en-US"/>
        </a:p>
      </dgm:t>
    </dgm:pt>
    <dgm:pt modelId="{E5070410-F00E-4544-B88B-E123716F53E2}">
      <dgm:prSet/>
      <dgm:spPr/>
      <dgm:t>
        <a:bodyPr/>
        <a:lstStyle/>
        <a:p>
          <a:pPr rtl="0"/>
          <a:r>
            <a:rPr lang="zh-TW" b="1" dirty="0" smtClean="0"/>
            <a:t>為配合政府節能減碳政策，本校各單位均已不得再購買紙杯核銷。像紙杯這種用過一次就丟掉的物品，不僅浪費資源更會衝擊環境生態，我們應該配合政府政策，減少對地球的破壞。</a:t>
          </a:r>
          <a:endParaRPr lang="zh-TW" dirty="0"/>
        </a:p>
      </dgm:t>
    </dgm:pt>
    <dgm:pt modelId="{84878121-7ECD-4CD5-8C8E-210DA7BCB2FC}" type="parTrans" cxnId="{1ABD0C72-433F-4969-9516-771F0A2E17CF}">
      <dgm:prSet/>
      <dgm:spPr/>
      <dgm:t>
        <a:bodyPr/>
        <a:lstStyle/>
        <a:p>
          <a:endParaRPr lang="zh-TW" altLang="en-US"/>
        </a:p>
      </dgm:t>
    </dgm:pt>
    <dgm:pt modelId="{D317BB48-93DA-441A-AAE9-BF5000CA74DC}" type="sibTrans" cxnId="{1ABD0C72-433F-4969-9516-771F0A2E17CF}">
      <dgm:prSet/>
      <dgm:spPr/>
      <dgm:t>
        <a:bodyPr/>
        <a:lstStyle/>
        <a:p>
          <a:endParaRPr lang="zh-TW" altLang="en-US"/>
        </a:p>
      </dgm:t>
    </dgm:pt>
    <dgm:pt modelId="{9BD1DF38-E7BE-4E39-90D0-6F599C105CBB}">
      <dgm:prSet/>
      <dgm:spPr/>
      <dgm:t>
        <a:bodyPr/>
        <a:lstStyle/>
        <a:p>
          <a:pPr rtl="0"/>
          <a:r>
            <a:rPr lang="zh-TW" b="1" dirty="0" smtClean="0"/>
            <a:t>與計畫執行無關請勿報支。</a:t>
          </a:r>
          <a:endParaRPr lang="zh-TW" dirty="0"/>
        </a:p>
      </dgm:t>
    </dgm:pt>
    <dgm:pt modelId="{DFA47AF8-E095-4514-A908-921AE95E3CE5}" type="parTrans" cxnId="{58BCED06-AE51-43F6-AA67-E7C126A982F9}">
      <dgm:prSet/>
      <dgm:spPr/>
      <dgm:t>
        <a:bodyPr/>
        <a:lstStyle/>
        <a:p>
          <a:endParaRPr lang="zh-TW" altLang="en-US"/>
        </a:p>
      </dgm:t>
    </dgm:pt>
    <dgm:pt modelId="{C3C200E9-C6CE-437F-8080-7BDBF87852CD}" type="sibTrans" cxnId="{58BCED06-AE51-43F6-AA67-E7C126A982F9}">
      <dgm:prSet/>
      <dgm:spPr/>
      <dgm:t>
        <a:bodyPr/>
        <a:lstStyle/>
        <a:p>
          <a:endParaRPr lang="zh-TW" altLang="en-US"/>
        </a:p>
      </dgm:t>
    </dgm:pt>
    <dgm:pt modelId="{905EBE6C-C28C-4B30-A5FB-499713482740}" type="pres">
      <dgm:prSet presAssocID="{8869A8B0-4EA9-4294-BA1A-B8193B1E3D1B}" presName="linear" presStyleCnt="0">
        <dgm:presLayoutVars>
          <dgm:animLvl val="lvl"/>
          <dgm:resizeHandles val="exact"/>
        </dgm:presLayoutVars>
      </dgm:prSet>
      <dgm:spPr/>
      <dgm:t>
        <a:bodyPr/>
        <a:lstStyle/>
        <a:p>
          <a:endParaRPr lang="zh-TW" altLang="en-US"/>
        </a:p>
      </dgm:t>
    </dgm:pt>
    <dgm:pt modelId="{4EC4EB65-73EB-4801-94D9-350E336FB441}" type="pres">
      <dgm:prSet presAssocID="{273835B6-32D2-45F5-B344-EE3B144748A0}" presName="parentText" presStyleLbl="node1" presStyleIdx="0" presStyleCnt="8">
        <dgm:presLayoutVars>
          <dgm:chMax val="0"/>
          <dgm:bulletEnabled val="1"/>
        </dgm:presLayoutVars>
      </dgm:prSet>
      <dgm:spPr/>
      <dgm:t>
        <a:bodyPr/>
        <a:lstStyle/>
        <a:p>
          <a:endParaRPr lang="zh-TW" altLang="en-US"/>
        </a:p>
      </dgm:t>
    </dgm:pt>
    <dgm:pt modelId="{E7D708B6-D369-4C8F-B027-48F6C441659F}" type="pres">
      <dgm:prSet presAssocID="{273835B6-32D2-45F5-B344-EE3B144748A0}" presName="childText" presStyleLbl="revTx" presStyleIdx="0" presStyleCnt="4">
        <dgm:presLayoutVars>
          <dgm:bulletEnabled val="1"/>
        </dgm:presLayoutVars>
      </dgm:prSet>
      <dgm:spPr/>
      <dgm:t>
        <a:bodyPr/>
        <a:lstStyle/>
        <a:p>
          <a:endParaRPr lang="zh-TW" altLang="en-US"/>
        </a:p>
      </dgm:t>
    </dgm:pt>
    <dgm:pt modelId="{B9C37A0C-AC7E-4E31-8C91-570C1386C58F}" type="pres">
      <dgm:prSet presAssocID="{7E0E6EFF-DE99-4E9E-AEC7-EF18767E9DBA}" presName="parentText" presStyleLbl="node1" presStyleIdx="1" presStyleCnt="8" custLinFactNeighborX="-18115" custLinFactNeighborY="-32277">
        <dgm:presLayoutVars>
          <dgm:chMax val="0"/>
          <dgm:bulletEnabled val="1"/>
        </dgm:presLayoutVars>
      </dgm:prSet>
      <dgm:spPr/>
      <dgm:t>
        <a:bodyPr/>
        <a:lstStyle/>
        <a:p>
          <a:endParaRPr lang="zh-TW" altLang="en-US"/>
        </a:p>
      </dgm:t>
    </dgm:pt>
    <dgm:pt modelId="{164F85E2-B192-47F6-ADB8-146F7891BCC6}" type="pres">
      <dgm:prSet presAssocID="{93752489-D14B-47C0-9FB6-E2BE6D400777}" presName="spacer" presStyleCnt="0"/>
      <dgm:spPr/>
      <dgm:t>
        <a:bodyPr/>
        <a:lstStyle/>
        <a:p>
          <a:endParaRPr lang="zh-TW" altLang="en-US"/>
        </a:p>
      </dgm:t>
    </dgm:pt>
    <dgm:pt modelId="{9DC517A2-9575-47EF-9AEF-E5A7BA23F6CF}" type="pres">
      <dgm:prSet presAssocID="{DD2E7038-A5CC-4E10-AC39-DA058513C0B5}" presName="parentText" presStyleLbl="node1" presStyleIdx="2" presStyleCnt="8">
        <dgm:presLayoutVars>
          <dgm:chMax val="0"/>
          <dgm:bulletEnabled val="1"/>
        </dgm:presLayoutVars>
      </dgm:prSet>
      <dgm:spPr/>
      <dgm:t>
        <a:bodyPr/>
        <a:lstStyle/>
        <a:p>
          <a:endParaRPr lang="zh-TW" altLang="en-US"/>
        </a:p>
      </dgm:t>
    </dgm:pt>
    <dgm:pt modelId="{B5E9BB09-E0CC-4020-B84D-5467F9921052}" type="pres">
      <dgm:prSet presAssocID="{2087A81F-78D0-43A4-BCFE-45C2A4E89177}" presName="spacer" presStyleCnt="0"/>
      <dgm:spPr/>
      <dgm:t>
        <a:bodyPr/>
        <a:lstStyle/>
        <a:p>
          <a:endParaRPr lang="zh-TW" altLang="en-US"/>
        </a:p>
      </dgm:t>
    </dgm:pt>
    <dgm:pt modelId="{AC865B26-CF9C-4A2F-AFDB-67611DADD9EF}" type="pres">
      <dgm:prSet presAssocID="{937A6196-D7B0-4E8E-8200-4B15C821E745}" presName="parentText" presStyleLbl="node1" presStyleIdx="3" presStyleCnt="8" custLinFactNeighborX="-9" custLinFactNeighborY="11732">
        <dgm:presLayoutVars>
          <dgm:chMax val="0"/>
          <dgm:bulletEnabled val="1"/>
        </dgm:presLayoutVars>
      </dgm:prSet>
      <dgm:spPr/>
      <dgm:t>
        <a:bodyPr/>
        <a:lstStyle/>
        <a:p>
          <a:endParaRPr lang="zh-TW" altLang="en-US"/>
        </a:p>
      </dgm:t>
    </dgm:pt>
    <dgm:pt modelId="{92E22555-A7F1-4834-8F43-FF8CA42924F8}" type="pres">
      <dgm:prSet presAssocID="{937A6196-D7B0-4E8E-8200-4B15C821E745}" presName="childText" presStyleLbl="revTx" presStyleIdx="1" presStyleCnt="4">
        <dgm:presLayoutVars>
          <dgm:bulletEnabled val="1"/>
        </dgm:presLayoutVars>
      </dgm:prSet>
      <dgm:spPr/>
      <dgm:t>
        <a:bodyPr/>
        <a:lstStyle/>
        <a:p>
          <a:endParaRPr lang="zh-TW" altLang="en-US"/>
        </a:p>
      </dgm:t>
    </dgm:pt>
    <dgm:pt modelId="{7361770E-2CB6-416C-8A36-82335CB7709A}" type="pres">
      <dgm:prSet presAssocID="{4D3B779B-2558-4342-9B0D-B739277F0668}" presName="parentText" presStyleLbl="node1" presStyleIdx="4" presStyleCnt="8" custLinFactY="-8580" custLinFactNeighborX="-9" custLinFactNeighborY="-100000">
        <dgm:presLayoutVars>
          <dgm:chMax val="0"/>
          <dgm:bulletEnabled val="1"/>
        </dgm:presLayoutVars>
      </dgm:prSet>
      <dgm:spPr/>
      <dgm:t>
        <a:bodyPr/>
        <a:lstStyle/>
        <a:p>
          <a:endParaRPr lang="zh-TW" altLang="en-US"/>
        </a:p>
      </dgm:t>
    </dgm:pt>
    <dgm:pt modelId="{25612826-58F9-4A73-BA57-4A0DB8268120}" type="pres">
      <dgm:prSet presAssocID="{5AFAC5C7-5D6D-4A55-85E7-30A8DCF5F38A}" presName="spacer" presStyleCnt="0"/>
      <dgm:spPr/>
      <dgm:t>
        <a:bodyPr/>
        <a:lstStyle/>
        <a:p>
          <a:endParaRPr lang="zh-TW" altLang="en-US"/>
        </a:p>
      </dgm:t>
    </dgm:pt>
    <dgm:pt modelId="{D7F4B936-B738-4D41-AC9E-0F82D8740BFC}" type="pres">
      <dgm:prSet presAssocID="{574EAAFC-7903-4E8C-A945-DD84B98D9CC3}" presName="parentText" presStyleLbl="node1" presStyleIdx="5" presStyleCnt="8">
        <dgm:presLayoutVars>
          <dgm:chMax val="0"/>
          <dgm:bulletEnabled val="1"/>
        </dgm:presLayoutVars>
      </dgm:prSet>
      <dgm:spPr/>
      <dgm:t>
        <a:bodyPr/>
        <a:lstStyle/>
        <a:p>
          <a:endParaRPr lang="zh-TW" altLang="en-US"/>
        </a:p>
      </dgm:t>
    </dgm:pt>
    <dgm:pt modelId="{D62E08DF-A895-41D0-8DD2-9F002A719B47}" type="pres">
      <dgm:prSet presAssocID="{233C2DBF-3FF0-444E-998F-B603C6793FD3}" presName="spacer" presStyleCnt="0"/>
      <dgm:spPr/>
      <dgm:t>
        <a:bodyPr/>
        <a:lstStyle/>
        <a:p>
          <a:endParaRPr lang="zh-TW" altLang="en-US"/>
        </a:p>
      </dgm:t>
    </dgm:pt>
    <dgm:pt modelId="{BB91B442-9085-48F6-BAF9-DE704EEBD3A9}" type="pres">
      <dgm:prSet presAssocID="{8E5B0812-E5E8-491E-96F5-8DDCDC5A822F}" presName="parentText" presStyleLbl="node1" presStyleIdx="6" presStyleCnt="8" custLinFactNeighborX="-5422" custLinFactNeighborY="17260">
        <dgm:presLayoutVars>
          <dgm:chMax val="0"/>
          <dgm:bulletEnabled val="1"/>
        </dgm:presLayoutVars>
      </dgm:prSet>
      <dgm:spPr/>
      <dgm:t>
        <a:bodyPr/>
        <a:lstStyle/>
        <a:p>
          <a:endParaRPr lang="zh-TW" altLang="en-US"/>
        </a:p>
      </dgm:t>
    </dgm:pt>
    <dgm:pt modelId="{59EA21B9-64FC-4B0F-9FE7-E83B2A7ABCB7}" type="pres">
      <dgm:prSet presAssocID="{8E5B0812-E5E8-491E-96F5-8DDCDC5A822F}" presName="childText" presStyleLbl="revTx" presStyleIdx="2" presStyleCnt="4" custLinFactNeighborX="853" custLinFactNeighborY="7651">
        <dgm:presLayoutVars>
          <dgm:bulletEnabled val="1"/>
        </dgm:presLayoutVars>
      </dgm:prSet>
      <dgm:spPr/>
      <dgm:t>
        <a:bodyPr/>
        <a:lstStyle/>
        <a:p>
          <a:endParaRPr lang="zh-TW" altLang="en-US"/>
        </a:p>
      </dgm:t>
    </dgm:pt>
    <dgm:pt modelId="{9F37F73E-6D19-49B7-9D71-6A55E1865BAD}" type="pres">
      <dgm:prSet presAssocID="{1B029719-6308-421E-9EE3-B1D4671361FC}" presName="parentText" presStyleLbl="node1" presStyleIdx="7" presStyleCnt="8">
        <dgm:presLayoutVars>
          <dgm:chMax val="0"/>
          <dgm:bulletEnabled val="1"/>
        </dgm:presLayoutVars>
      </dgm:prSet>
      <dgm:spPr/>
      <dgm:t>
        <a:bodyPr/>
        <a:lstStyle/>
        <a:p>
          <a:endParaRPr lang="zh-TW" altLang="en-US"/>
        </a:p>
      </dgm:t>
    </dgm:pt>
    <dgm:pt modelId="{7559B082-579C-489C-8FA9-97DFA3AF01F5}" type="pres">
      <dgm:prSet presAssocID="{1B029719-6308-421E-9EE3-B1D4671361FC}" presName="childText" presStyleLbl="revTx" presStyleIdx="3" presStyleCnt="4">
        <dgm:presLayoutVars>
          <dgm:bulletEnabled val="1"/>
        </dgm:presLayoutVars>
      </dgm:prSet>
      <dgm:spPr/>
      <dgm:t>
        <a:bodyPr/>
        <a:lstStyle/>
        <a:p>
          <a:endParaRPr lang="zh-TW" altLang="en-US"/>
        </a:p>
      </dgm:t>
    </dgm:pt>
  </dgm:ptLst>
  <dgm:cxnLst>
    <dgm:cxn modelId="{42827CB5-3039-4AF6-89D5-604500A2D5EE}" type="presOf" srcId="{DD2E7038-A5CC-4E10-AC39-DA058513C0B5}" destId="{9DC517A2-9575-47EF-9AEF-E5A7BA23F6CF}" srcOrd="0" destOrd="0" presId="urn:microsoft.com/office/officeart/2005/8/layout/vList2"/>
    <dgm:cxn modelId="{4CBC7DA7-8D6A-4E98-9B42-ADF47EEB9F7F}" srcId="{8869A8B0-4EA9-4294-BA1A-B8193B1E3D1B}" destId="{7E0E6EFF-DE99-4E9E-AEC7-EF18767E9DBA}" srcOrd="1" destOrd="0" parTransId="{65E29281-6427-4ADB-AFAA-6EBAB24EA008}" sibTransId="{93752489-D14B-47C0-9FB6-E2BE6D400777}"/>
    <dgm:cxn modelId="{A5B46DBF-227B-4EB4-949F-2768DCB2C6CB}" srcId="{8869A8B0-4EA9-4294-BA1A-B8193B1E3D1B}" destId="{DD2E7038-A5CC-4E10-AC39-DA058513C0B5}" srcOrd="2" destOrd="0" parTransId="{8BB9DE52-3A90-4990-B91E-0B3BD1A42D77}" sibTransId="{2087A81F-78D0-43A4-BCFE-45C2A4E89177}"/>
    <dgm:cxn modelId="{1ABD0C72-433F-4969-9516-771F0A2E17CF}" srcId="{1B029719-6308-421E-9EE3-B1D4671361FC}" destId="{E5070410-F00E-4544-B88B-E123716F53E2}" srcOrd="0" destOrd="0" parTransId="{84878121-7ECD-4CD5-8C8E-210DA7BCB2FC}" sibTransId="{D317BB48-93DA-441A-AAE9-BF5000CA74DC}"/>
    <dgm:cxn modelId="{379BBF91-3F98-4EB5-A16B-7C51EFB1F146}" type="presOf" srcId="{8869A8B0-4EA9-4294-BA1A-B8193B1E3D1B}" destId="{905EBE6C-C28C-4B30-A5FB-499713482740}" srcOrd="0" destOrd="0" presId="urn:microsoft.com/office/officeart/2005/8/layout/vList2"/>
    <dgm:cxn modelId="{74D87AB3-AD35-493C-A1E2-7227034EB72C}" type="presOf" srcId="{1B029719-6308-421E-9EE3-B1D4671361FC}" destId="{9F37F73E-6D19-49B7-9D71-6A55E1865BAD}" srcOrd="0" destOrd="0" presId="urn:microsoft.com/office/officeart/2005/8/layout/vList2"/>
    <dgm:cxn modelId="{81A74FD7-F63C-4418-9629-10E38B025945}" type="presOf" srcId="{E5070410-F00E-4544-B88B-E123716F53E2}" destId="{7559B082-579C-489C-8FA9-97DFA3AF01F5}" srcOrd="0" destOrd="0" presId="urn:microsoft.com/office/officeart/2005/8/layout/vList2"/>
    <dgm:cxn modelId="{581053FB-44D8-4457-9C9F-55A79EFBAF73}" srcId="{8E5B0812-E5E8-491E-96F5-8DDCDC5A822F}" destId="{E956A287-509D-4F81-9463-E83B246FD4AF}" srcOrd="0" destOrd="0" parTransId="{D9CE2E23-647E-4B6B-A984-B3A5BFE897E6}" sibTransId="{96F654E6-A450-4DD0-96A8-A4EF6F03AD0B}"/>
    <dgm:cxn modelId="{D3225F4A-C2BD-4E90-B585-994FAEB4D22D}" srcId="{8869A8B0-4EA9-4294-BA1A-B8193B1E3D1B}" destId="{937A6196-D7B0-4E8E-8200-4B15C821E745}" srcOrd="3" destOrd="0" parTransId="{1436DA01-E01E-4227-AC7D-D2AC080C9557}" sibTransId="{3FE34B46-9564-4F7A-99D2-F88D728DF0D8}"/>
    <dgm:cxn modelId="{58BCED06-AE51-43F6-AA67-E7C126A982F9}" srcId="{937A6196-D7B0-4E8E-8200-4B15C821E745}" destId="{9BD1DF38-E7BE-4E39-90D0-6F599C105CBB}" srcOrd="0" destOrd="0" parTransId="{DFA47AF8-E095-4514-A908-921AE95E3CE5}" sibTransId="{C3C200E9-C6CE-437F-8080-7BDBF87852CD}"/>
    <dgm:cxn modelId="{2AF190C5-E8BE-465D-9A55-E70549A8FBF3}" type="presOf" srcId="{E956A287-509D-4F81-9463-E83B246FD4AF}" destId="{59EA21B9-64FC-4B0F-9FE7-E83B2A7ABCB7}" srcOrd="0" destOrd="0" presId="urn:microsoft.com/office/officeart/2005/8/layout/vList2"/>
    <dgm:cxn modelId="{BCE99C72-B1C8-4A95-A0E4-967A5B8EF28F}" srcId="{8869A8B0-4EA9-4294-BA1A-B8193B1E3D1B}" destId="{1B029719-6308-421E-9EE3-B1D4671361FC}" srcOrd="7" destOrd="0" parTransId="{1DBEFCAE-A8E8-45E4-84A4-B264BA54D040}" sibTransId="{D1F16C10-5514-485D-A7FC-0974E623073D}"/>
    <dgm:cxn modelId="{D75FB558-52EF-48F9-A52B-68A4A67C6064}" type="presOf" srcId="{8E5B0812-E5E8-491E-96F5-8DDCDC5A822F}" destId="{BB91B442-9085-48F6-BAF9-DE704EEBD3A9}" srcOrd="0" destOrd="0" presId="urn:microsoft.com/office/officeart/2005/8/layout/vList2"/>
    <dgm:cxn modelId="{0F337C06-79A9-4CE2-92ED-9DCBA5114360}" type="presOf" srcId="{4D3B779B-2558-4342-9B0D-B739277F0668}" destId="{7361770E-2CB6-416C-8A36-82335CB7709A}" srcOrd="0" destOrd="0" presId="urn:microsoft.com/office/officeart/2005/8/layout/vList2"/>
    <dgm:cxn modelId="{A3090E29-A273-4CBB-AE13-4605545291DD}" type="presOf" srcId="{9BD1DF38-E7BE-4E39-90D0-6F599C105CBB}" destId="{92E22555-A7F1-4834-8F43-FF8CA42924F8}" srcOrd="0" destOrd="0" presId="urn:microsoft.com/office/officeart/2005/8/layout/vList2"/>
    <dgm:cxn modelId="{9C2C9314-E55C-4631-B4A8-CBA52057BE0D}" type="presOf" srcId="{7E0E6EFF-DE99-4E9E-AEC7-EF18767E9DBA}" destId="{B9C37A0C-AC7E-4E31-8C91-570C1386C58F}" srcOrd="0" destOrd="0" presId="urn:microsoft.com/office/officeart/2005/8/layout/vList2"/>
    <dgm:cxn modelId="{28E12EFF-78F0-4705-990F-C72CD19C0116}" type="presOf" srcId="{937A6196-D7B0-4E8E-8200-4B15C821E745}" destId="{AC865B26-CF9C-4A2F-AFDB-67611DADD9EF}" srcOrd="0" destOrd="0" presId="urn:microsoft.com/office/officeart/2005/8/layout/vList2"/>
    <dgm:cxn modelId="{50981B6C-23FB-4648-9B82-055570311B97}" srcId="{8869A8B0-4EA9-4294-BA1A-B8193B1E3D1B}" destId="{273835B6-32D2-45F5-B344-EE3B144748A0}" srcOrd="0" destOrd="0" parTransId="{04B69EF2-0D1A-4BEA-9544-58625631755E}" sibTransId="{0F2B24AE-DE1F-443B-B9B5-C942552E5E83}"/>
    <dgm:cxn modelId="{8745F00F-A832-4951-BC9F-C3264F5630F9}" srcId="{8869A8B0-4EA9-4294-BA1A-B8193B1E3D1B}" destId="{8E5B0812-E5E8-491E-96F5-8DDCDC5A822F}" srcOrd="6" destOrd="0" parTransId="{B67B4B14-3991-43B3-9587-17AC57C20A8B}" sibTransId="{F092359E-5FC0-4DB1-9857-36DF5B41D808}"/>
    <dgm:cxn modelId="{54CDB1EB-1C9F-4E9C-B26F-F79B0B36D082}" srcId="{273835B6-32D2-45F5-B344-EE3B144748A0}" destId="{372B48CA-502B-489C-9F77-0F68ACF4A746}" srcOrd="0" destOrd="0" parTransId="{F8E4AB0F-1849-4568-8418-DAA4A492534B}" sibTransId="{A696D81C-3B89-4677-8AD8-AB8730115BAC}"/>
    <dgm:cxn modelId="{CAFCD743-69E7-4778-A69F-E5875E89215F}" type="presOf" srcId="{273835B6-32D2-45F5-B344-EE3B144748A0}" destId="{4EC4EB65-73EB-4801-94D9-350E336FB441}" srcOrd="0" destOrd="0" presId="urn:microsoft.com/office/officeart/2005/8/layout/vList2"/>
    <dgm:cxn modelId="{AF1E95AB-22F5-4EAE-A42F-E68993B3E8A3}" srcId="{8869A8B0-4EA9-4294-BA1A-B8193B1E3D1B}" destId="{574EAAFC-7903-4E8C-A945-DD84B98D9CC3}" srcOrd="5" destOrd="0" parTransId="{16126CD8-A39C-4C01-9F64-47372BF30278}" sibTransId="{233C2DBF-3FF0-444E-998F-B603C6793FD3}"/>
    <dgm:cxn modelId="{FF5E36D1-B673-41AD-80B7-8F5D1B86427F}" type="presOf" srcId="{574EAAFC-7903-4E8C-A945-DD84B98D9CC3}" destId="{D7F4B936-B738-4D41-AC9E-0F82D8740BFC}" srcOrd="0" destOrd="0" presId="urn:microsoft.com/office/officeart/2005/8/layout/vList2"/>
    <dgm:cxn modelId="{DEA46D2D-B979-4C43-B5CB-3B0127C4E8EE}" type="presOf" srcId="{372B48CA-502B-489C-9F77-0F68ACF4A746}" destId="{E7D708B6-D369-4C8F-B027-48F6C441659F}" srcOrd="0" destOrd="0" presId="urn:microsoft.com/office/officeart/2005/8/layout/vList2"/>
    <dgm:cxn modelId="{04364E52-976C-43FB-AA91-8321713FF9E2}" srcId="{8869A8B0-4EA9-4294-BA1A-B8193B1E3D1B}" destId="{4D3B779B-2558-4342-9B0D-B739277F0668}" srcOrd="4" destOrd="0" parTransId="{0AACF759-270D-4071-8E16-D0B86C469A19}" sibTransId="{5AFAC5C7-5D6D-4A55-85E7-30A8DCF5F38A}"/>
    <dgm:cxn modelId="{38594C36-B289-4973-A13D-49D38F623B7A}" type="presParOf" srcId="{905EBE6C-C28C-4B30-A5FB-499713482740}" destId="{4EC4EB65-73EB-4801-94D9-350E336FB441}" srcOrd="0" destOrd="0" presId="urn:microsoft.com/office/officeart/2005/8/layout/vList2"/>
    <dgm:cxn modelId="{ADBD4FD5-75DE-43D4-83A1-D5D65765FC01}" type="presParOf" srcId="{905EBE6C-C28C-4B30-A5FB-499713482740}" destId="{E7D708B6-D369-4C8F-B027-48F6C441659F}" srcOrd="1" destOrd="0" presId="urn:microsoft.com/office/officeart/2005/8/layout/vList2"/>
    <dgm:cxn modelId="{2E7021B7-FB82-4DBD-92A4-C797707B26DB}" type="presParOf" srcId="{905EBE6C-C28C-4B30-A5FB-499713482740}" destId="{B9C37A0C-AC7E-4E31-8C91-570C1386C58F}" srcOrd="2" destOrd="0" presId="urn:microsoft.com/office/officeart/2005/8/layout/vList2"/>
    <dgm:cxn modelId="{9977F91C-C5D9-4515-9767-6932AEE1560A}" type="presParOf" srcId="{905EBE6C-C28C-4B30-A5FB-499713482740}" destId="{164F85E2-B192-47F6-ADB8-146F7891BCC6}" srcOrd="3" destOrd="0" presId="urn:microsoft.com/office/officeart/2005/8/layout/vList2"/>
    <dgm:cxn modelId="{C7E8290B-EE8C-4FF9-A46A-AFDE200EC037}" type="presParOf" srcId="{905EBE6C-C28C-4B30-A5FB-499713482740}" destId="{9DC517A2-9575-47EF-9AEF-E5A7BA23F6CF}" srcOrd="4" destOrd="0" presId="urn:microsoft.com/office/officeart/2005/8/layout/vList2"/>
    <dgm:cxn modelId="{13F3884C-3609-4650-B0ED-0F9CDA270D98}" type="presParOf" srcId="{905EBE6C-C28C-4B30-A5FB-499713482740}" destId="{B5E9BB09-E0CC-4020-B84D-5467F9921052}" srcOrd="5" destOrd="0" presId="urn:microsoft.com/office/officeart/2005/8/layout/vList2"/>
    <dgm:cxn modelId="{52F188F7-E715-4866-9DD4-5979C1C8C82B}" type="presParOf" srcId="{905EBE6C-C28C-4B30-A5FB-499713482740}" destId="{AC865B26-CF9C-4A2F-AFDB-67611DADD9EF}" srcOrd="6" destOrd="0" presId="urn:microsoft.com/office/officeart/2005/8/layout/vList2"/>
    <dgm:cxn modelId="{A1E1A0D4-0510-4C5C-A711-1F21B504B847}" type="presParOf" srcId="{905EBE6C-C28C-4B30-A5FB-499713482740}" destId="{92E22555-A7F1-4834-8F43-FF8CA42924F8}" srcOrd="7" destOrd="0" presId="urn:microsoft.com/office/officeart/2005/8/layout/vList2"/>
    <dgm:cxn modelId="{327A9D2F-FBB3-4F66-9091-B19D82575962}" type="presParOf" srcId="{905EBE6C-C28C-4B30-A5FB-499713482740}" destId="{7361770E-2CB6-416C-8A36-82335CB7709A}" srcOrd="8" destOrd="0" presId="urn:microsoft.com/office/officeart/2005/8/layout/vList2"/>
    <dgm:cxn modelId="{19E08FED-B224-4A8D-BB73-A3C43F033CF3}" type="presParOf" srcId="{905EBE6C-C28C-4B30-A5FB-499713482740}" destId="{25612826-58F9-4A73-BA57-4A0DB8268120}" srcOrd="9" destOrd="0" presId="urn:microsoft.com/office/officeart/2005/8/layout/vList2"/>
    <dgm:cxn modelId="{0B4222F7-1D73-4530-BE8F-13D530EA50DB}" type="presParOf" srcId="{905EBE6C-C28C-4B30-A5FB-499713482740}" destId="{D7F4B936-B738-4D41-AC9E-0F82D8740BFC}" srcOrd="10" destOrd="0" presId="urn:microsoft.com/office/officeart/2005/8/layout/vList2"/>
    <dgm:cxn modelId="{D54A06BB-6AA2-47DB-9B09-029B3040A27E}" type="presParOf" srcId="{905EBE6C-C28C-4B30-A5FB-499713482740}" destId="{D62E08DF-A895-41D0-8DD2-9F002A719B47}" srcOrd="11" destOrd="0" presId="urn:microsoft.com/office/officeart/2005/8/layout/vList2"/>
    <dgm:cxn modelId="{2653E74C-9ABA-4B1E-BD50-37EFA6A060EE}" type="presParOf" srcId="{905EBE6C-C28C-4B30-A5FB-499713482740}" destId="{BB91B442-9085-48F6-BAF9-DE704EEBD3A9}" srcOrd="12" destOrd="0" presId="urn:microsoft.com/office/officeart/2005/8/layout/vList2"/>
    <dgm:cxn modelId="{BC013201-A503-4132-9526-4FDA1FBC014F}" type="presParOf" srcId="{905EBE6C-C28C-4B30-A5FB-499713482740}" destId="{59EA21B9-64FC-4B0F-9FE7-E83B2A7ABCB7}" srcOrd="13" destOrd="0" presId="urn:microsoft.com/office/officeart/2005/8/layout/vList2"/>
    <dgm:cxn modelId="{0D372E68-FA08-4B09-A260-A8768B5AF080}" type="presParOf" srcId="{905EBE6C-C28C-4B30-A5FB-499713482740}" destId="{9F37F73E-6D19-49B7-9D71-6A55E1865BAD}" srcOrd="14" destOrd="0" presId="urn:microsoft.com/office/officeart/2005/8/layout/vList2"/>
    <dgm:cxn modelId="{EE727380-9490-40D1-953E-531EB3CE6C62}" type="presParOf" srcId="{905EBE6C-C28C-4B30-A5FB-499713482740}" destId="{7559B082-579C-489C-8FA9-97DFA3AF01F5}" srcOrd="1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E22B53E-C095-430D-BBCD-297D5B894305}" type="doc">
      <dgm:prSet loTypeId="urn:microsoft.com/office/officeart/2005/8/layout/hProcess9" loCatId="process" qsTypeId="urn:microsoft.com/office/officeart/2005/8/quickstyle/simple1" qsCatId="simple" csTypeId="urn:microsoft.com/office/officeart/2005/8/colors/accent0_1" csCatId="mainScheme" phldr="1"/>
      <dgm:spPr/>
      <dgm:t>
        <a:bodyPr/>
        <a:lstStyle/>
        <a:p>
          <a:endParaRPr lang="zh-TW" altLang="en-US"/>
        </a:p>
      </dgm:t>
    </dgm:pt>
    <dgm:pt modelId="{78EA85FF-B0FC-49FB-9D8D-3C82EF7A4B1C}">
      <dgm:prSet/>
      <dgm:spPr/>
      <dgm:t>
        <a:bodyPr/>
        <a:lstStyle/>
        <a:p>
          <a:pPr rtl="0"/>
          <a:r>
            <a:rPr lang="zh-TW" b="1" smtClean="0"/>
            <a:t>供膳二餐以上者，不得報支膳費。但雜費得按每日膳雜費數額</a:t>
          </a:r>
          <a:r>
            <a:rPr lang="en-US" b="1" smtClean="0"/>
            <a:t>1/2</a:t>
          </a:r>
          <a:r>
            <a:rPr lang="zh-TW" b="1" smtClean="0"/>
            <a:t>報支。</a:t>
          </a:r>
          <a:endParaRPr lang="zh-TW"/>
        </a:p>
      </dgm:t>
    </dgm:pt>
    <dgm:pt modelId="{3F75F35E-788F-4D4D-8764-89B3BBC505FA}" type="parTrans" cxnId="{00210B72-8520-4693-96D6-1AF61B3EA076}">
      <dgm:prSet/>
      <dgm:spPr/>
      <dgm:t>
        <a:bodyPr/>
        <a:lstStyle/>
        <a:p>
          <a:endParaRPr lang="zh-TW" altLang="en-US"/>
        </a:p>
      </dgm:t>
    </dgm:pt>
    <dgm:pt modelId="{86D0DD72-D1F9-4961-8620-AA10DD1EF68B}" type="sibTrans" cxnId="{00210B72-8520-4693-96D6-1AF61B3EA076}">
      <dgm:prSet/>
      <dgm:spPr/>
      <dgm:t>
        <a:bodyPr/>
        <a:lstStyle/>
        <a:p>
          <a:endParaRPr lang="zh-TW" altLang="en-US"/>
        </a:p>
      </dgm:t>
    </dgm:pt>
    <dgm:pt modelId="{1E32F0C4-4519-4239-A24E-78D5F3CF8604}">
      <dgm:prSet/>
      <dgm:spPr/>
      <dgm:t>
        <a:bodyPr/>
        <a:lstStyle/>
        <a:p>
          <a:pPr rtl="0"/>
          <a:r>
            <a:rPr lang="zh-TW" b="1" dirty="0" smtClean="0"/>
            <a:t>起訖地點：</a:t>
          </a:r>
          <a:endParaRPr lang="zh-TW" dirty="0"/>
        </a:p>
      </dgm:t>
    </dgm:pt>
    <dgm:pt modelId="{E0AA3A65-1FD4-4020-8EED-D407291A1AB9}" type="parTrans" cxnId="{77F54D89-72C0-408F-A145-EC72656AEB31}">
      <dgm:prSet/>
      <dgm:spPr/>
      <dgm:t>
        <a:bodyPr/>
        <a:lstStyle/>
        <a:p>
          <a:endParaRPr lang="zh-TW" altLang="en-US"/>
        </a:p>
      </dgm:t>
    </dgm:pt>
    <dgm:pt modelId="{79C99626-CCF7-488D-9F7D-8AA5EB320DB0}" type="sibTrans" cxnId="{77F54D89-72C0-408F-A145-EC72656AEB31}">
      <dgm:prSet/>
      <dgm:spPr/>
      <dgm:t>
        <a:bodyPr/>
        <a:lstStyle/>
        <a:p>
          <a:endParaRPr lang="zh-TW" altLang="en-US"/>
        </a:p>
      </dgm:t>
    </dgm:pt>
    <dgm:pt modelId="{A1C7E10D-C2F0-4B19-AB5F-F48BADCD5E4D}">
      <dgm:prSet/>
      <dgm:spPr/>
      <dgm:t>
        <a:bodyPr/>
        <a:lstStyle/>
        <a:p>
          <a:pPr rtl="0"/>
          <a:r>
            <a:rPr lang="zh-TW" b="1" dirty="0" smtClean="0"/>
            <a:t>出差事由及工作記要不要忘了填寫。</a:t>
          </a:r>
          <a:endParaRPr lang="zh-TW" dirty="0"/>
        </a:p>
      </dgm:t>
    </dgm:pt>
    <dgm:pt modelId="{E73D7F19-5393-401F-8A39-620AB13B909B}" type="parTrans" cxnId="{75FCFF0F-8144-449D-8244-ECBB5EF3F101}">
      <dgm:prSet/>
      <dgm:spPr/>
      <dgm:t>
        <a:bodyPr/>
        <a:lstStyle/>
        <a:p>
          <a:endParaRPr lang="zh-TW" altLang="en-US"/>
        </a:p>
      </dgm:t>
    </dgm:pt>
    <dgm:pt modelId="{4FCE6692-2286-401E-A26A-384491DD5080}" type="sibTrans" cxnId="{75FCFF0F-8144-449D-8244-ECBB5EF3F101}">
      <dgm:prSet/>
      <dgm:spPr/>
      <dgm:t>
        <a:bodyPr/>
        <a:lstStyle/>
        <a:p>
          <a:endParaRPr lang="zh-TW" altLang="en-US"/>
        </a:p>
      </dgm:t>
    </dgm:pt>
    <dgm:pt modelId="{B5D50A96-9E64-4979-B3C9-FC13FB42FA0D}">
      <dgm:prSet/>
      <dgm:spPr/>
      <dgm:t>
        <a:bodyPr/>
        <a:lstStyle/>
        <a:p>
          <a:pPr rtl="0"/>
          <a:r>
            <a:rPr lang="zh-TW" b="1" dirty="0" smtClean="0"/>
            <a:t>依實際發生地點填寫，如</a:t>
          </a:r>
          <a:r>
            <a:rPr lang="en-US" b="1" dirty="0" smtClean="0"/>
            <a:t>3</a:t>
          </a:r>
          <a:r>
            <a:rPr lang="zh-TW" b="1" dirty="0" smtClean="0"/>
            <a:t>天的出差到高雄，第</a:t>
          </a:r>
          <a:r>
            <a:rPr lang="en-US" b="1" dirty="0" smtClean="0"/>
            <a:t>1</a:t>
          </a:r>
          <a:r>
            <a:rPr lang="zh-TW" b="1" dirty="0" smtClean="0"/>
            <a:t>天是基隆到高雄，第</a:t>
          </a:r>
          <a:r>
            <a:rPr lang="en-US" b="1" dirty="0" smtClean="0"/>
            <a:t>2</a:t>
          </a:r>
          <a:r>
            <a:rPr lang="zh-TW" b="1" dirty="0" smtClean="0"/>
            <a:t>天應該是在高雄，第</a:t>
          </a:r>
          <a:r>
            <a:rPr lang="en-US" b="1" dirty="0" smtClean="0"/>
            <a:t>3</a:t>
          </a:r>
          <a:r>
            <a:rPr lang="zh-TW" b="1" dirty="0" smtClean="0"/>
            <a:t>天則是高雄到基隆。</a:t>
          </a:r>
          <a:endParaRPr lang="zh-TW" dirty="0"/>
        </a:p>
      </dgm:t>
    </dgm:pt>
    <dgm:pt modelId="{B66F8FF0-FFE0-4FDF-9313-B3E84614AD16}" type="parTrans" cxnId="{453D5017-3C67-4494-8D7A-9A1FB13C9916}">
      <dgm:prSet/>
      <dgm:spPr/>
    </dgm:pt>
    <dgm:pt modelId="{83A408F1-F995-40E1-B36B-584D3CD11607}" type="sibTrans" cxnId="{453D5017-3C67-4494-8D7A-9A1FB13C9916}">
      <dgm:prSet/>
      <dgm:spPr/>
    </dgm:pt>
    <dgm:pt modelId="{DC523F3E-7BCC-44C5-80DF-9C8722A60168}" type="pres">
      <dgm:prSet presAssocID="{8E22B53E-C095-430D-BBCD-297D5B894305}" presName="CompostProcess" presStyleCnt="0">
        <dgm:presLayoutVars>
          <dgm:dir/>
          <dgm:resizeHandles val="exact"/>
        </dgm:presLayoutVars>
      </dgm:prSet>
      <dgm:spPr/>
      <dgm:t>
        <a:bodyPr/>
        <a:lstStyle/>
        <a:p>
          <a:endParaRPr lang="zh-TW" altLang="en-US"/>
        </a:p>
      </dgm:t>
    </dgm:pt>
    <dgm:pt modelId="{F3BEEFDF-DDC0-4F0E-B634-A43F9CC58673}" type="pres">
      <dgm:prSet presAssocID="{8E22B53E-C095-430D-BBCD-297D5B894305}" presName="arrow" presStyleLbl="bgShp" presStyleIdx="0" presStyleCnt="1"/>
      <dgm:spPr/>
    </dgm:pt>
    <dgm:pt modelId="{40C5C4B8-C489-4BE3-AE25-B2AC31601CAF}" type="pres">
      <dgm:prSet presAssocID="{8E22B53E-C095-430D-BBCD-297D5B894305}" presName="linearProcess" presStyleCnt="0"/>
      <dgm:spPr/>
    </dgm:pt>
    <dgm:pt modelId="{7D863FD9-2047-4EF4-895F-DE7FF71E3C5F}" type="pres">
      <dgm:prSet presAssocID="{78EA85FF-B0FC-49FB-9D8D-3C82EF7A4B1C}" presName="textNode" presStyleLbl="node1" presStyleIdx="0" presStyleCnt="3">
        <dgm:presLayoutVars>
          <dgm:bulletEnabled val="1"/>
        </dgm:presLayoutVars>
      </dgm:prSet>
      <dgm:spPr/>
      <dgm:t>
        <a:bodyPr/>
        <a:lstStyle/>
        <a:p>
          <a:endParaRPr lang="zh-TW" altLang="en-US"/>
        </a:p>
      </dgm:t>
    </dgm:pt>
    <dgm:pt modelId="{CC5A229C-BFD8-431C-A9EC-EA93371DEF34}" type="pres">
      <dgm:prSet presAssocID="{86D0DD72-D1F9-4961-8620-AA10DD1EF68B}" presName="sibTrans" presStyleCnt="0"/>
      <dgm:spPr/>
    </dgm:pt>
    <dgm:pt modelId="{2E0C5D25-3FAB-4960-9EF8-31920F1402FF}" type="pres">
      <dgm:prSet presAssocID="{1E32F0C4-4519-4239-A24E-78D5F3CF8604}" presName="textNode" presStyleLbl="node1" presStyleIdx="1" presStyleCnt="3">
        <dgm:presLayoutVars>
          <dgm:bulletEnabled val="1"/>
        </dgm:presLayoutVars>
      </dgm:prSet>
      <dgm:spPr/>
      <dgm:t>
        <a:bodyPr/>
        <a:lstStyle/>
        <a:p>
          <a:endParaRPr lang="zh-TW" altLang="en-US"/>
        </a:p>
      </dgm:t>
    </dgm:pt>
    <dgm:pt modelId="{75B23935-5EF1-427C-9288-6B6A551FBC50}" type="pres">
      <dgm:prSet presAssocID="{79C99626-CCF7-488D-9F7D-8AA5EB320DB0}" presName="sibTrans" presStyleCnt="0"/>
      <dgm:spPr/>
    </dgm:pt>
    <dgm:pt modelId="{3A108EEA-26D9-428B-B5C7-99BB9F1B58D2}" type="pres">
      <dgm:prSet presAssocID="{A1C7E10D-C2F0-4B19-AB5F-F48BADCD5E4D}" presName="textNode" presStyleLbl="node1" presStyleIdx="2" presStyleCnt="3">
        <dgm:presLayoutVars>
          <dgm:bulletEnabled val="1"/>
        </dgm:presLayoutVars>
      </dgm:prSet>
      <dgm:spPr/>
      <dgm:t>
        <a:bodyPr/>
        <a:lstStyle/>
        <a:p>
          <a:endParaRPr lang="zh-TW" altLang="en-US"/>
        </a:p>
      </dgm:t>
    </dgm:pt>
  </dgm:ptLst>
  <dgm:cxnLst>
    <dgm:cxn modelId="{75FCFF0F-8144-449D-8244-ECBB5EF3F101}" srcId="{8E22B53E-C095-430D-BBCD-297D5B894305}" destId="{A1C7E10D-C2F0-4B19-AB5F-F48BADCD5E4D}" srcOrd="2" destOrd="0" parTransId="{E73D7F19-5393-401F-8A39-620AB13B909B}" sibTransId="{4FCE6692-2286-401E-A26A-384491DD5080}"/>
    <dgm:cxn modelId="{00210B72-8520-4693-96D6-1AF61B3EA076}" srcId="{8E22B53E-C095-430D-BBCD-297D5B894305}" destId="{78EA85FF-B0FC-49FB-9D8D-3C82EF7A4B1C}" srcOrd="0" destOrd="0" parTransId="{3F75F35E-788F-4D4D-8764-89B3BBC505FA}" sibTransId="{86D0DD72-D1F9-4961-8620-AA10DD1EF68B}"/>
    <dgm:cxn modelId="{77F54D89-72C0-408F-A145-EC72656AEB31}" srcId="{8E22B53E-C095-430D-BBCD-297D5B894305}" destId="{1E32F0C4-4519-4239-A24E-78D5F3CF8604}" srcOrd="1" destOrd="0" parTransId="{E0AA3A65-1FD4-4020-8EED-D407291A1AB9}" sibTransId="{79C99626-CCF7-488D-9F7D-8AA5EB320DB0}"/>
    <dgm:cxn modelId="{F4CE9596-C4C1-4CAB-9F2B-5A56961F6317}" type="presOf" srcId="{B5D50A96-9E64-4979-B3C9-FC13FB42FA0D}" destId="{2E0C5D25-3FAB-4960-9EF8-31920F1402FF}" srcOrd="0" destOrd="1" presId="urn:microsoft.com/office/officeart/2005/8/layout/hProcess9"/>
    <dgm:cxn modelId="{D082C32B-12F8-419A-BFB8-3116E80258D6}" type="presOf" srcId="{1E32F0C4-4519-4239-A24E-78D5F3CF8604}" destId="{2E0C5D25-3FAB-4960-9EF8-31920F1402FF}" srcOrd="0" destOrd="0" presId="urn:microsoft.com/office/officeart/2005/8/layout/hProcess9"/>
    <dgm:cxn modelId="{EA94F165-2EFA-4B59-A810-2EC89B9BE6D6}" type="presOf" srcId="{A1C7E10D-C2F0-4B19-AB5F-F48BADCD5E4D}" destId="{3A108EEA-26D9-428B-B5C7-99BB9F1B58D2}" srcOrd="0" destOrd="0" presId="urn:microsoft.com/office/officeart/2005/8/layout/hProcess9"/>
    <dgm:cxn modelId="{51AD73FC-AC55-4B85-B9A0-83B15EE9E1D6}" type="presOf" srcId="{8E22B53E-C095-430D-BBCD-297D5B894305}" destId="{DC523F3E-7BCC-44C5-80DF-9C8722A60168}" srcOrd="0" destOrd="0" presId="urn:microsoft.com/office/officeart/2005/8/layout/hProcess9"/>
    <dgm:cxn modelId="{453D5017-3C67-4494-8D7A-9A1FB13C9916}" srcId="{1E32F0C4-4519-4239-A24E-78D5F3CF8604}" destId="{B5D50A96-9E64-4979-B3C9-FC13FB42FA0D}" srcOrd="0" destOrd="0" parTransId="{B66F8FF0-FFE0-4FDF-9313-B3E84614AD16}" sibTransId="{83A408F1-F995-40E1-B36B-584D3CD11607}"/>
    <dgm:cxn modelId="{9D29D8B3-AC56-4938-84AF-28A179E985BA}" type="presOf" srcId="{78EA85FF-B0FC-49FB-9D8D-3C82EF7A4B1C}" destId="{7D863FD9-2047-4EF4-895F-DE7FF71E3C5F}" srcOrd="0" destOrd="0" presId="urn:microsoft.com/office/officeart/2005/8/layout/hProcess9"/>
    <dgm:cxn modelId="{7412C8A9-2D96-4547-B240-5EC361E9B03A}" type="presParOf" srcId="{DC523F3E-7BCC-44C5-80DF-9C8722A60168}" destId="{F3BEEFDF-DDC0-4F0E-B634-A43F9CC58673}" srcOrd="0" destOrd="0" presId="urn:microsoft.com/office/officeart/2005/8/layout/hProcess9"/>
    <dgm:cxn modelId="{303376C7-6B9E-4E1A-AAC0-F72D49C48F06}" type="presParOf" srcId="{DC523F3E-7BCC-44C5-80DF-9C8722A60168}" destId="{40C5C4B8-C489-4BE3-AE25-B2AC31601CAF}" srcOrd="1" destOrd="0" presId="urn:microsoft.com/office/officeart/2005/8/layout/hProcess9"/>
    <dgm:cxn modelId="{F28F6AD4-13F2-4C4A-8D66-F244A3D76F5B}" type="presParOf" srcId="{40C5C4B8-C489-4BE3-AE25-B2AC31601CAF}" destId="{7D863FD9-2047-4EF4-895F-DE7FF71E3C5F}" srcOrd="0" destOrd="0" presId="urn:microsoft.com/office/officeart/2005/8/layout/hProcess9"/>
    <dgm:cxn modelId="{ECFF3203-61C8-4FB4-8CF5-865B7C74D336}" type="presParOf" srcId="{40C5C4B8-C489-4BE3-AE25-B2AC31601CAF}" destId="{CC5A229C-BFD8-431C-A9EC-EA93371DEF34}" srcOrd="1" destOrd="0" presId="urn:microsoft.com/office/officeart/2005/8/layout/hProcess9"/>
    <dgm:cxn modelId="{F7A2C9BD-9F9A-4B85-836B-4EE0B69A19D5}" type="presParOf" srcId="{40C5C4B8-C489-4BE3-AE25-B2AC31601CAF}" destId="{2E0C5D25-3FAB-4960-9EF8-31920F1402FF}" srcOrd="2" destOrd="0" presId="urn:microsoft.com/office/officeart/2005/8/layout/hProcess9"/>
    <dgm:cxn modelId="{1AC62CBB-8B8A-4224-A9DA-24EEB95D0B3F}" type="presParOf" srcId="{40C5C4B8-C489-4BE3-AE25-B2AC31601CAF}" destId="{75B23935-5EF1-427C-9288-6B6A551FBC50}" srcOrd="3" destOrd="0" presId="urn:microsoft.com/office/officeart/2005/8/layout/hProcess9"/>
    <dgm:cxn modelId="{74E41F72-5F15-4BB5-95B5-2DF8A50E83D0}" type="presParOf" srcId="{40C5C4B8-C489-4BE3-AE25-B2AC31601CAF}" destId="{3A108EEA-26D9-428B-B5C7-99BB9F1B58D2}"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8B64808-D917-4C16-8A4D-C2B65A5D6CF2}"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zh-TW" altLang="en-US"/>
        </a:p>
      </dgm:t>
    </dgm:pt>
    <dgm:pt modelId="{A8F32C80-A9B2-41D6-B874-F62490DD635F}">
      <dgm:prSet>
        <dgm:style>
          <a:lnRef idx="1">
            <a:schemeClr val="accent4"/>
          </a:lnRef>
          <a:fillRef idx="2">
            <a:schemeClr val="accent4"/>
          </a:fillRef>
          <a:effectRef idx="1">
            <a:schemeClr val="accent4"/>
          </a:effectRef>
          <a:fontRef idx="minor">
            <a:schemeClr val="dk1"/>
          </a:fontRef>
        </dgm:style>
      </dgm:prSet>
      <dgm:spPr/>
      <dgm:t>
        <a:bodyPr/>
        <a:lstStyle/>
        <a:p>
          <a:pPr rtl="0"/>
          <a:r>
            <a:rPr kumimoji="1" lang="zh-TW" b="1" dirty="0" smtClean="0"/>
            <a:t>出差半天</a:t>
          </a:r>
          <a:endParaRPr lang="zh-TW" dirty="0"/>
        </a:p>
      </dgm:t>
    </dgm:pt>
    <dgm:pt modelId="{570B0C82-0836-43C9-B8B2-EB7A051F836C}" type="parTrans" cxnId="{D12B7120-1F9E-4C5E-9413-74D9829AD7ED}">
      <dgm:prSet/>
      <dgm:spPr/>
      <dgm:t>
        <a:bodyPr/>
        <a:lstStyle/>
        <a:p>
          <a:endParaRPr lang="zh-TW" altLang="en-US"/>
        </a:p>
      </dgm:t>
    </dgm:pt>
    <dgm:pt modelId="{6229121E-044D-4AA2-8F52-4A27C20ADACA}" type="sibTrans" cxnId="{D12B7120-1F9E-4C5E-9413-74D9829AD7ED}">
      <dgm:prSet/>
      <dgm:spPr/>
      <dgm:t>
        <a:bodyPr/>
        <a:lstStyle/>
        <a:p>
          <a:endParaRPr lang="zh-TW" altLang="en-US"/>
        </a:p>
      </dgm:t>
    </dgm:pt>
    <dgm:pt modelId="{8D67F2E3-8AE3-4070-B3BF-D5EABC5F2063}">
      <dgm:prSet>
        <dgm:style>
          <a:lnRef idx="1">
            <a:schemeClr val="accent1"/>
          </a:lnRef>
          <a:fillRef idx="2">
            <a:schemeClr val="accent1"/>
          </a:fillRef>
          <a:effectRef idx="1">
            <a:schemeClr val="accent1"/>
          </a:effectRef>
          <a:fontRef idx="minor">
            <a:schemeClr val="dk1"/>
          </a:fontRef>
        </dgm:style>
      </dgm:prSet>
      <dgm:spPr/>
      <dgm:t>
        <a:bodyPr/>
        <a:lstStyle/>
        <a:p>
          <a:pPr rtl="0"/>
          <a:r>
            <a:rPr kumimoji="1" lang="zh-TW" b="1" dirty="0" smtClean="0"/>
            <a:t>參加訓練或講習不得報雜費：</a:t>
          </a:r>
          <a:endParaRPr lang="zh-TW" dirty="0"/>
        </a:p>
      </dgm:t>
    </dgm:pt>
    <dgm:pt modelId="{631D5692-99FF-44CD-B20F-30960168456D}" type="parTrans" cxnId="{7A2A78CA-504B-471D-9BFB-EB77F018913B}">
      <dgm:prSet/>
      <dgm:spPr/>
      <dgm:t>
        <a:bodyPr/>
        <a:lstStyle/>
        <a:p>
          <a:endParaRPr lang="zh-TW" altLang="en-US"/>
        </a:p>
      </dgm:t>
    </dgm:pt>
    <dgm:pt modelId="{43476894-1DE6-485D-BDE8-5245439CFDE5}" type="sibTrans" cxnId="{7A2A78CA-504B-471D-9BFB-EB77F018913B}">
      <dgm:prSet/>
      <dgm:spPr/>
      <dgm:t>
        <a:bodyPr/>
        <a:lstStyle/>
        <a:p>
          <a:endParaRPr lang="zh-TW" altLang="en-US"/>
        </a:p>
      </dgm:t>
    </dgm:pt>
    <dgm:pt modelId="{99C0B11F-658F-41EC-9AB5-570687A8CCD8}">
      <dgm:prSet>
        <dgm:style>
          <a:lnRef idx="1">
            <a:schemeClr val="accent3"/>
          </a:lnRef>
          <a:fillRef idx="3">
            <a:schemeClr val="accent3"/>
          </a:fillRef>
          <a:effectRef idx="2">
            <a:schemeClr val="accent3"/>
          </a:effectRef>
          <a:fontRef idx="minor">
            <a:schemeClr val="lt1"/>
          </a:fontRef>
        </dgm:style>
      </dgm:prSet>
      <dgm:spPr/>
      <dgm:t>
        <a:bodyPr/>
        <a:lstStyle/>
        <a:p>
          <a:pPr rtl="0"/>
          <a:r>
            <a:rPr kumimoji="1" lang="zh-TW" b="1" dirty="0" smtClean="0"/>
            <a:t>住宿費未檢據報</a:t>
          </a:r>
          <a:r>
            <a:rPr kumimoji="1" lang="en-US" b="1" dirty="0" smtClean="0"/>
            <a:t>1/2</a:t>
          </a:r>
          <a:r>
            <a:rPr kumimoji="1" lang="zh-TW" b="1" dirty="0" smtClean="0"/>
            <a:t>：</a:t>
          </a:r>
          <a:endParaRPr lang="zh-TW" dirty="0"/>
        </a:p>
      </dgm:t>
    </dgm:pt>
    <dgm:pt modelId="{1BF2DC87-B666-43D5-9F18-8BB9A8C28124}" type="parTrans" cxnId="{6ABCFAB0-E457-444E-A1BF-75CF60E50110}">
      <dgm:prSet/>
      <dgm:spPr/>
      <dgm:t>
        <a:bodyPr/>
        <a:lstStyle/>
        <a:p>
          <a:endParaRPr lang="zh-TW" altLang="en-US"/>
        </a:p>
      </dgm:t>
    </dgm:pt>
    <dgm:pt modelId="{7126FA00-E2CE-4260-A58B-5C7BD5C6737B}" type="sibTrans" cxnId="{6ABCFAB0-E457-444E-A1BF-75CF60E50110}">
      <dgm:prSet/>
      <dgm:spPr/>
      <dgm:t>
        <a:bodyPr/>
        <a:lstStyle/>
        <a:p>
          <a:endParaRPr lang="zh-TW" altLang="en-US"/>
        </a:p>
      </dgm:t>
    </dgm:pt>
    <dgm:pt modelId="{119942CE-98E7-4DEC-AFE6-D9FC9A5522F0}">
      <dgm:prSet>
        <dgm:style>
          <a:lnRef idx="0">
            <a:schemeClr val="accent5"/>
          </a:lnRef>
          <a:fillRef idx="3">
            <a:schemeClr val="accent5"/>
          </a:fillRef>
          <a:effectRef idx="3">
            <a:schemeClr val="accent5"/>
          </a:effectRef>
          <a:fontRef idx="minor">
            <a:schemeClr val="lt1"/>
          </a:fontRef>
        </dgm:style>
      </dgm:prSet>
      <dgm:spPr/>
      <dgm:t>
        <a:bodyPr/>
        <a:lstStyle/>
        <a:p>
          <a:pPr rtl="0"/>
          <a:r>
            <a:rPr lang="en-US" b="1" dirty="0" smtClean="0"/>
            <a:t>60</a:t>
          </a:r>
          <a:r>
            <a:rPr lang="zh-TW" b="1" dirty="0" smtClean="0"/>
            <a:t>公里以上才可住宿：</a:t>
          </a:r>
          <a:endParaRPr lang="zh-TW" dirty="0"/>
        </a:p>
      </dgm:t>
    </dgm:pt>
    <dgm:pt modelId="{6D088561-E685-4A00-A692-3673D0B8761C}" type="parTrans" cxnId="{46205FFE-20FB-4305-A07C-6AE21F4AD852}">
      <dgm:prSet/>
      <dgm:spPr/>
      <dgm:t>
        <a:bodyPr/>
        <a:lstStyle/>
        <a:p>
          <a:endParaRPr lang="zh-TW" altLang="en-US"/>
        </a:p>
      </dgm:t>
    </dgm:pt>
    <dgm:pt modelId="{2981EBFD-2567-4351-A51B-5C1885461EE4}" type="sibTrans" cxnId="{46205FFE-20FB-4305-A07C-6AE21F4AD852}">
      <dgm:prSet/>
      <dgm:spPr/>
      <dgm:t>
        <a:bodyPr/>
        <a:lstStyle/>
        <a:p>
          <a:endParaRPr lang="zh-TW" altLang="en-US"/>
        </a:p>
      </dgm:t>
    </dgm:pt>
    <dgm:pt modelId="{B46FF83F-BF81-4907-952D-0569F2413012}">
      <dgm:prSet/>
      <dgm:spPr/>
      <dgm:t>
        <a:bodyPr/>
        <a:lstStyle/>
        <a:p>
          <a:pPr rtl="0"/>
          <a:r>
            <a:rPr kumimoji="1" lang="zh-TW" b="1" dirty="0" smtClean="0"/>
            <a:t>奉派以公假登記參加屬訓練或講習性質之各項研習會、座談會、研討會、檢討會、觀摩會、說明會等包括行程及訓練期間，訓練機構每日已提供用膳二餐以上及住宿者，僅補助往返交通費；未提供膳宿者，僅能報支往返之交通費、住宿費及按膳雜費之二分之一支給膳費。</a:t>
          </a:r>
          <a:endParaRPr lang="zh-TW" dirty="0"/>
        </a:p>
      </dgm:t>
    </dgm:pt>
    <dgm:pt modelId="{08A57445-60A3-45B1-91AC-A5241582FDA0}" type="parTrans" cxnId="{DA14B92E-5EF7-4D44-AD41-55A3EC91EE5B}">
      <dgm:prSet/>
      <dgm:spPr/>
      <dgm:t>
        <a:bodyPr/>
        <a:lstStyle/>
        <a:p>
          <a:endParaRPr lang="zh-TW" altLang="en-US"/>
        </a:p>
      </dgm:t>
    </dgm:pt>
    <dgm:pt modelId="{76E0A4C7-53DD-4DEC-ADC0-15F174B1F0D2}" type="sibTrans" cxnId="{DA14B92E-5EF7-4D44-AD41-55A3EC91EE5B}">
      <dgm:prSet/>
      <dgm:spPr/>
      <dgm:t>
        <a:bodyPr/>
        <a:lstStyle/>
        <a:p>
          <a:endParaRPr lang="zh-TW" altLang="en-US"/>
        </a:p>
      </dgm:t>
    </dgm:pt>
    <dgm:pt modelId="{FF423291-2F51-4407-94F2-F257D85EF3D5}">
      <dgm:prSet/>
      <dgm:spPr/>
      <dgm:t>
        <a:bodyPr/>
        <a:lstStyle/>
        <a:p>
          <a:pPr rtl="0"/>
          <a:r>
            <a:rPr kumimoji="1" lang="zh-TW" b="1" dirty="0" smtClean="0"/>
            <a:t>在規定額度內檢據核實列支，未能檢據者，按二分之一列支 </a:t>
          </a:r>
          <a:endParaRPr lang="zh-TW" dirty="0"/>
        </a:p>
      </dgm:t>
    </dgm:pt>
    <dgm:pt modelId="{6B8DC4B8-4A87-4545-9BC2-39B8702CE1DF}" type="parTrans" cxnId="{5694D274-712D-47F9-8910-DD5905AB875F}">
      <dgm:prSet/>
      <dgm:spPr/>
      <dgm:t>
        <a:bodyPr/>
        <a:lstStyle/>
        <a:p>
          <a:endParaRPr lang="zh-TW" altLang="en-US"/>
        </a:p>
      </dgm:t>
    </dgm:pt>
    <dgm:pt modelId="{3F0D635F-F6D7-4253-8878-D045E735C5CF}" type="sibTrans" cxnId="{5694D274-712D-47F9-8910-DD5905AB875F}">
      <dgm:prSet/>
      <dgm:spPr/>
      <dgm:t>
        <a:bodyPr/>
        <a:lstStyle/>
        <a:p>
          <a:endParaRPr lang="zh-TW" altLang="en-US"/>
        </a:p>
      </dgm:t>
    </dgm:pt>
    <dgm:pt modelId="{3C6AA1BA-623C-43CB-8A6D-91F37509C6EB}">
      <dgm:prSet/>
      <dgm:spPr/>
      <dgm:t>
        <a:bodyPr/>
        <a:lstStyle/>
        <a:p>
          <a:pPr rtl="0"/>
          <a:r>
            <a:rPr lang="zh-TW" b="1" dirty="0" smtClean="0"/>
            <a:t>依國內出差旅費報支要點第九點規定，出差地點距離機關所在地未達</a:t>
          </a:r>
          <a:r>
            <a:rPr lang="en-US" b="1" dirty="0" smtClean="0"/>
            <a:t>60</a:t>
          </a:r>
          <a:r>
            <a:rPr lang="zh-TW" b="1" dirty="0" smtClean="0"/>
            <a:t>公里，因業務需要，事前經機關核准，且有在出差地區住宿事實者，始可報支住宿費。 </a:t>
          </a:r>
          <a:endParaRPr lang="zh-TW" dirty="0"/>
        </a:p>
      </dgm:t>
    </dgm:pt>
    <dgm:pt modelId="{700E3C0C-8593-4248-9EE3-DE832BB83EEF}" type="parTrans" cxnId="{BD867D3C-D863-4452-9690-23F546B90345}">
      <dgm:prSet/>
      <dgm:spPr/>
      <dgm:t>
        <a:bodyPr/>
        <a:lstStyle/>
        <a:p>
          <a:endParaRPr lang="zh-TW" altLang="en-US"/>
        </a:p>
      </dgm:t>
    </dgm:pt>
    <dgm:pt modelId="{B881A929-F47A-4613-A857-29401C082F35}" type="sibTrans" cxnId="{BD867D3C-D863-4452-9690-23F546B90345}">
      <dgm:prSet/>
      <dgm:spPr/>
      <dgm:t>
        <a:bodyPr/>
        <a:lstStyle/>
        <a:p>
          <a:endParaRPr lang="zh-TW" altLang="en-US"/>
        </a:p>
      </dgm:t>
    </dgm:pt>
    <dgm:pt modelId="{00D2E1D5-AE9C-4C4A-AFFA-86E52F52BF0A}">
      <dgm:prSet/>
      <dgm:spPr/>
      <dgm:t>
        <a:bodyPr/>
        <a:lstStyle/>
        <a:p>
          <a:pPr rtl="0"/>
          <a:r>
            <a:rPr kumimoji="1" lang="zh-TW" b="1" dirty="0" smtClean="0"/>
            <a:t>只能支膳雜費之</a:t>
          </a:r>
          <a:r>
            <a:rPr kumimoji="1" lang="en-US" b="1" dirty="0" smtClean="0"/>
            <a:t>1/2</a:t>
          </a:r>
          <a:r>
            <a:rPr kumimoji="1" lang="zh-TW" b="1" dirty="0" smtClean="0"/>
            <a:t>。</a:t>
          </a:r>
          <a:endParaRPr lang="zh-TW" dirty="0"/>
        </a:p>
      </dgm:t>
    </dgm:pt>
    <dgm:pt modelId="{0246A3F7-6D5C-448F-AD5E-AF34C717B421}" type="parTrans" cxnId="{C829FB1F-961C-4D97-AFC1-A714BAA87B68}">
      <dgm:prSet/>
      <dgm:spPr/>
      <dgm:t>
        <a:bodyPr/>
        <a:lstStyle/>
        <a:p>
          <a:endParaRPr lang="zh-TW" altLang="en-US"/>
        </a:p>
      </dgm:t>
    </dgm:pt>
    <dgm:pt modelId="{6A33146F-97C8-4CBA-A010-C05542F60CA0}" type="sibTrans" cxnId="{C829FB1F-961C-4D97-AFC1-A714BAA87B68}">
      <dgm:prSet/>
      <dgm:spPr/>
      <dgm:t>
        <a:bodyPr/>
        <a:lstStyle/>
        <a:p>
          <a:endParaRPr lang="zh-TW" altLang="en-US"/>
        </a:p>
      </dgm:t>
    </dgm:pt>
    <dgm:pt modelId="{FF000AC6-06AF-414D-8369-36B323D18335}" type="pres">
      <dgm:prSet presAssocID="{A8B64808-D917-4C16-8A4D-C2B65A5D6CF2}" presName="linear" presStyleCnt="0">
        <dgm:presLayoutVars>
          <dgm:animLvl val="lvl"/>
          <dgm:resizeHandles val="exact"/>
        </dgm:presLayoutVars>
      </dgm:prSet>
      <dgm:spPr/>
      <dgm:t>
        <a:bodyPr/>
        <a:lstStyle/>
        <a:p>
          <a:endParaRPr lang="zh-TW" altLang="en-US"/>
        </a:p>
      </dgm:t>
    </dgm:pt>
    <dgm:pt modelId="{31BF7590-577F-404D-A813-003256D2200E}" type="pres">
      <dgm:prSet presAssocID="{A8F32C80-A9B2-41D6-B874-F62490DD635F}" presName="parentText" presStyleLbl="node1" presStyleIdx="0" presStyleCnt="4">
        <dgm:presLayoutVars>
          <dgm:chMax val="0"/>
          <dgm:bulletEnabled val="1"/>
        </dgm:presLayoutVars>
      </dgm:prSet>
      <dgm:spPr/>
      <dgm:t>
        <a:bodyPr/>
        <a:lstStyle/>
        <a:p>
          <a:endParaRPr lang="zh-TW" altLang="en-US"/>
        </a:p>
      </dgm:t>
    </dgm:pt>
    <dgm:pt modelId="{21B42187-F878-4930-8BA3-A4811A3C1E5F}" type="pres">
      <dgm:prSet presAssocID="{A8F32C80-A9B2-41D6-B874-F62490DD635F}" presName="childText" presStyleLbl="revTx" presStyleIdx="0" presStyleCnt="4">
        <dgm:presLayoutVars>
          <dgm:bulletEnabled val="1"/>
        </dgm:presLayoutVars>
      </dgm:prSet>
      <dgm:spPr/>
      <dgm:t>
        <a:bodyPr/>
        <a:lstStyle/>
        <a:p>
          <a:endParaRPr lang="zh-TW" altLang="en-US"/>
        </a:p>
      </dgm:t>
    </dgm:pt>
    <dgm:pt modelId="{E4CCAFB7-91F7-49FF-B386-2931E395AB87}" type="pres">
      <dgm:prSet presAssocID="{8D67F2E3-8AE3-4070-B3BF-D5EABC5F2063}" presName="parentText" presStyleLbl="node1" presStyleIdx="1" presStyleCnt="4">
        <dgm:presLayoutVars>
          <dgm:chMax val="0"/>
          <dgm:bulletEnabled val="1"/>
        </dgm:presLayoutVars>
      </dgm:prSet>
      <dgm:spPr/>
      <dgm:t>
        <a:bodyPr/>
        <a:lstStyle/>
        <a:p>
          <a:endParaRPr lang="zh-TW" altLang="en-US"/>
        </a:p>
      </dgm:t>
    </dgm:pt>
    <dgm:pt modelId="{2BB60942-3A3B-4B99-A979-37FACFA6AC4C}" type="pres">
      <dgm:prSet presAssocID="{8D67F2E3-8AE3-4070-B3BF-D5EABC5F2063}" presName="childText" presStyleLbl="revTx" presStyleIdx="1" presStyleCnt="4">
        <dgm:presLayoutVars>
          <dgm:bulletEnabled val="1"/>
        </dgm:presLayoutVars>
      </dgm:prSet>
      <dgm:spPr/>
      <dgm:t>
        <a:bodyPr/>
        <a:lstStyle/>
        <a:p>
          <a:endParaRPr lang="zh-TW" altLang="en-US"/>
        </a:p>
      </dgm:t>
    </dgm:pt>
    <dgm:pt modelId="{EC56A95E-CFB1-48F6-96EC-036E21366594}" type="pres">
      <dgm:prSet presAssocID="{99C0B11F-658F-41EC-9AB5-570687A8CCD8}" presName="parentText" presStyleLbl="node1" presStyleIdx="2" presStyleCnt="4">
        <dgm:presLayoutVars>
          <dgm:chMax val="0"/>
          <dgm:bulletEnabled val="1"/>
        </dgm:presLayoutVars>
      </dgm:prSet>
      <dgm:spPr/>
      <dgm:t>
        <a:bodyPr/>
        <a:lstStyle/>
        <a:p>
          <a:endParaRPr lang="zh-TW" altLang="en-US"/>
        </a:p>
      </dgm:t>
    </dgm:pt>
    <dgm:pt modelId="{48F9ECF4-A262-4D9F-BDF6-A48596FE83B1}" type="pres">
      <dgm:prSet presAssocID="{99C0B11F-658F-41EC-9AB5-570687A8CCD8}" presName="childText" presStyleLbl="revTx" presStyleIdx="2" presStyleCnt="4">
        <dgm:presLayoutVars>
          <dgm:bulletEnabled val="1"/>
        </dgm:presLayoutVars>
      </dgm:prSet>
      <dgm:spPr/>
      <dgm:t>
        <a:bodyPr/>
        <a:lstStyle/>
        <a:p>
          <a:endParaRPr lang="zh-TW" altLang="en-US"/>
        </a:p>
      </dgm:t>
    </dgm:pt>
    <dgm:pt modelId="{031932EF-A44D-4CD1-B0F0-7B4814CA2638}" type="pres">
      <dgm:prSet presAssocID="{119942CE-98E7-4DEC-AFE6-D9FC9A5522F0}" presName="parentText" presStyleLbl="node1" presStyleIdx="3" presStyleCnt="4">
        <dgm:presLayoutVars>
          <dgm:chMax val="0"/>
          <dgm:bulletEnabled val="1"/>
        </dgm:presLayoutVars>
      </dgm:prSet>
      <dgm:spPr/>
      <dgm:t>
        <a:bodyPr/>
        <a:lstStyle/>
        <a:p>
          <a:endParaRPr lang="zh-TW" altLang="en-US"/>
        </a:p>
      </dgm:t>
    </dgm:pt>
    <dgm:pt modelId="{C30F47D9-9550-4309-AC0D-37CDB9E00031}" type="pres">
      <dgm:prSet presAssocID="{119942CE-98E7-4DEC-AFE6-D9FC9A5522F0}" presName="childText" presStyleLbl="revTx" presStyleIdx="3" presStyleCnt="4">
        <dgm:presLayoutVars>
          <dgm:bulletEnabled val="1"/>
        </dgm:presLayoutVars>
      </dgm:prSet>
      <dgm:spPr/>
      <dgm:t>
        <a:bodyPr/>
        <a:lstStyle/>
        <a:p>
          <a:endParaRPr lang="zh-TW" altLang="en-US"/>
        </a:p>
      </dgm:t>
    </dgm:pt>
  </dgm:ptLst>
  <dgm:cxnLst>
    <dgm:cxn modelId="{EB05F39B-497E-4586-A07C-8DC6F2612A56}" type="presOf" srcId="{3C6AA1BA-623C-43CB-8A6D-91F37509C6EB}" destId="{C30F47D9-9550-4309-AC0D-37CDB9E00031}" srcOrd="0" destOrd="0" presId="urn:microsoft.com/office/officeart/2005/8/layout/vList2"/>
    <dgm:cxn modelId="{49B3CA11-EDE0-47CE-83D7-C8EBBB65380A}" type="presOf" srcId="{A8B64808-D917-4C16-8A4D-C2B65A5D6CF2}" destId="{FF000AC6-06AF-414D-8369-36B323D18335}" srcOrd="0" destOrd="0" presId="urn:microsoft.com/office/officeart/2005/8/layout/vList2"/>
    <dgm:cxn modelId="{5AB1BEE2-44AA-46C3-A8E6-583AD8FA04F1}" type="presOf" srcId="{FF423291-2F51-4407-94F2-F257D85EF3D5}" destId="{48F9ECF4-A262-4D9F-BDF6-A48596FE83B1}" srcOrd="0" destOrd="0" presId="urn:microsoft.com/office/officeart/2005/8/layout/vList2"/>
    <dgm:cxn modelId="{1ABB17A0-43E6-4438-A7C9-150F9AA750F8}" type="presOf" srcId="{B46FF83F-BF81-4907-952D-0569F2413012}" destId="{2BB60942-3A3B-4B99-A979-37FACFA6AC4C}" srcOrd="0" destOrd="0" presId="urn:microsoft.com/office/officeart/2005/8/layout/vList2"/>
    <dgm:cxn modelId="{6ABCFAB0-E457-444E-A1BF-75CF60E50110}" srcId="{A8B64808-D917-4C16-8A4D-C2B65A5D6CF2}" destId="{99C0B11F-658F-41EC-9AB5-570687A8CCD8}" srcOrd="2" destOrd="0" parTransId="{1BF2DC87-B666-43D5-9F18-8BB9A8C28124}" sibTransId="{7126FA00-E2CE-4260-A58B-5C7BD5C6737B}"/>
    <dgm:cxn modelId="{4F162CD8-60A9-4AF6-BB41-33B991C436FE}" type="presOf" srcId="{119942CE-98E7-4DEC-AFE6-D9FC9A5522F0}" destId="{031932EF-A44D-4CD1-B0F0-7B4814CA2638}" srcOrd="0" destOrd="0" presId="urn:microsoft.com/office/officeart/2005/8/layout/vList2"/>
    <dgm:cxn modelId="{7A2A78CA-504B-471D-9BFB-EB77F018913B}" srcId="{A8B64808-D917-4C16-8A4D-C2B65A5D6CF2}" destId="{8D67F2E3-8AE3-4070-B3BF-D5EABC5F2063}" srcOrd="1" destOrd="0" parTransId="{631D5692-99FF-44CD-B20F-30960168456D}" sibTransId="{43476894-1DE6-485D-BDE8-5245439CFDE5}"/>
    <dgm:cxn modelId="{46205FFE-20FB-4305-A07C-6AE21F4AD852}" srcId="{A8B64808-D917-4C16-8A4D-C2B65A5D6CF2}" destId="{119942CE-98E7-4DEC-AFE6-D9FC9A5522F0}" srcOrd="3" destOrd="0" parTransId="{6D088561-E685-4A00-A692-3673D0B8761C}" sibTransId="{2981EBFD-2567-4351-A51B-5C1885461EE4}"/>
    <dgm:cxn modelId="{A24116C4-4A10-46EB-95D9-E3B70DA2EC2D}" type="presOf" srcId="{99C0B11F-658F-41EC-9AB5-570687A8CCD8}" destId="{EC56A95E-CFB1-48F6-96EC-036E21366594}" srcOrd="0" destOrd="0" presId="urn:microsoft.com/office/officeart/2005/8/layout/vList2"/>
    <dgm:cxn modelId="{D12B7120-1F9E-4C5E-9413-74D9829AD7ED}" srcId="{A8B64808-D917-4C16-8A4D-C2B65A5D6CF2}" destId="{A8F32C80-A9B2-41D6-B874-F62490DD635F}" srcOrd="0" destOrd="0" parTransId="{570B0C82-0836-43C9-B8B2-EB7A051F836C}" sibTransId="{6229121E-044D-4AA2-8F52-4A27C20ADACA}"/>
    <dgm:cxn modelId="{C829FB1F-961C-4D97-AFC1-A714BAA87B68}" srcId="{A8F32C80-A9B2-41D6-B874-F62490DD635F}" destId="{00D2E1D5-AE9C-4C4A-AFFA-86E52F52BF0A}" srcOrd="0" destOrd="0" parTransId="{0246A3F7-6D5C-448F-AD5E-AF34C717B421}" sibTransId="{6A33146F-97C8-4CBA-A010-C05542F60CA0}"/>
    <dgm:cxn modelId="{1D7EDF74-344F-48B0-B50C-A2F45C5A08D0}" type="presOf" srcId="{00D2E1D5-AE9C-4C4A-AFFA-86E52F52BF0A}" destId="{21B42187-F878-4930-8BA3-A4811A3C1E5F}" srcOrd="0" destOrd="0" presId="urn:microsoft.com/office/officeart/2005/8/layout/vList2"/>
    <dgm:cxn modelId="{5694D274-712D-47F9-8910-DD5905AB875F}" srcId="{99C0B11F-658F-41EC-9AB5-570687A8CCD8}" destId="{FF423291-2F51-4407-94F2-F257D85EF3D5}" srcOrd="0" destOrd="0" parTransId="{6B8DC4B8-4A87-4545-9BC2-39B8702CE1DF}" sibTransId="{3F0D635F-F6D7-4253-8878-D045E735C5CF}"/>
    <dgm:cxn modelId="{DA14B92E-5EF7-4D44-AD41-55A3EC91EE5B}" srcId="{8D67F2E3-8AE3-4070-B3BF-D5EABC5F2063}" destId="{B46FF83F-BF81-4907-952D-0569F2413012}" srcOrd="0" destOrd="0" parTransId="{08A57445-60A3-45B1-91AC-A5241582FDA0}" sibTransId="{76E0A4C7-53DD-4DEC-ADC0-15F174B1F0D2}"/>
    <dgm:cxn modelId="{60EFD436-ADC9-43F4-ACA0-659AF176DE53}" type="presOf" srcId="{A8F32C80-A9B2-41D6-B874-F62490DD635F}" destId="{31BF7590-577F-404D-A813-003256D2200E}" srcOrd="0" destOrd="0" presId="urn:microsoft.com/office/officeart/2005/8/layout/vList2"/>
    <dgm:cxn modelId="{BD867D3C-D863-4452-9690-23F546B90345}" srcId="{119942CE-98E7-4DEC-AFE6-D9FC9A5522F0}" destId="{3C6AA1BA-623C-43CB-8A6D-91F37509C6EB}" srcOrd="0" destOrd="0" parTransId="{700E3C0C-8593-4248-9EE3-DE832BB83EEF}" sibTransId="{B881A929-F47A-4613-A857-29401C082F35}"/>
    <dgm:cxn modelId="{BFDF0EE5-28D9-4F03-9C49-F16ED53B3248}" type="presOf" srcId="{8D67F2E3-8AE3-4070-B3BF-D5EABC5F2063}" destId="{E4CCAFB7-91F7-49FF-B386-2931E395AB87}" srcOrd="0" destOrd="0" presId="urn:microsoft.com/office/officeart/2005/8/layout/vList2"/>
    <dgm:cxn modelId="{C8B990F9-9E6D-47A5-9FB5-B29B5DECD135}" type="presParOf" srcId="{FF000AC6-06AF-414D-8369-36B323D18335}" destId="{31BF7590-577F-404D-A813-003256D2200E}" srcOrd="0" destOrd="0" presId="urn:microsoft.com/office/officeart/2005/8/layout/vList2"/>
    <dgm:cxn modelId="{A20CD21C-9861-45E3-96D5-ED8CD72AD0D6}" type="presParOf" srcId="{FF000AC6-06AF-414D-8369-36B323D18335}" destId="{21B42187-F878-4930-8BA3-A4811A3C1E5F}" srcOrd="1" destOrd="0" presId="urn:microsoft.com/office/officeart/2005/8/layout/vList2"/>
    <dgm:cxn modelId="{3E4C42FD-410A-4B84-9514-CB5015A90480}" type="presParOf" srcId="{FF000AC6-06AF-414D-8369-36B323D18335}" destId="{E4CCAFB7-91F7-49FF-B386-2931E395AB87}" srcOrd="2" destOrd="0" presId="urn:microsoft.com/office/officeart/2005/8/layout/vList2"/>
    <dgm:cxn modelId="{C94C044E-C96B-4925-9CA8-57C2F388582A}" type="presParOf" srcId="{FF000AC6-06AF-414D-8369-36B323D18335}" destId="{2BB60942-3A3B-4B99-A979-37FACFA6AC4C}" srcOrd="3" destOrd="0" presId="urn:microsoft.com/office/officeart/2005/8/layout/vList2"/>
    <dgm:cxn modelId="{5F6D1373-F9C8-4ED9-9B31-99451643BEC4}" type="presParOf" srcId="{FF000AC6-06AF-414D-8369-36B323D18335}" destId="{EC56A95E-CFB1-48F6-96EC-036E21366594}" srcOrd="4" destOrd="0" presId="urn:microsoft.com/office/officeart/2005/8/layout/vList2"/>
    <dgm:cxn modelId="{1F72416D-FC2E-4A0E-8A19-E3076D259134}" type="presParOf" srcId="{FF000AC6-06AF-414D-8369-36B323D18335}" destId="{48F9ECF4-A262-4D9F-BDF6-A48596FE83B1}" srcOrd="5" destOrd="0" presId="urn:microsoft.com/office/officeart/2005/8/layout/vList2"/>
    <dgm:cxn modelId="{D02DD553-C1A5-418B-8B8B-57DBDC5E2322}" type="presParOf" srcId="{FF000AC6-06AF-414D-8369-36B323D18335}" destId="{031932EF-A44D-4CD1-B0F0-7B4814CA2638}" srcOrd="6" destOrd="0" presId="urn:microsoft.com/office/officeart/2005/8/layout/vList2"/>
    <dgm:cxn modelId="{4ABAD331-2F90-4DE3-803A-469E277C8F5A}" type="presParOf" srcId="{FF000AC6-06AF-414D-8369-36B323D18335}" destId="{C30F47D9-9550-4309-AC0D-37CDB9E00031}"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D32DE-02B0-4E55-9DAE-1422AF9784FA}">
      <dsp:nvSpPr>
        <dsp:cNvPr id="0" name=""/>
        <dsp:cNvSpPr/>
      </dsp:nvSpPr>
      <dsp:spPr>
        <a:xfrm>
          <a:off x="0" y="50576"/>
          <a:ext cx="8229600" cy="1558439"/>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zh-TW" sz="3600" b="1" kern="1200" dirty="0" smtClean="0">
              <a:hlinkClick xmlns:r="http://schemas.openxmlformats.org/officeDocument/2006/relationships" r:id="rId1" action="ppaction://hlinkfile"/>
            </a:rPr>
            <a:t>建教合作計畫申請書</a:t>
          </a:r>
          <a:r>
            <a:rPr lang="en-US" sz="3600" b="1" kern="1200" dirty="0" smtClean="0"/>
            <a:t>(</a:t>
          </a:r>
          <a:r>
            <a:rPr lang="zh-TW" sz="3600" b="1" kern="1200" dirty="0" smtClean="0"/>
            <a:t>研發處</a:t>
          </a:r>
          <a:r>
            <a:rPr lang="en-US" sz="3600" b="1" kern="1200" dirty="0" smtClean="0"/>
            <a:t>)</a:t>
          </a:r>
          <a:r>
            <a:rPr lang="zh-TW" sz="3600" b="1" kern="1200" dirty="0" smtClean="0"/>
            <a:t>核准後，送</a:t>
          </a:r>
          <a:r>
            <a:rPr lang="zh-TW" altLang="en-US" sz="3600" b="1" kern="1200" dirty="0" smtClean="0"/>
            <a:t>主</a:t>
          </a:r>
          <a:r>
            <a:rPr lang="zh-TW" sz="3600" b="1" kern="1200" dirty="0" smtClean="0"/>
            <a:t>計室取得計畫代碼。</a:t>
          </a:r>
          <a:endParaRPr lang="zh-TW" sz="3600" kern="1200" dirty="0"/>
        </a:p>
      </dsp:txBody>
      <dsp:txXfrm>
        <a:off x="76077" y="126653"/>
        <a:ext cx="8077446" cy="1406285"/>
      </dsp:txXfrm>
    </dsp:sp>
    <dsp:sp modelId="{242FDFDF-8F93-4D2E-9A69-6F129ABFFDA0}">
      <dsp:nvSpPr>
        <dsp:cNvPr id="0" name=""/>
        <dsp:cNvSpPr/>
      </dsp:nvSpPr>
      <dsp:spPr>
        <a:xfrm>
          <a:off x="0" y="1712696"/>
          <a:ext cx="8229600" cy="1558439"/>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zh-TW" sz="3600" b="1" kern="1200" dirty="0" smtClean="0">
              <a:hlinkClick xmlns:r="http://schemas.openxmlformats.org/officeDocument/2006/relationships" r:id="rId2" action="ppaction://hlinkfile"/>
            </a:rPr>
            <a:t>計畫帳號申請書</a:t>
          </a:r>
          <a:r>
            <a:rPr lang="en-US" sz="3600" b="1" kern="1200" dirty="0" smtClean="0"/>
            <a:t>(</a:t>
          </a:r>
          <a:r>
            <a:rPr lang="zh-TW" altLang="en-US" sz="3600" b="1" kern="1200" dirty="0" smtClean="0"/>
            <a:t>主</a:t>
          </a:r>
          <a:r>
            <a:rPr lang="zh-TW" sz="3600" b="1" kern="1200" dirty="0" smtClean="0"/>
            <a:t>計室</a:t>
          </a:r>
          <a:r>
            <a:rPr lang="en-US" sz="3600" b="1" kern="1200" dirty="0" smtClean="0"/>
            <a:t>)</a:t>
          </a:r>
          <a:r>
            <a:rPr lang="zh-TW" sz="3600" b="1" kern="1200" dirty="0" smtClean="0"/>
            <a:t>，取得網路請購帳號及密碼。</a:t>
          </a:r>
          <a:endParaRPr lang="zh-TW" sz="3600" kern="1200" dirty="0"/>
        </a:p>
      </dsp:txBody>
      <dsp:txXfrm>
        <a:off x="76077" y="1788773"/>
        <a:ext cx="8077446" cy="1406285"/>
      </dsp:txXfrm>
    </dsp:sp>
    <dsp:sp modelId="{D6918F88-EA41-4F3D-8BC1-355F2CACBAAB}">
      <dsp:nvSpPr>
        <dsp:cNvPr id="0" name=""/>
        <dsp:cNvSpPr/>
      </dsp:nvSpPr>
      <dsp:spPr>
        <a:xfrm>
          <a:off x="0" y="3374816"/>
          <a:ext cx="8229600" cy="1558439"/>
        </a:xfrm>
        <a:prstGeom prst="roundRect">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137160" tIns="137160" rIns="137160" bIns="137160" numCol="1" spcCol="1270" anchor="ctr" anchorCtr="0">
          <a:noAutofit/>
        </a:bodyPr>
        <a:lstStyle/>
        <a:p>
          <a:pPr lvl="0" algn="l" defTabSz="1600200" rtl="0">
            <a:lnSpc>
              <a:spcPct val="90000"/>
            </a:lnSpc>
            <a:spcBef>
              <a:spcPct val="0"/>
            </a:spcBef>
            <a:spcAft>
              <a:spcPct val="35000"/>
            </a:spcAft>
          </a:pPr>
          <a:r>
            <a:rPr lang="zh-TW" sz="3600" b="1" kern="1200" dirty="0" smtClean="0"/>
            <a:t>由</a:t>
          </a:r>
          <a:r>
            <a:rPr lang="zh-TW" altLang="en-US" sz="3600" b="1" kern="1200" dirty="0" smtClean="0">
              <a:solidFill>
                <a:schemeClr val="accent1">
                  <a:lumMod val="90000"/>
                </a:schemeClr>
              </a:solidFill>
            </a:rPr>
            <a:t>主</a:t>
          </a:r>
          <a:r>
            <a:rPr lang="zh-TW" sz="3600" b="1" kern="1200" dirty="0" smtClean="0">
              <a:solidFill>
                <a:schemeClr val="tx1">
                  <a:lumMod val="20000"/>
                  <a:lumOff val="80000"/>
                </a:schemeClr>
              </a:solidFill>
              <a:hlinkClick xmlns:r="http://schemas.openxmlformats.org/officeDocument/2006/relationships" r:id="rId3"/>
            </a:rPr>
            <a:t>計室網頁</a:t>
          </a:r>
          <a:r>
            <a:rPr lang="en-US" sz="3600" b="1" kern="1200" dirty="0" smtClean="0">
              <a:sym typeface="Wingdings"/>
            </a:rPr>
            <a:t></a:t>
          </a:r>
          <a:r>
            <a:rPr lang="zh-TW" sz="3600" b="1" kern="1200" dirty="0" smtClean="0"/>
            <a:t>進入</a:t>
          </a:r>
          <a:r>
            <a:rPr lang="zh-TW" sz="3600" b="1" u="sng" kern="1200" dirty="0" smtClean="0"/>
            <a:t>網路請購</a:t>
          </a:r>
          <a:r>
            <a:rPr lang="en-US" sz="3600" b="1" kern="1200" dirty="0" smtClean="0">
              <a:sym typeface="Wingdings"/>
            </a:rPr>
            <a:t></a:t>
          </a:r>
          <a:r>
            <a:rPr lang="zh-TW" sz="3600" b="1" kern="1200" dirty="0" smtClean="0"/>
            <a:t>即可依頁面進行請購程序。</a:t>
          </a:r>
          <a:endParaRPr lang="zh-TW" sz="3600" kern="1200" dirty="0"/>
        </a:p>
      </dsp:txBody>
      <dsp:txXfrm>
        <a:off x="76077" y="3450893"/>
        <a:ext cx="8077446" cy="14062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17291-18C4-45F2-A27D-93660B73EF40}">
      <dsp:nvSpPr>
        <dsp:cNvPr id="0" name=""/>
        <dsp:cNvSpPr/>
      </dsp:nvSpPr>
      <dsp:spPr>
        <a:xfrm>
          <a:off x="0" y="242618"/>
          <a:ext cx="8229600" cy="451254"/>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kumimoji="1" lang="zh-TW" sz="1700" b="1" kern="1200" dirty="0" smtClean="0"/>
            <a:t>出差應</a:t>
          </a:r>
          <a:r>
            <a:rPr kumimoji="1" lang="zh-TW" sz="1700" b="1" u="sng" kern="1200" dirty="0" smtClean="0"/>
            <a:t>事先</a:t>
          </a:r>
          <a:r>
            <a:rPr kumimoji="1" lang="zh-TW" sz="1700" b="1" kern="1200" dirty="0" smtClean="0"/>
            <a:t>報奉核准：填出差請示單</a:t>
          </a:r>
          <a:r>
            <a:rPr kumimoji="1" lang="en-US" sz="1700" b="1" kern="1200" dirty="0" smtClean="0"/>
            <a:t>(</a:t>
          </a:r>
          <a:r>
            <a:rPr kumimoji="1" lang="zh-TW" sz="1700" b="1" kern="1200" dirty="0" smtClean="0"/>
            <a:t>行政資訊網</a:t>
          </a:r>
          <a:r>
            <a:rPr kumimoji="1" lang="en-US" sz="1700" b="1" kern="1200" dirty="0" smtClean="0"/>
            <a:t>)</a:t>
          </a:r>
          <a:r>
            <a:rPr kumimoji="1" lang="zh-TW" sz="1700" b="1" kern="1200" dirty="0" smtClean="0"/>
            <a:t>。事畢</a:t>
          </a:r>
          <a:r>
            <a:rPr kumimoji="1" lang="en-US" sz="1700" b="1" kern="1200" dirty="0" smtClean="0"/>
            <a:t>15</a:t>
          </a:r>
          <a:r>
            <a:rPr kumimoji="1" lang="zh-TW" sz="1700" b="1" kern="1200" dirty="0" smtClean="0"/>
            <a:t>日要核銷。</a:t>
          </a:r>
          <a:endParaRPr lang="zh-TW" sz="1700" kern="1200" dirty="0"/>
        </a:p>
      </dsp:txBody>
      <dsp:txXfrm>
        <a:off x="22028" y="264646"/>
        <a:ext cx="8185544" cy="407198"/>
      </dsp:txXfrm>
    </dsp:sp>
    <dsp:sp modelId="{21663C76-B98C-4751-BD06-44CBF0327267}">
      <dsp:nvSpPr>
        <dsp:cNvPr id="0" name=""/>
        <dsp:cNvSpPr/>
      </dsp:nvSpPr>
      <dsp:spPr>
        <a:xfrm>
          <a:off x="0" y="742833"/>
          <a:ext cx="8229600" cy="451254"/>
        </a:xfrm>
        <a:prstGeom prst="roundRect">
          <a:avLst/>
        </a:prstGeom>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4"/>
        </a:lnRef>
        <a:fillRef idx="3">
          <a:schemeClr val="accent4"/>
        </a:fillRef>
        <a:effectRef idx="3">
          <a:schemeClr val="accent4"/>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kumimoji="1" lang="zh-TW" sz="1700" b="1" kern="1200" dirty="0" smtClean="0"/>
            <a:t>搭乘飛機或高鐵：</a:t>
          </a:r>
          <a:endParaRPr lang="zh-TW" sz="1700" kern="1200" dirty="0"/>
        </a:p>
      </dsp:txBody>
      <dsp:txXfrm>
        <a:off x="22028" y="764861"/>
        <a:ext cx="8185544" cy="407198"/>
      </dsp:txXfrm>
    </dsp:sp>
    <dsp:sp modelId="{0072DFFF-AA1F-428B-A9DE-4E535B128B36}">
      <dsp:nvSpPr>
        <dsp:cNvPr id="0" name=""/>
        <dsp:cNvSpPr/>
      </dsp:nvSpPr>
      <dsp:spPr>
        <a:xfrm>
          <a:off x="0" y="1194087"/>
          <a:ext cx="8229600" cy="4486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kumimoji="1" lang="en-US" sz="1300" b="1" kern="1200" dirty="0" smtClean="0"/>
            <a:t>1.</a:t>
          </a:r>
          <a:r>
            <a:rPr kumimoji="1" lang="zh-TW" sz="1300" b="1" kern="1200" dirty="0" smtClean="0"/>
            <a:t>國內出差超過一日以上欲搭乘飛機或高鐵時於</a:t>
          </a:r>
          <a:r>
            <a:rPr kumimoji="1" lang="zh-TW" sz="1300" b="1" u="sng" kern="1200" dirty="0" smtClean="0"/>
            <a:t>出差請示單</a:t>
          </a:r>
          <a:r>
            <a:rPr kumimoji="1" lang="zh-TW" sz="1300" b="1" kern="1200" dirty="0" smtClean="0"/>
            <a:t>上敘明理由，並請事先經校長核准。</a:t>
          </a:r>
          <a:r>
            <a:rPr kumimoji="1" lang="en-US" sz="1300" b="1" kern="1200" dirty="0" smtClean="0"/>
            <a:t>2.</a:t>
          </a:r>
          <a:r>
            <a:rPr kumimoji="1" lang="zh-TW" sz="1300" b="1" kern="1200" dirty="0" smtClean="0"/>
            <a:t>檢據核銷</a:t>
          </a:r>
          <a:endParaRPr lang="zh-TW" sz="1300" kern="1200" dirty="0"/>
        </a:p>
      </dsp:txBody>
      <dsp:txXfrm>
        <a:off x="0" y="1194087"/>
        <a:ext cx="8229600" cy="448672"/>
      </dsp:txXfrm>
    </dsp:sp>
    <dsp:sp modelId="{5D697A0B-A41F-4F44-9DD4-8278CF5FD5B5}">
      <dsp:nvSpPr>
        <dsp:cNvPr id="0" name=""/>
        <dsp:cNvSpPr/>
      </dsp:nvSpPr>
      <dsp:spPr>
        <a:xfrm>
          <a:off x="0" y="1642760"/>
          <a:ext cx="8229600" cy="451254"/>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kumimoji="1" lang="zh-TW" sz="1700" b="1" i="1" kern="1200" dirty="0" smtClean="0"/>
            <a:t>駕駛自用汽機車：</a:t>
          </a:r>
          <a:endParaRPr lang="zh-TW" sz="1700" kern="1200" dirty="0"/>
        </a:p>
      </dsp:txBody>
      <dsp:txXfrm>
        <a:off x="22028" y="1664788"/>
        <a:ext cx="8185544" cy="407198"/>
      </dsp:txXfrm>
    </dsp:sp>
    <dsp:sp modelId="{8917F3FC-01C5-469D-9122-7B3C70A8FC95}">
      <dsp:nvSpPr>
        <dsp:cNvPr id="0" name=""/>
        <dsp:cNvSpPr/>
      </dsp:nvSpPr>
      <dsp:spPr>
        <a:xfrm>
          <a:off x="0" y="2094014"/>
          <a:ext cx="8229600"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kumimoji="1" lang="zh-TW" sz="1300" b="1" kern="1200" dirty="0" smtClean="0"/>
            <a:t>應按同路段公民營客運汽車最高等級之票價報支，不得報支汽油費及通行費、停車費。</a:t>
          </a:r>
          <a:endParaRPr lang="zh-TW" sz="1300" kern="1200" dirty="0"/>
        </a:p>
      </dsp:txBody>
      <dsp:txXfrm>
        <a:off x="0" y="2094014"/>
        <a:ext cx="8229600" cy="281520"/>
      </dsp:txXfrm>
    </dsp:sp>
    <dsp:sp modelId="{BC521212-7D12-4D01-94DD-B3B6F5046FAC}">
      <dsp:nvSpPr>
        <dsp:cNvPr id="0" name=""/>
        <dsp:cNvSpPr/>
      </dsp:nvSpPr>
      <dsp:spPr>
        <a:xfrm>
          <a:off x="0" y="2375534"/>
          <a:ext cx="8229600" cy="451254"/>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zh-TW" sz="1700" b="1" u="sng" kern="1200" dirty="0" smtClean="0"/>
            <a:t>實際若不發生交通費用，則不再報支</a:t>
          </a:r>
          <a:r>
            <a:rPr lang="zh-TW" sz="1700" b="1" kern="1200" dirty="0" smtClean="0"/>
            <a:t>：</a:t>
          </a:r>
          <a:endParaRPr lang="zh-TW" sz="1700" kern="1200" dirty="0"/>
        </a:p>
      </dsp:txBody>
      <dsp:txXfrm>
        <a:off x="22028" y="2397562"/>
        <a:ext cx="8185544" cy="407198"/>
      </dsp:txXfrm>
    </dsp:sp>
    <dsp:sp modelId="{B83079DD-BE38-4CC7-89A0-D728E265C80E}">
      <dsp:nvSpPr>
        <dsp:cNvPr id="0" name=""/>
        <dsp:cNvSpPr/>
      </dsp:nvSpPr>
      <dsp:spPr>
        <a:xfrm>
          <a:off x="0" y="2826788"/>
          <a:ext cx="8229600" cy="10381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zh-TW" sz="1300" kern="1200" dirty="0" smtClean="0"/>
            <a:t>「國內出差旅費報支要點」第５點規定：「交通費包括行程中必須搭乘之飛機、汽車、火車、捷運、輪船等費，均按實報支</a:t>
          </a:r>
          <a:r>
            <a:rPr lang="en-US" sz="1300" kern="1200" dirty="0" smtClean="0"/>
            <a:t>...</a:t>
          </a:r>
          <a:r>
            <a:rPr lang="zh-TW" sz="1300" kern="1200" dirty="0" smtClean="0"/>
            <a:t>」及第</a:t>
          </a:r>
          <a:r>
            <a:rPr lang="en-US" sz="1300" kern="1200" dirty="0" smtClean="0"/>
            <a:t>13</a:t>
          </a:r>
          <a:r>
            <a:rPr lang="zh-TW" sz="1300" kern="1200" dirty="0" smtClean="0"/>
            <a:t>點規定：「旅費應按出差必經之順路計算之</a:t>
          </a:r>
          <a:r>
            <a:rPr lang="en-US" sz="1300" kern="1200" dirty="0" smtClean="0"/>
            <a:t>...</a:t>
          </a:r>
          <a:r>
            <a:rPr lang="zh-TW" sz="1300" kern="1200" dirty="0" smtClean="0"/>
            <a:t>」。以員工出差係由機關派遣，故出差應由機關所在地作為報支交通費起點。如住所地（台北）若較機關所在地（基隆）至出差地（花蓮）費用較高時，僅能報支基隆至花蓮間之交通費；若出差地為台中時，由住所前往為順路，並可節省公帑時，出差人可選擇由住所出發，</a:t>
          </a:r>
          <a:r>
            <a:rPr lang="zh-TW" sz="1300" u="sng" kern="1200" dirty="0" smtClean="0"/>
            <a:t>實際若不發生交通費用，則不再報支</a:t>
          </a:r>
          <a:r>
            <a:rPr lang="zh-TW" sz="1300" kern="1200" dirty="0" smtClean="0"/>
            <a:t>。 </a:t>
          </a:r>
          <a:endParaRPr lang="zh-TW" sz="1300" kern="1200" dirty="0"/>
        </a:p>
      </dsp:txBody>
      <dsp:txXfrm>
        <a:off x="0" y="2826788"/>
        <a:ext cx="8229600" cy="1038105"/>
      </dsp:txXfrm>
    </dsp:sp>
    <dsp:sp modelId="{CFA129A7-93BA-4D2C-876E-2082717C50E4}">
      <dsp:nvSpPr>
        <dsp:cNvPr id="0" name=""/>
        <dsp:cNvSpPr/>
      </dsp:nvSpPr>
      <dsp:spPr>
        <a:xfrm>
          <a:off x="0" y="3864893"/>
          <a:ext cx="8229600" cy="451254"/>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zh-TW" sz="1700" b="1" kern="1200" dirty="0" smtClean="0"/>
            <a:t>計程車：</a:t>
          </a:r>
          <a:endParaRPr lang="zh-TW" sz="1700" kern="1200" dirty="0"/>
        </a:p>
      </dsp:txBody>
      <dsp:txXfrm>
        <a:off x="22028" y="3886921"/>
        <a:ext cx="8185544" cy="407198"/>
      </dsp:txXfrm>
    </dsp:sp>
    <dsp:sp modelId="{7F391A78-92E9-4499-8F8E-714E2C2DE3D3}">
      <dsp:nvSpPr>
        <dsp:cNvPr id="0" name=""/>
        <dsp:cNvSpPr/>
      </dsp:nvSpPr>
      <dsp:spPr>
        <a:xfrm>
          <a:off x="0" y="4316148"/>
          <a:ext cx="8229600" cy="281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1590" rIns="120904" bIns="21590" numCol="1" spcCol="1270" anchor="t" anchorCtr="0">
          <a:noAutofit/>
        </a:bodyPr>
        <a:lstStyle/>
        <a:p>
          <a:pPr marL="114300" lvl="1" indent="-114300" algn="l" defTabSz="577850" rtl="0">
            <a:lnSpc>
              <a:spcPct val="90000"/>
            </a:lnSpc>
            <a:spcBef>
              <a:spcPct val="0"/>
            </a:spcBef>
            <a:spcAft>
              <a:spcPct val="20000"/>
            </a:spcAft>
            <a:buChar char="••"/>
          </a:pPr>
          <a:r>
            <a:rPr lang="zh-TW" sz="1300" b="1" kern="1200" dirty="0" smtClean="0"/>
            <a:t>除因急要公務者外，不得報支。 </a:t>
          </a:r>
          <a:endParaRPr lang="zh-TW" sz="1300" kern="1200" dirty="0"/>
        </a:p>
      </dsp:txBody>
      <dsp:txXfrm>
        <a:off x="0" y="4316148"/>
        <a:ext cx="8229600" cy="2815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A6E13-DA72-4246-82DF-83D5E0610CD8}">
      <dsp:nvSpPr>
        <dsp:cNvPr id="0" name=""/>
        <dsp:cNvSpPr/>
      </dsp:nvSpPr>
      <dsp:spPr>
        <a:xfrm>
          <a:off x="1727" y="0"/>
          <a:ext cx="2688282" cy="4389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zh-TW" sz="2300" kern="1200" dirty="0" smtClean="0">
              <a:solidFill>
                <a:srgbClr val="FFC000"/>
              </a:solidFill>
            </a:rPr>
            <a:t>交通費：</a:t>
          </a:r>
          <a:r>
            <a:rPr lang="zh-TW" sz="2300" kern="1200" dirty="0" smtClean="0">
              <a:solidFill>
                <a:schemeClr val="tx1">
                  <a:lumMod val="75000"/>
                </a:schemeClr>
              </a:solidFill>
            </a:rPr>
            <a:t>出差人員搭乘飛機、船舶及長途大眾陸運工具所需費用。 </a:t>
          </a:r>
          <a:endParaRPr lang="zh-TW" sz="2300" kern="1200" dirty="0">
            <a:solidFill>
              <a:schemeClr val="tx1">
                <a:lumMod val="75000"/>
              </a:schemeClr>
            </a:solidFill>
          </a:endParaRPr>
        </a:p>
      </dsp:txBody>
      <dsp:txXfrm>
        <a:off x="1727" y="1755774"/>
        <a:ext cx="2688282" cy="1755774"/>
      </dsp:txXfrm>
    </dsp:sp>
    <dsp:sp modelId="{3F59E6D0-6732-422E-98AE-782B6E361BE2}">
      <dsp:nvSpPr>
        <dsp:cNvPr id="0" name=""/>
        <dsp:cNvSpPr/>
      </dsp:nvSpPr>
      <dsp:spPr>
        <a:xfrm>
          <a:off x="615027" y="263366"/>
          <a:ext cx="1461682" cy="1461682"/>
        </a:xfrm>
        <a:prstGeom prst="ellipse">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9FD0F2-4BDD-4485-B330-36E400E848DB}">
      <dsp:nvSpPr>
        <dsp:cNvPr id="0" name=""/>
        <dsp:cNvSpPr/>
      </dsp:nvSpPr>
      <dsp:spPr>
        <a:xfrm>
          <a:off x="2746652" y="0"/>
          <a:ext cx="2688282" cy="4389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zh-TW" sz="2300" kern="1200" dirty="0" smtClean="0">
              <a:solidFill>
                <a:srgbClr val="FFC000"/>
              </a:solidFill>
            </a:rPr>
            <a:t>生活費：</a:t>
          </a:r>
          <a:r>
            <a:rPr lang="zh-TW" sz="2300" kern="1200" dirty="0" smtClean="0">
              <a:solidFill>
                <a:schemeClr val="tx1">
                  <a:lumMod val="75000"/>
                </a:schemeClr>
              </a:solidFill>
            </a:rPr>
            <a:t>出差人員之住宿費、膳食費及零用費。</a:t>
          </a:r>
          <a:endParaRPr lang="zh-TW" sz="2300" kern="1200" dirty="0">
            <a:solidFill>
              <a:schemeClr val="tx1">
                <a:lumMod val="75000"/>
              </a:schemeClr>
            </a:solidFill>
          </a:endParaRPr>
        </a:p>
      </dsp:txBody>
      <dsp:txXfrm>
        <a:off x="2746652" y="1755774"/>
        <a:ext cx="2688282" cy="1755774"/>
      </dsp:txXfrm>
    </dsp:sp>
    <dsp:sp modelId="{AD4A0AEA-978F-409D-B2DB-9895B86590BF}">
      <dsp:nvSpPr>
        <dsp:cNvPr id="0" name=""/>
        <dsp:cNvSpPr/>
      </dsp:nvSpPr>
      <dsp:spPr>
        <a:xfrm>
          <a:off x="3383958" y="263366"/>
          <a:ext cx="1461682" cy="1461682"/>
        </a:xfrm>
        <a:prstGeom prst="ellipse">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3FD355-79F5-4292-A116-09459506B8D3}">
      <dsp:nvSpPr>
        <dsp:cNvPr id="0" name=""/>
        <dsp:cNvSpPr/>
      </dsp:nvSpPr>
      <dsp:spPr>
        <a:xfrm>
          <a:off x="5539589" y="0"/>
          <a:ext cx="2688282" cy="438943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rtl="0">
            <a:lnSpc>
              <a:spcPct val="90000"/>
            </a:lnSpc>
            <a:spcBef>
              <a:spcPct val="0"/>
            </a:spcBef>
            <a:spcAft>
              <a:spcPct val="35000"/>
            </a:spcAft>
          </a:pPr>
          <a:r>
            <a:rPr lang="zh-TW" sz="2300" kern="1200" dirty="0" smtClean="0">
              <a:solidFill>
                <a:srgbClr val="FFC000"/>
              </a:solidFill>
            </a:rPr>
            <a:t>辦公費：</a:t>
          </a:r>
          <a:r>
            <a:rPr lang="zh-TW" sz="2300" kern="1200" dirty="0" smtClean="0">
              <a:solidFill>
                <a:schemeClr val="tx1">
                  <a:lumMod val="75000"/>
                </a:schemeClr>
              </a:solidFill>
            </a:rPr>
            <a:t>出差人員出國之手續費、保險費、行政費、禮品交際及雜費。</a:t>
          </a:r>
          <a:endParaRPr lang="zh-TW" sz="2300" kern="1200" dirty="0">
            <a:solidFill>
              <a:schemeClr val="tx1">
                <a:lumMod val="75000"/>
              </a:schemeClr>
            </a:solidFill>
          </a:endParaRPr>
        </a:p>
      </dsp:txBody>
      <dsp:txXfrm>
        <a:off x="5539589" y="1755774"/>
        <a:ext cx="2688282" cy="1755774"/>
      </dsp:txXfrm>
    </dsp:sp>
    <dsp:sp modelId="{7F405814-F594-45F4-8BA0-398CE87FC54D}">
      <dsp:nvSpPr>
        <dsp:cNvPr id="0" name=""/>
        <dsp:cNvSpPr/>
      </dsp:nvSpPr>
      <dsp:spPr>
        <a:xfrm>
          <a:off x="6152889" y="263366"/>
          <a:ext cx="1461682" cy="1461682"/>
        </a:xfrm>
        <a:prstGeom prst="ellipse">
          <a:avLst/>
        </a:prstGeom>
        <a:blipFill rotWithShape="1">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1E9A69-507B-46BB-BD0F-38C50E6AE379}">
      <dsp:nvSpPr>
        <dsp:cNvPr id="0" name=""/>
        <dsp:cNvSpPr/>
      </dsp:nvSpPr>
      <dsp:spPr>
        <a:xfrm>
          <a:off x="329183" y="3511549"/>
          <a:ext cx="7571232" cy="658415"/>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A7F553-139D-4484-B1DE-17E16C056CE6}">
      <dsp:nvSpPr>
        <dsp:cNvPr id="0" name=""/>
        <dsp:cNvSpPr/>
      </dsp:nvSpPr>
      <dsp:spPr>
        <a:xfrm>
          <a:off x="0" y="0"/>
          <a:ext cx="8229599" cy="215280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zh-TW" altLang="en-US" sz="2300" kern="1200" dirty="0" smtClean="0"/>
            <a:t>派赴國外進修、研究、實習之出國期間在</a:t>
          </a:r>
          <a:r>
            <a:rPr lang="en-US" altLang="zh-TW" sz="2300" kern="1200" dirty="0" smtClean="0">
              <a:solidFill>
                <a:srgbClr val="FF0000"/>
              </a:solidFill>
            </a:rPr>
            <a:t>15</a:t>
          </a:r>
          <a:r>
            <a:rPr lang="zh-TW" altLang="en-US" sz="2300" kern="1200" dirty="0" smtClean="0">
              <a:solidFill>
                <a:srgbClr val="FF0000"/>
              </a:solidFill>
            </a:rPr>
            <a:t>日以內</a:t>
          </a:r>
          <a:r>
            <a:rPr lang="zh-TW" altLang="en-US" sz="2300" kern="1200" dirty="0" smtClean="0"/>
            <a:t>者，每日按該地區生活日支表</a:t>
          </a:r>
          <a:r>
            <a:rPr lang="zh-TW" altLang="en-US" sz="2300" kern="1200" dirty="0" smtClean="0">
              <a:solidFill>
                <a:srgbClr val="FF0000"/>
              </a:solidFill>
            </a:rPr>
            <a:t>全額支給</a:t>
          </a:r>
          <a:r>
            <a:rPr lang="zh-TW" altLang="en-US" sz="2300" kern="1200" dirty="0" smtClean="0"/>
            <a:t>。出國期間</a:t>
          </a:r>
          <a:r>
            <a:rPr lang="zh-TW" altLang="en-US" sz="2300" u="none" kern="1200" dirty="0" smtClean="0">
              <a:solidFill>
                <a:srgbClr val="FF0000"/>
              </a:solidFill>
            </a:rPr>
            <a:t>逾</a:t>
          </a:r>
          <a:r>
            <a:rPr lang="en-US" altLang="zh-TW" sz="2300" u="none" kern="1200" dirty="0" smtClean="0">
              <a:solidFill>
                <a:srgbClr val="FF0000"/>
              </a:solidFill>
            </a:rPr>
            <a:t>15</a:t>
          </a:r>
          <a:r>
            <a:rPr lang="zh-TW" altLang="en-US" sz="2300" u="none" kern="1200" dirty="0" smtClean="0">
              <a:solidFill>
                <a:srgbClr val="FF0000"/>
              </a:solidFill>
            </a:rPr>
            <a:t>日</a:t>
          </a:r>
          <a:r>
            <a:rPr lang="zh-TW" altLang="en-US" sz="2300" kern="1200" dirty="0" smtClean="0"/>
            <a:t>者，</a:t>
          </a:r>
          <a:r>
            <a:rPr lang="zh-TW" altLang="en-US" sz="2300" u="sng" kern="1200" dirty="0" smtClean="0"/>
            <a:t>自出國第一日起，按前點方式計算，第十六日起</a:t>
          </a:r>
          <a:r>
            <a:rPr lang="zh-TW" altLang="en-US" sz="2300" kern="1200" dirty="0" smtClean="0"/>
            <a:t>，每月</a:t>
          </a:r>
          <a:r>
            <a:rPr lang="zh-TW" altLang="en-US" sz="2300" kern="1200" dirty="0" smtClean="0">
              <a:solidFill>
                <a:srgbClr val="FF0000"/>
              </a:solidFill>
            </a:rPr>
            <a:t>按月支生活費表數額支給</a:t>
          </a:r>
          <a:r>
            <a:rPr lang="zh-TW" altLang="en-US" sz="2300" kern="1200" dirty="0" smtClean="0"/>
            <a:t>；其未滿整月之畸零日數，每日按月支生活費表數額三十分之一支</a:t>
          </a:r>
          <a:r>
            <a:rPr lang="zh-TW" altLang="en-US" sz="2300" kern="1200" smtClean="0"/>
            <a:t>給。</a:t>
          </a:r>
          <a:endParaRPr lang="zh-TW" sz="2300" kern="1200" dirty="0"/>
        </a:p>
      </dsp:txBody>
      <dsp:txXfrm>
        <a:off x="105091" y="105091"/>
        <a:ext cx="8019417" cy="1942618"/>
      </dsp:txXfrm>
    </dsp:sp>
    <dsp:sp modelId="{F537FB5F-2CC9-485F-8039-D1E4785ECA54}">
      <dsp:nvSpPr>
        <dsp:cNvPr id="0" name=""/>
        <dsp:cNvSpPr/>
      </dsp:nvSpPr>
      <dsp:spPr>
        <a:xfrm>
          <a:off x="0" y="2236636"/>
          <a:ext cx="8229599" cy="2152800"/>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zh-TW" altLang="en-US" sz="2300" kern="1200" dirty="0" smtClean="0"/>
            <a:t>派赴國外進修、研究、實習之出國期間未滿</a:t>
          </a:r>
          <a:r>
            <a:rPr lang="en-US" altLang="zh-TW" sz="2300" kern="1200" dirty="0" smtClean="0">
              <a:solidFill>
                <a:schemeClr val="tx1"/>
              </a:solidFill>
            </a:rPr>
            <a:t>15</a:t>
          </a:r>
          <a:r>
            <a:rPr lang="zh-TW" altLang="en-US" sz="2300" kern="1200" dirty="0" smtClean="0">
              <a:solidFill>
                <a:schemeClr val="tx1"/>
              </a:solidFill>
            </a:rPr>
            <a:t>日</a:t>
          </a:r>
          <a:r>
            <a:rPr lang="zh-TW" altLang="en-US" sz="2300" kern="1200" dirty="0" smtClean="0"/>
            <a:t>者，當地訓練機構</a:t>
          </a:r>
          <a:r>
            <a:rPr lang="zh-TW" altLang="en-US" sz="2300" u="sng" kern="1200" dirty="0" smtClean="0"/>
            <a:t>除供宿不供膳外，另有發給現金津貼</a:t>
          </a:r>
          <a:r>
            <a:rPr lang="zh-TW" altLang="en-US" sz="2300" kern="1200" dirty="0" smtClean="0"/>
            <a:t>，當事人應本誠信原則檢具證明文件提出，不得重複申領，並請當事人確認該現金津貼之性質，核實報支日支費或補足生活費差額部分。</a:t>
          </a:r>
          <a:endParaRPr lang="zh-TW" sz="2300" kern="1200" dirty="0"/>
        </a:p>
      </dsp:txBody>
      <dsp:txXfrm>
        <a:off x="105091" y="2341727"/>
        <a:ext cx="8019417" cy="194261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FF6CC0-DD50-477A-AF6F-CB56F21600F5}">
      <dsp:nvSpPr>
        <dsp:cNvPr id="0" name=""/>
        <dsp:cNvSpPr/>
      </dsp:nvSpPr>
      <dsp:spPr>
        <a:xfrm>
          <a:off x="617219" y="0"/>
          <a:ext cx="6995160" cy="5199062"/>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DA6EC9-9077-4C4A-A145-1DF8CFBAE43A}">
      <dsp:nvSpPr>
        <dsp:cNvPr id="0" name=""/>
        <dsp:cNvSpPr/>
      </dsp:nvSpPr>
      <dsp:spPr>
        <a:xfrm>
          <a:off x="2411" y="1559718"/>
          <a:ext cx="1451431" cy="20796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rtl="0">
            <a:lnSpc>
              <a:spcPct val="90000"/>
            </a:lnSpc>
            <a:spcBef>
              <a:spcPct val="0"/>
            </a:spcBef>
            <a:spcAft>
              <a:spcPct val="35000"/>
            </a:spcAft>
          </a:pPr>
          <a:r>
            <a:rPr lang="zh-TW" sz="5000" b="1" kern="1200" smtClean="0"/>
            <a:t>請購</a:t>
          </a:r>
          <a:endParaRPr lang="zh-TW" sz="5000" kern="1200"/>
        </a:p>
      </dsp:txBody>
      <dsp:txXfrm>
        <a:off x="73264" y="1630571"/>
        <a:ext cx="1309725" cy="1937918"/>
      </dsp:txXfrm>
    </dsp:sp>
    <dsp:sp modelId="{7A058C33-1064-42EF-996C-E939A03E23E9}">
      <dsp:nvSpPr>
        <dsp:cNvPr id="0" name=""/>
        <dsp:cNvSpPr/>
      </dsp:nvSpPr>
      <dsp:spPr>
        <a:xfrm>
          <a:off x="1695747" y="1559718"/>
          <a:ext cx="1451431" cy="20796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rtl="0">
            <a:lnSpc>
              <a:spcPct val="90000"/>
            </a:lnSpc>
            <a:spcBef>
              <a:spcPct val="0"/>
            </a:spcBef>
            <a:spcAft>
              <a:spcPct val="35000"/>
            </a:spcAft>
          </a:pPr>
          <a:r>
            <a:rPr lang="zh-TW" sz="5000" b="1" kern="1200" smtClean="0"/>
            <a:t>核准</a:t>
          </a:r>
          <a:endParaRPr lang="zh-TW" sz="5000" kern="1200"/>
        </a:p>
      </dsp:txBody>
      <dsp:txXfrm>
        <a:off x="1766600" y="1630571"/>
        <a:ext cx="1309725" cy="1937918"/>
      </dsp:txXfrm>
    </dsp:sp>
    <dsp:sp modelId="{EFEC5992-C947-4F4A-B136-4AE2450786EF}">
      <dsp:nvSpPr>
        <dsp:cNvPr id="0" name=""/>
        <dsp:cNvSpPr/>
      </dsp:nvSpPr>
      <dsp:spPr>
        <a:xfrm>
          <a:off x="3389084" y="1559718"/>
          <a:ext cx="1451431" cy="20796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rtl="0">
            <a:lnSpc>
              <a:spcPct val="90000"/>
            </a:lnSpc>
            <a:spcBef>
              <a:spcPct val="0"/>
            </a:spcBef>
            <a:spcAft>
              <a:spcPct val="35000"/>
            </a:spcAft>
          </a:pPr>
          <a:r>
            <a:rPr lang="zh-TW" sz="5000" b="1" kern="1200" smtClean="0"/>
            <a:t>發票</a:t>
          </a:r>
          <a:endParaRPr lang="zh-TW" sz="5000" kern="1200"/>
        </a:p>
      </dsp:txBody>
      <dsp:txXfrm>
        <a:off x="3459937" y="1630571"/>
        <a:ext cx="1309725" cy="1937918"/>
      </dsp:txXfrm>
    </dsp:sp>
    <dsp:sp modelId="{D8E74A04-82E2-402D-A567-D6C7C8A0504A}">
      <dsp:nvSpPr>
        <dsp:cNvPr id="0" name=""/>
        <dsp:cNvSpPr/>
      </dsp:nvSpPr>
      <dsp:spPr>
        <a:xfrm>
          <a:off x="5082420" y="1559718"/>
          <a:ext cx="1451431" cy="20796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rtl="0">
            <a:lnSpc>
              <a:spcPct val="90000"/>
            </a:lnSpc>
            <a:spcBef>
              <a:spcPct val="0"/>
            </a:spcBef>
            <a:spcAft>
              <a:spcPct val="35000"/>
            </a:spcAft>
          </a:pPr>
          <a:r>
            <a:rPr lang="zh-TW" sz="5000" b="1" kern="1200" smtClean="0"/>
            <a:t>核准</a:t>
          </a:r>
          <a:endParaRPr lang="zh-TW" sz="5000" kern="1200"/>
        </a:p>
      </dsp:txBody>
      <dsp:txXfrm>
        <a:off x="5153273" y="1630571"/>
        <a:ext cx="1309725" cy="1937918"/>
      </dsp:txXfrm>
    </dsp:sp>
    <dsp:sp modelId="{FFA3E1DE-D038-401D-A69F-9226EBEF6CCB}">
      <dsp:nvSpPr>
        <dsp:cNvPr id="0" name=""/>
        <dsp:cNvSpPr/>
      </dsp:nvSpPr>
      <dsp:spPr>
        <a:xfrm>
          <a:off x="6775757" y="1559718"/>
          <a:ext cx="1451431" cy="207962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rtl="0">
            <a:lnSpc>
              <a:spcPct val="90000"/>
            </a:lnSpc>
            <a:spcBef>
              <a:spcPct val="0"/>
            </a:spcBef>
            <a:spcAft>
              <a:spcPct val="35000"/>
            </a:spcAft>
          </a:pPr>
          <a:r>
            <a:rPr lang="zh-TW" sz="5000" b="1" kern="1200" smtClean="0"/>
            <a:t>付款</a:t>
          </a:r>
          <a:endParaRPr lang="zh-TW" sz="5000" kern="1200"/>
        </a:p>
      </dsp:txBody>
      <dsp:txXfrm>
        <a:off x="6846610" y="1630571"/>
        <a:ext cx="1309725" cy="19379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B6256D-F2D5-41A1-8776-88A78774DDED}">
      <dsp:nvSpPr>
        <dsp:cNvPr id="0" name=""/>
        <dsp:cNvSpPr/>
      </dsp:nvSpPr>
      <dsp:spPr>
        <a:xfrm>
          <a:off x="0" y="11423"/>
          <a:ext cx="8229600" cy="937901"/>
        </a:xfrm>
        <a:prstGeom prst="roundRect">
          <a:avLst/>
        </a:prstGeom>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2"/>
        </a:lnRef>
        <a:fillRef idx="3">
          <a:schemeClr val="accent2"/>
        </a:fillRef>
        <a:effectRef idx="3">
          <a:schemeClr val="accent2"/>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zh-TW" sz="2200" b="1" kern="1200" dirty="0" smtClean="0"/>
            <a:t>營業人資料：</a:t>
          </a:r>
          <a:endParaRPr lang="zh-TW" sz="2200" kern="1200" dirty="0"/>
        </a:p>
      </dsp:txBody>
      <dsp:txXfrm>
        <a:off x="45785" y="57208"/>
        <a:ext cx="8138030" cy="846331"/>
      </dsp:txXfrm>
    </dsp:sp>
    <dsp:sp modelId="{8319DF37-92DD-4EB9-BE44-7120B8F855EE}">
      <dsp:nvSpPr>
        <dsp:cNvPr id="0" name=""/>
        <dsp:cNvSpPr/>
      </dsp:nvSpPr>
      <dsp:spPr>
        <a:xfrm>
          <a:off x="0" y="949325"/>
          <a:ext cx="8229600" cy="12978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en-US" sz="1700" b="1" kern="1200" smtClean="0"/>
            <a:t>1.</a:t>
          </a:r>
          <a:r>
            <a:rPr lang="zh-TW" sz="1700" b="1" kern="1200" smtClean="0"/>
            <a:t>營業人之名稱。</a:t>
          </a:r>
          <a:endParaRPr lang="zh-TW" sz="1700" kern="1200"/>
        </a:p>
        <a:p>
          <a:pPr marL="171450" lvl="1" indent="-171450" algn="l" defTabSz="755650" rtl="0">
            <a:lnSpc>
              <a:spcPct val="90000"/>
            </a:lnSpc>
            <a:spcBef>
              <a:spcPct val="0"/>
            </a:spcBef>
            <a:spcAft>
              <a:spcPct val="20000"/>
            </a:spcAft>
            <a:buChar char="••"/>
          </a:pPr>
          <a:r>
            <a:rPr lang="en-US" sz="1700" b="1" kern="1200" dirty="0" smtClean="0"/>
            <a:t>2.</a:t>
          </a:r>
          <a:r>
            <a:rPr lang="zh-TW" sz="1700" b="1" kern="1200" dirty="0" smtClean="0"/>
            <a:t>地址。</a:t>
          </a:r>
          <a:endParaRPr lang="zh-TW" sz="1700" kern="1200" dirty="0"/>
        </a:p>
        <a:p>
          <a:pPr marL="171450" lvl="1" indent="-171450" algn="l" defTabSz="755650" rtl="0">
            <a:lnSpc>
              <a:spcPct val="90000"/>
            </a:lnSpc>
            <a:spcBef>
              <a:spcPct val="0"/>
            </a:spcBef>
            <a:spcAft>
              <a:spcPct val="20000"/>
            </a:spcAft>
            <a:buChar char="••"/>
          </a:pPr>
          <a:r>
            <a:rPr lang="en-US" sz="1700" b="1" kern="1200" smtClean="0"/>
            <a:t>3.</a:t>
          </a:r>
          <a:r>
            <a:rPr lang="zh-TW" sz="1700" b="1" kern="1200" smtClean="0"/>
            <a:t>營利事業統一編號。</a:t>
          </a:r>
          <a:endParaRPr lang="zh-TW" sz="1700" kern="1200"/>
        </a:p>
        <a:p>
          <a:pPr marL="171450" lvl="1" indent="-171450" algn="l" defTabSz="755650" rtl="0">
            <a:lnSpc>
              <a:spcPct val="90000"/>
            </a:lnSpc>
            <a:spcBef>
              <a:spcPct val="0"/>
            </a:spcBef>
            <a:spcAft>
              <a:spcPct val="20000"/>
            </a:spcAft>
            <a:buChar char="••"/>
          </a:pPr>
          <a:r>
            <a:rPr lang="en-US" sz="1700" b="1" kern="1200" smtClean="0"/>
            <a:t>4.</a:t>
          </a:r>
          <a:r>
            <a:rPr lang="zh-TW" sz="1700" b="1" kern="1200" smtClean="0"/>
            <a:t>發票章或店章。</a:t>
          </a:r>
          <a:endParaRPr lang="zh-TW" sz="1700" kern="1200"/>
        </a:p>
      </dsp:txBody>
      <dsp:txXfrm>
        <a:off x="0" y="949325"/>
        <a:ext cx="8229600" cy="1297890"/>
      </dsp:txXfrm>
    </dsp:sp>
    <dsp:sp modelId="{99254DEE-73E3-4438-9D07-17C9E9FEDFB4}">
      <dsp:nvSpPr>
        <dsp:cNvPr id="0" name=""/>
        <dsp:cNvSpPr/>
      </dsp:nvSpPr>
      <dsp:spPr>
        <a:xfrm>
          <a:off x="0" y="2247215"/>
          <a:ext cx="8229600" cy="937901"/>
        </a:xfrm>
        <a:prstGeom prst="roundRect">
          <a:avLst/>
        </a:prstGeom>
        <a:solidFill>
          <a:schemeClr val="accent1"/>
        </a:solidFill>
        <a:ln w="25400" cap="flat" cmpd="sng" algn="ctr">
          <a:solidFill>
            <a:schemeClr val="accent1">
              <a:shade val="50000"/>
            </a:schemeClr>
          </a:solidFill>
          <a:prstDash val="solid"/>
        </a:ln>
        <a:effectLst/>
      </dsp:spPr>
      <dsp:style>
        <a:lnRef idx="2">
          <a:schemeClr val="accent1">
            <a:shade val="50000"/>
          </a:schemeClr>
        </a:lnRef>
        <a:fillRef idx="1">
          <a:schemeClr val="accent1"/>
        </a:fillRef>
        <a:effectRef idx="0">
          <a:schemeClr val="accent1"/>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kumimoji="1" lang="zh-TW" sz="2200" b="1" kern="1200" dirty="0" smtClean="0"/>
            <a:t>遺失：應檢具原立據人加蓋印章，載明「與正本相符」之影本及說明無法提出正本之理由，始得報支。</a:t>
          </a:r>
          <a:endParaRPr lang="zh-TW" sz="2200" kern="1200" dirty="0"/>
        </a:p>
      </dsp:txBody>
      <dsp:txXfrm>
        <a:off x="45785" y="2293000"/>
        <a:ext cx="8138030" cy="846331"/>
      </dsp:txXfrm>
    </dsp:sp>
    <dsp:sp modelId="{2477AA7F-6964-4420-9BA8-389C3800E095}">
      <dsp:nvSpPr>
        <dsp:cNvPr id="0" name=""/>
        <dsp:cNvSpPr/>
      </dsp:nvSpPr>
      <dsp:spPr>
        <a:xfrm>
          <a:off x="0" y="3248476"/>
          <a:ext cx="8229600" cy="937901"/>
        </a:xfrm>
        <a:prstGeom prst="roundRect">
          <a:avLst/>
        </a:prstGeom>
        <a:solidFill>
          <a:schemeClr val="accent2"/>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zh-TW" sz="2200" b="1" kern="1200" dirty="0" smtClean="0"/>
            <a:t>發票塗改：送廠商蓋章。</a:t>
          </a:r>
          <a:endParaRPr lang="zh-TW" sz="2200" kern="1200" dirty="0"/>
        </a:p>
      </dsp:txBody>
      <dsp:txXfrm>
        <a:off x="45785" y="3294261"/>
        <a:ext cx="8138030" cy="846331"/>
      </dsp:txXfrm>
    </dsp:sp>
    <dsp:sp modelId="{C9DA4120-4166-4AD5-9220-6FF2C55CE06B}">
      <dsp:nvSpPr>
        <dsp:cNvPr id="0" name=""/>
        <dsp:cNvSpPr/>
      </dsp:nvSpPr>
      <dsp:spPr>
        <a:xfrm>
          <a:off x="0" y="4249737"/>
          <a:ext cx="8229600" cy="937901"/>
        </a:xfrm>
        <a:prstGeom prst="roundRect">
          <a:avLst/>
        </a:prstGeom>
        <a:solidFill>
          <a:schemeClr val="accent5"/>
        </a:solidFill>
        <a:ln w="25400" cap="flat" cmpd="sng" algn="ctr">
          <a:solidFill>
            <a:schemeClr val="accent5">
              <a:shade val="50000"/>
            </a:schemeClr>
          </a:solidFill>
          <a:prstDash val="solid"/>
        </a:ln>
        <a:effectLst/>
      </dsp:spPr>
      <dsp:style>
        <a:lnRef idx="2">
          <a:schemeClr val="accent5">
            <a:shade val="50000"/>
          </a:schemeClr>
        </a:lnRef>
        <a:fillRef idx="1">
          <a:schemeClr val="accent5"/>
        </a:fillRef>
        <a:effectRef idx="0">
          <a:schemeClr val="accent5"/>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zh-TW" sz="2200" b="1" kern="1200" dirty="0" smtClean="0"/>
            <a:t>連號發票報支：應說明未集中辦理之緣由。</a:t>
          </a:r>
          <a:endParaRPr lang="zh-TW" sz="2200" kern="1200" dirty="0"/>
        </a:p>
      </dsp:txBody>
      <dsp:txXfrm>
        <a:off x="45785" y="4295522"/>
        <a:ext cx="8138030" cy="84633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12177F-D502-46DC-9356-50A8264D5142}">
      <dsp:nvSpPr>
        <dsp:cNvPr id="0" name=""/>
        <dsp:cNvSpPr/>
      </dsp:nvSpPr>
      <dsp:spPr>
        <a:xfrm>
          <a:off x="0" y="249752"/>
          <a:ext cx="8229600" cy="1303087"/>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kumimoji="1" lang="zh-TW" sz="2200" b="1" kern="1200" dirty="0" smtClean="0"/>
            <a:t>無法取得發票或收據：填具「</a:t>
          </a:r>
          <a:r>
            <a:rPr kumimoji="1" lang="zh-TW" sz="2200" b="1" kern="1200" dirty="0" smtClean="0">
              <a:hlinkClick xmlns:r="http://schemas.openxmlformats.org/officeDocument/2006/relationships" r:id="rId1" action="ppaction://hlinkfile"/>
            </a:rPr>
            <a:t>支出證明單</a:t>
          </a:r>
          <a:r>
            <a:rPr kumimoji="1" lang="zh-TW" sz="2200" b="1" kern="1200" dirty="0" smtClean="0"/>
            <a:t>」</a:t>
          </a:r>
          <a:r>
            <a:rPr kumimoji="1" lang="zh-TW" altLang="en-US" sz="2200" b="1" kern="1200" dirty="0" smtClean="0"/>
            <a:t>主</a:t>
          </a:r>
          <a:r>
            <a:rPr kumimoji="1" lang="zh-TW" sz="2200" b="1" kern="1200" dirty="0" smtClean="0"/>
            <a:t>計室網頁上有表格可供下載。</a:t>
          </a:r>
          <a:endParaRPr lang="zh-TW" sz="2200" kern="1200" dirty="0"/>
        </a:p>
      </dsp:txBody>
      <dsp:txXfrm>
        <a:off x="63611" y="313363"/>
        <a:ext cx="8102378" cy="1175865"/>
      </dsp:txXfrm>
    </dsp:sp>
    <dsp:sp modelId="{DAA7C39F-A8FD-4FE8-8E8A-BD1539AA8DBA}">
      <dsp:nvSpPr>
        <dsp:cNvPr id="0" name=""/>
        <dsp:cNvSpPr/>
      </dsp:nvSpPr>
      <dsp:spPr>
        <a:xfrm>
          <a:off x="0" y="1616199"/>
          <a:ext cx="8229600" cy="1303087"/>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kumimoji="1" lang="zh-TW" sz="2200" b="1" kern="1200" dirty="0" smtClean="0"/>
            <a:t>向國外購買商品而取得之電子發票：國外廠商不另寄發票（直接由網路列印之國外發票），若其記載之事項足資證明支付經過且</a:t>
          </a:r>
          <a:r>
            <a:rPr kumimoji="1" lang="zh-TW" sz="2200" b="1" u="sng" kern="1200" dirty="0" smtClean="0"/>
            <a:t>經經手人加註原因並簽名或蓋章</a:t>
          </a:r>
          <a:r>
            <a:rPr kumimoji="1" lang="zh-TW" sz="2200" b="1" kern="1200" dirty="0" smtClean="0"/>
            <a:t>，並併同結匯水單辦理核銷。</a:t>
          </a:r>
          <a:endParaRPr lang="zh-TW" sz="2200" kern="1200" dirty="0"/>
        </a:p>
      </dsp:txBody>
      <dsp:txXfrm>
        <a:off x="63611" y="1679810"/>
        <a:ext cx="8102378" cy="1175865"/>
      </dsp:txXfrm>
    </dsp:sp>
    <dsp:sp modelId="{22471F60-35FE-4115-827A-9BBA5E92DAE7}">
      <dsp:nvSpPr>
        <dsp:cNvPr id="0" name=""/>
        <dsp:cNvSpPr/>
      </dsp:nvSpPr>
      <dsp:spPr>
        <a:xfrm>
          <a:off x="0" y="2982647"/>
          <a:ext cx="8229600" cy="1303087"/>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kumimoji="1" lang="zh-TW" sz="2200" b="1" kern="1200" dirty="0" smtClean="0"/>
            <a:t>支出應盡量取具二聯式統一發票：但如取具三聯式統一發票，請將扣抵聯及收執聯一併黏貼於報銷憑証上。</a:t>
          </a:r>
          <a:endParaRPr lang="zh-TW" sz="2200" kern="1200" dirty="0"/>
        </a:p>
      </dsp:txBody>
      <dsp:txXfrm>
        <a:off x="63611" y="3046258"/>
        <a:ext cx="8102378" cy="11758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F8C98D-C764-432B-84FB-269496C4E356}">
      <dsp:nvSpPr>
        <dsp:cNvPr id="0" name=""/>
        <dsp:cNvSpPr/>
      </dsp:nvSpPr>
      <dsp:spPr>
        <a:xfrm>
          <a:off x="0" y="359570"/>
          <a:ext cx="8569325" cy="1421549"/>
        </a:xfrm>
        <a:prstGeom prst="roundRect">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TW" sz="2400" b="1" i="1" u="sng" kern="1200" dirty="0" smtClean="0">
              <a:solidFill>
                <a:srgbClr val="FFFF00"/>
              </a:solidFill>
              <a:hlinkClick xmlns:r="http://schemas.openxmlformats.org/officeDocument/2006/relationships" r:id="rId1" action="ppaction://hlinkfile"/>
            </a:rPr>
            <a:t>簽准才可用人</a:t>
          </a:r>
          <a:r>
            <a:rPr lang="zh-TW" sz="2400" b="0" kern="1200" dirty="0" smtClean="0">
              <a:solidFill>
                <a:schemeClr val="tx1">
                  <a:lumMod val="40000"/>
                  <a:lumOff val="60000"/>
                </a:schemeClr>
              </a:solidFill>
            </a:rPr>
            <a:t>：約用助理名冊請於計畫開始由計畫主持人循本校行政程序</a:t>
          </a:r>
          <a:r>
            <a:rPr lang="zh-TW" sz="2400" b="0" kern="1200" dirty="0" smtClean="0">
              <a:solidFill>
                <a:schemeClr val="tx1">
                  <a:lumMod val="40000"/>
                  <a:lumOff val="60000"/>
                </a:schemeClr>
              </a:solidFill>
              <a:hlinkClick xmlns:r="http://schemas.openxmlformats.org/officeDocument/2006/relationships" r:id="rId2" action="ppaction://hlinkfile"/>
            </a:rPr>
            <a:t>簽報核准後約用</a:t>
          </a:r>
          <a:r>
            <a:rPr lang="zh-TW" sz="2400" b="0" kern="1200" dirty="0" smtClean="0">
              <a:solidFill>
                <a:schemeClr val="tx1">
                  <a:lumMod val="40000"/>
                  <a:lumOff val="60000"/>
                </a:schemeClr>
              </a:solidFill>
            </a:rPr>
            <a:t>之。</a:t>
          </a:r>
          <a:endParaRPr lang="zh-TW" sz="2400" kern="1200" dirty="0">
            <a:solidFill>
              <a:schemeClr val="tx1">
                <a:lumMod val="40000"/>
                <a:lumOff val="60000"/>
              </a:schemeClr>
            </a:solidFill>
          </a:endParaRPr>
        </a:p>
      </dsp:txBody>
      <dsp:txXfrm>
        <a:off x="69394" y="428964"/>
        <a:ext cx="8430537" cy="1282761"/>
      </dsp:txXfrm>
    </dsp:sp>
    <dsp:sp modelId="{313EA54D-2829-4B66-A621-CB14003E2510}">
      <dsp:nvSpPr>
        <dsp:cNvPr id="0" name=""/>
        <dsp:cNvSpPr/>
      </dsp:nvSpPr>
      <dsp:spPr>
        <a:xfrm>
          <a:off x="0" y="1740032"/>
          <a:ext cx="8569325" cy="645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076" tIns="30480" rIns="170688" bIns="30480" numCol="1" spcCol="1270" anchor="t" anchorCtr="0">
          <a:noAutofit/>
        </a:bodyPr>
        <a:lstStyle/>
        <a:p>
          <a:pPr marL="171450" lvl="1" indent="-171450" algn="l" defTabSz="844550" rtl="0">
            <a:lnSpc>
              <a:spcPct val="90000"/>
            </a:lnSpc>
            <a:spcBef>
              <a:spcPct val="0"/>
            </a:spcBef>
            <a:spcAft>
              <a:spcPct val="20000"/>
            </a:spcAft>
            <a:buChar char="••"/>
          </a:pPr>
          <a:r>
            <a:rPr lang="zh-TW" altLang="en-US" sz="1900" b="0" kern="1200" dirty="0" smtClean="0"/>
            <a:t>國科會要求本校應特別注意，本次國科會查核時，針對事後再補簽之案件，仍無法認同，要求繳回，本室將加強審核，未核准者將要求先補正再核薪。</a:t>
          </a:r>
          <a:endParaRPr lang="zh-TW" sz="1900" kern="1200" dirty="0"/>
        </a:p>
      </dsp:txBody>
      <dsp:txXfrm>
        <a:off x="0" y="1740032"/>
        <a:ext cx="8569325" cy="645840"/>
      </dsp:txXfrm>
    </dsp:sp>
    <dsp:sp modelId="{7B5C2483-85BF-460B-A9F7-EA5E6A9FA8B5}">
      <dsp:nvSpPr>
        <dsp:cNvPr id="0" name=""/>
        <dsp:cNvSpPr/>
      </dsp:nvSpPr>
      <dsp:spPr>
        <a:xfrm>
          <a:off x="0" y="2385872"/>
          <a:ext cx="8569325" cy="1421549"/>
        </a:xfrm>
        <a:prstGeom prst="roundRect">
          <a:avLst/>
        </a:prstGeom>
        <a:solidFill>
          <a:schemeClr val="accent2">
            <a:hueOff val="-5570700"/>
            <a:satOff val="-28430"/>
            <a:lumOff val="3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TW" sz="2400" b="0" kern="1200" dirty="0" smtClean="0">
              <a:solidFill>
                <a:schemeClr val="tx1">
                  <a:lumMod val="60000"/>
                  <a:lumOff val="40000"/>
                </a:schemeClr>
              </a:solidFill>
            </a:rPr>
            <a:t>薪資及其報支月數不得超過聘任簽案：聘任之專</a:t>
          </a:r>
          <a:r>
            <a:rPr lang="en-US" sz="2400" b="0" kern="1200" dirty="0" smtClean="0">
              <a:solidFill>
                <a:schemeClr val="tx1">
                  <a:lumMod val="60000"/>
                  <a:lumOff val="40000"/>
                </a:schemeClr>
              </a:solidFill>
            </a:rPr>
            <a:t>(</a:t>
          </a:r>
          <a:r>
            <a:rPr lang="zh-TW" sz="2400" b="0" kern="1200" dirty="0" smtClean="0">
              <a:solidFill>
                <a:schemeClr val="tx1">
                  <a:lumMod val="60000"/>
                  <a:lumOff val="40000"/>
                </a:schemeClr>
              </a:solidFill>
            </a:rPr>
            <a:t>兼</a:t>
          </a:r>
          <a:r>
            <a:rPr lang="en-US" sz="2400" b="0" kern="1200" dirty="0" smtClean="0">
              <a:solidFill>
                <a:schemeClr val="tx1">
                  <a:lumMod val="60000"/>
                  <a:lumOff val="40000"/>
                </a:schemeClr>
              </a:solidFill>
            </a:rPr>
            <a:t>)</a:t>
          </a:r>
          <a:r>
            <a:rPr lang="zh-TW" sz="2400" b="0" kern="1200" dirty="0" smtClean="0">
              <a:solidFill>
                <a:schemeClr val="tx1">
                  <a:lumMod val="60000"/>
                  <a:lumOff val="40000"/>
                </a:schemeClr>
              </a:solidFill>
            </a:rPr>
            <a:t>任助理其每月報支薪資不得超過「約用助理人員聘任簽案」填列之月支薪資金額及月數。</a:t>
          </a:r>
          <a:endParaRPr lang="zh-TW" sz="2400" kern="1200" dirty="0">
            <a:solidFill>
              <a:schemeClr val="tx1">
                <a:lumMod val="60000"/>
                <a:lumOff val="40000"/>
              </a:schemeClr>
            </a:solidFill>
          </a:endParaRPr>
        </a:p>
      </dsp:txBody>
      <dsp:txXfrm>
        <a:off x="69394" y="2455266"/>
        <a:ext cx="8430537" cy="1282761"/>
      </dsp:txXfrm>
    </dsp:sp>
    <dsp:sp modelId="{84A70388-D1D7-41BE-B6F1-CCC8EEA1F3AE}">
      <dsp:nvSpPr>
        <dsp:cNvPr id="0" name=""/>
        <dsp:cNvSpPr/>
      </dsp:nvSpPr>
      <dsp:spPr>
        <a:xfrm>
          <a:off x="0" y="3876542"/>
          <a:ext cx="8569325" cy="1421549"/>
        </a:xfrm>
        <a:prstGeom prst="roundRect">
          <a:avLst/>
        </a:prstGeom>
        <a:solidFill>
          <a:schemeClr val="accent2">
            <a:hueOff val="-11141400"/>
            <a:satOff val="-56860"/>
            <a:lumOff val="6000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zh-TW" sz="2400" kern="1200" dirty="0" smtClean="0"/>
            <a:t>本</a:t>
          </a:r>
          <a:r>
            <a:rPr lang="zh-TW" sz="2400" kern="1200" dirty="0" smtClean="0">
              <a:solidFill>
                <a:schemeClr val="tx1">
                  <a:lumMod val="60000"/>
                  <a:lumOff val="40000"/>
                </a:schemeClr>
              </a:solidFill>
            </a:rPr>
            <a:t>會補助各類專題研究計畫，如有依規定約用專任助理人員、兼任助理人員及臨時工者，</a:t>
          </a:r>
          <a:r>
            <a:rPr lang="zh-TW" sz="2400" u="sng" kern="1200" dirty="0" smtClean="0">
              <a:solidFill>
                <a:schemeClr val="tx1">
                  <a:lumMod val="60000"/>
                  <a:lumOff val="40000"/>
                </a:schemeClr>
              </a:solidFill>
            </a:rPr>
            <a:t>應依規定建立適當之出勤管控機制並加強內部管控</a:t>
          </a:r>
          <a:r>
            <a:rPr lang="zh-TW" sz="2400" kern="1200" dirty="0" smtClean="0">
              <a:solidFill>
                <a:schemeClr val="tx1">
                  <a:lumMod val="60000"/>
                  <a:lumOff val="40000"/>
                </a:schemeClr>
              </a:solidFill>
            </a:rPr>
            <a:t>。</a:t>
          </a:r>
          <a:endParaRPr lang="zh-TW" sz="2400" kern="1200" dirty="0">
            <a:solidFill>
              <a:schemeClr val="tx1">
                <a:lumMod val="60000"/>
                <a:lumOff val="40000"/>
              </a:schemeClr>
            </a:solidFill>
          </a:endParaRPr>
        </a:p>
      </dsp:txBody>
      <dsp:txXfrm>
        <a:off x="69394" y="3945936"/>
        <a:ext cx="8430537" cy="12827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3E0895-F710-4F2D-ACE2-8D614F7EA184}">
      <dsp:nvSpPr>
        <dsp:cNvPr id="0" name=""/>
        <dsp:cNvSpPr/>
      </dsp:nvSpPr>
      <dsp:spPr>
        <a:xfrm>
          <a:off x="0" y="414602"/>
          <a:ext cx="8569325" cy="909089"/>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zh-TW" sz="2100" b="1" kern="1200" dirty="0" smtClean="0"/>
            <a:t>若兼任助理</a:t>
          </a:r>
          <a:r>
            <a:rPr lang="zh-TW" altLang="en-US" sz="2100" b="1" kern="1200" dirty="0" smtClean="0"/>
            <a:t>為應屆</a:t>
          </a:r>
          <a:r>
            <a:rPr lang="zh-TW" sz="2100" b="1" kern="1200" dirty="0" smtClean="0"/>
            <a:t>畢業，</a:t>
          </a:r>
          <a:r>
            <a:rPr lang="zh-TW" altLang="en-US" sz="2100" b="1" kern="1200" dirty="0" smtClean="0"/>
            <a:t>得視計畫需要繼續約用至完成畢業離校手續後二個月止。</a:t>
          </a:r>
          <a:endParaRPr lang="zh-TW" sz="2100" kern="1200" dirty="0"/>
        </a:p>
      </dsp:txBody>
      <dsp:txXfrm>
        <a:off x="44378" y="458980"/>
        <a:ext cx="8480569" cy="820333"/>
      </dsp:txXfrm>
    </dsp:sp>
    <dsp:sp modelId="{7D019258-9444-44C9-A120-307B6734DA13}">
      <dsp:nvSpPr>
        <dsp:cNvPr id="0" name=""/>
        <dsp:cNvSpPr/>
      </dsp:nvSpPr>
      <dsp:spPr>
        <a:xfrm>
          <a:off x="0" y="1384172"/>
          <a:ext cx="8569325" cy="909089"/>
        </a:xfrm>
        <a:prstGeom prst="roundRect">
          <a:avLst/>
        </a:prstGeom>
        <a:gradFill rotWithShape="0">
          <a:gsLst>
            <a:gs pos="0">
              <a:schemeClr val="accent2">
                <a:hueOff val="-2785350"/>
                <a:satOff val="-14215"/>
                <a:lumOff val="15000"/>
                <a:alphaOff val="0"/>
                <a:shade val="51000"/>
                <a:satMod val="130000"/>
              </a:schemeClr>
            </a:gs>
            <a:gs pos="80000">
              <a:schemeClr val="accent2">
                <a:hueOff val="-2785350"/>
                <a:satOff val="-14215"/>
                <a:lumOff val="15000"/>
                <a:alphaOff val="0"/>
                <a:shade val="93000"/>
                <a:satMod val="130000"/>
              </a:schemeClr>
            </a:gs>
            <a:gs pos="100000">
              <a:schemeClr val="accent2">
                <a:hueOff val="-2785350"/>
                <a:satOff val="-14215"/>
                <a:lumOff val="15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zh-TW" sz="2100" b="1" kern="1200" dirty="0" smtClean="0"/>
            <a:t>研究助理人員為新生，於計畫執行期間始註冊入學者，其於尚未註冊前之工作酬金，得以同級研究生名義按月給付獎助金或研究助學金。</a:t>
          </a:r>
          <a:endParaRPr lang="zh-TW" sz="2100" kern="1200" dirty="0"/>
        </a:p>
      </dsp:txBody>
      <dsp:txXfrm>
        <a:off x="44378" y="1428550"/>
        <a:ext cx="8480569" cy="820333"/>
      </dsp:txXfrm>
    </dsp:sp>
    <dsp:sp modelId="{6C874884-F370-4E2E-806D-10B495B2E562}">
      <dsp:nvSpPr>
        <dsp:cNvPr id="0" name=""/>
        <dsp:cNvSpPr/>
      </dsp:nvSpPr>
      <dsp:spPr>
        <a:xfrm>
          <a:off x="0" y="2353742"/>
          <a:ext cx="8569325" cy="909089"/>
        </a:xfrm>
        <a:prstGeom prst="roundRect">
          <a:avLst/>
        </a:prstGeom>
        <a:gradFill rotWithShape="0">
          <a:gsLst>
            <a:gs pos="0">
              <a:schemeClr val="accent2">
                <a:hueOff val="-5570700"/>
                <a:satOff val="-28430"/>
                <a:lumOff val="30000"/>
                <a:alphaOff val="0"/>
                <a:shade val="51000"/>
                <a:satMod val="130000"/>
              </a:schemeClr>
            </a:gs>
            <a:gs pos="80000">
              <a:schemeClr val="accent2">
                <a:hueOff val="-5570700"/>
                <a:satOff val="-28430"/>
                <a:lumOff val="30000"/>
                <a:alphaOff val="0"/>
                <a:shade val="93000"/>
                <a:satMod val="130000"/>
              </a:schemeClr>
            </a:gs>
            <a:gs pos="100000">
              <a:schemeClr val="accent2">
                <a:hueOff val="-5570700"/>
                <a:satOff val="-28430"/>
                <a:lumOff val="3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zh-TW" sz="2100" b="1" kern="1200" dirty="0" smtClean="0">
              <a:solidFill>
                <a:schemeClr val="tx1">
                  <a:lumMod val="60000"/>
                  <a:lumOff val="40000"/>
                </a:schemeClr>
              </a:solidFill>
            </a:rPr>
            <a:t>約用臨時工，需</a:t>
          </a:r>
          <a:r>
            <a:rPr lang="zh-TW" sz="2100" b="1" kern="1200" dirty="0" smtClean="0">
              <a:solidFill>
                <a:schemeClr val="tx1">
                  <a:lumMod val="60000"/>
                  <a:lumOff val="40000"/>
                </a:schemeClr>
              </a:solidFill>
              <a:hlinkClick xmlns:r="http://schemas.openxmlformats.org/officeDocument/2006/relationships" r:id="rId1" action="ppaction://hlinkfile"/>
            </a:rPr>
            <a:t>檢附</a:t>
          </a:r>
          <a:r>
            <a:rPr lang="zh-TW" altLang="en-US" sz="2100" b="1" kern="1200" dirty="0" smtClean="0">
              <a:solidFill>
                <a:schemeClr val="tx1">
                  <a:lumMod val="60000"/>
                  <a:lumOff val="40000"/>
                </a:schemeClr>
              </a:solidFill>
            </a:rPr>
            <a:t>臨時工出勤紀錄簿</a:t>
          </a:r>
          <a:r>
            <a:rPr lang="zh-TW" sz="2100" b="1" kern="1200" dirty="0" smtClean="0">
              <a:solidFill>
                <a:schemeClr val="tx1">
                  <a:lumMod val="60000"/>
                  <a:lumOff val="40000"/>
                </a:schemeClr>
              </a:solidFill>
            </a:rPr>
            <a:t>，並明列實際工作內容。</a:t>
          </a:r>
          <a:endParaRPr lang="zh-TW" sz="2100" kern="1200" dirty="0">
            <a:solidFill>
              <a:schemeClr val="tx1">
                <a:lumMod val="60000"/>
                <a:lumOff val="40000"/>
              </a:schemeClr>
            </a:solidFill>
          </a:endParaRPr>
        </a:p>
      </dsp:txBody>
      <dsp:txXfrm>
        <a:off x="44378" y="2398120"/>
        <a:ext cx="8480569" cy="820333"/>
      </dsp:txXfrm>
    </dsp:sp>
    <dsp:sp modelId="{213F25AE-0116-44B9-96F7-779C742F0D4E}">
      <dsp:nvSpPr>
        <dsp:cNvPr id="0" name=""/>
        <dsp:cNvSpPr/>
      </dsp:nvSpPr>
      <dsp:spPr>
        <a:xfrm>
          <a:off x="0" y="3323312"/>
          <a:ext cx="8569325" cy="909089"/>
        </a:xfrm>
        <a:prstGeom prst="roundRect">
          <a:avLst/>
        </a:prstGeom>
        <a:gradFill rotWithShape="0">
          <a:gsLst>
            <a:gs pos="0">
              <a:schemeClr val="accent2">
                <a:hueOff val="-8356050"/>
                <a:satOff val="-42645"/>
                <a:lumOff val="45000"/>
                <a:alphaOff val="0"/>
                <a:shade val="51000"/>
                <a:satMod val="130000"/>
              </a:schemeClr>
            </a:gs>
            <a:gs pos="80000">
              <a:schemeClr val="accent2">
                <a:hueOff val="-8356050"/>
                <a:satOff val="-42645"/>
                <a:lumOff val="45000"/>
                <a:alphaOff val="0"/>
                <a:shade val="93000"/>
                <a:satMod val="130000"/>
              </a:schemeClr>
            </a:gs>
            <a:gs pos="100000">
              <a:schemeClr val="accent2">
                <a:hueOff val="-8356050"/>
                <a:satOff val="-42645"/>
                <a:lumOff val="45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zh-TW" sz="2100" b="1" kern="1200" dirty="0" smtClean="0">
              <a:solidFill>
                <a:schemeClr val="tx1">
                  <a:lumMod val="60000"/>
                  <a:lumOff val="40000"/>
                </a:schemeClr>
              </a:solidFill>
            </a:rPr>
            <a:t>迴避新進用計畫主持人及共同主持人之配偶及三親等以內血親、姻親為專任助理、兼任助理及臨時工，</a:t>
          </a:r>
          <a:r>
            <a:rPr lang="zh-TW" sz="2100" b="1" u="sng" kern="1200" dirty="0" smtClean="0">
              <a:solidFill>
                <a:schemeClr val="tx1">
                  <a:lumMod val="60000"/>
                  <a:lumOff val="40000"/>
                </a:schemeClr>
              </a:solidFill>
            </a:rPr>
            <a:t>如有違反規定，不予核銷相關經費</a:t>
          </a:r>
          <a:r>
            <a:rPr lang="zh-TW" sz="2100" b="1" kern="1200" dirty="0" smtClean="0">
              <a:solidFill>
                <a:schemeClr val="tx1">
                  <a:lumMod val="60000"/>
                  <a:lumOff val="40000"/>
                </a:schemeClr>
              </a:solidFill>
            </a:rPr>
            <a:t>。</a:t>
          </a:r>
          <a:endParaRPr lang="zh-TW" sz="2100" kern="1200" dirty="0">
            <a:solidFill>
              <a:schemeClr val="tx1">
                <a:lumMod val="60000"/>
                <a:lumOff val="40000"/>
              </a:schemeClr>
            </a:solidFill>
          </a:endParaRPr>
        </a:p>
      </dsp:txBody>
      <dsp:txXfrm>
        <a:off x="44378" y="3367690"/>
        <a:ext cx="8480569" cy="820333"/>
      </dsp:txXfrm>
    </dsp:sp>
    <dsp:sp modelId="{340306A4-A742-483B-8F59-E347CF54AF17}">
      <dsp:nvSpPr>
        <dsp:cNvPr id="0" name=""/>
        <dsp:cNvSpPr/>
      </dsp:nvSpPr>
      <dsp:spPr>
        <a:xfrm>
          <a:off x="0" y="4292882"/>
          <a:ext cx="8569325" cy="909089"/>
        </a:xfrm>
        <a:prstGeom prst="roundRect">
          <a:avLst/>
        </a:prstGeom>
        <a:gradFill rotWithShape="0">
          <a:gsLst>
            <a:gs pos="0">
              <a:schemeClr val="accent2">
                <a:hueOff val="-11141400"/>
                <a:satOff val="-56860"/>
                <a:lumOff val="60000"/>
                <a:alphaOff val="0"/>
                <a:shade val="51000"/>
                <a:satMod val="130000"/>
              </a:schemeClr>
            </a:gs>
            <a:gs pos="80000">
              <a:schemeClr val="accent2">
                <a:hueOff val="-11141400"/>
                <a:satOff val="-56860"/>
                <a:lumOff val="60000"/>
                <a:alphaOff val="0"/>
                <a:shade val="93000"/>
                <a:satMod val="130000"/>
              </a:schemeClr>
            </a:gs>
            <a:gs pos="100000">
              <a:schemeClr val="accent2">
                <a:hueOff val="-11141400"/>
                <a:satOff val="-56860"/>
                <a:lumOff val="6000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zh-TW" sz="2100" b="1" kern="1200" dirty="0" smtClean="0">
              <a:solidFill>
                <a:schemeClr val="tx1">
                  <a:lumMod val="60000"/>
                  <a:lumOff val="40000"/>
                </a:schemeClr>
              </a:solidFill>
            </a:rPr>
            <a:t>報支</a:t>
          </a:r>
          <a:r>
            <a:rPr lang="zh-TW" sz="2100" b="1" u="sng" kern="1200" dirty="0" smtClean="0">
              <a:solidFill>
                <a:schemeClr val="tx1">
                  <a:lumMod val="60000"/>
                  <a:lumOff val="40000"/>
                </a:schemeClr>
              </a:solidFill>
            </a:rPr>
            <a:t>學生</a:t>
          </a:r>
          <a:r>
            <a:rPr lang="zh-TW" sz="2100" b="1" kern="1200" dirty="0" smtClean="0">
              <a:solidFill>
                <a:schemeClr val="tx1">
                  <a:lumMod val="60000"/>
                  <a:lumOff val="40000"/>
                </a:schemeClr>
              </a:solidFill>
            </a:rPr>
            <a:t>工讀金、臨時工，同一時段不可在其他計畫報支，上課時間不得報支。</a:t>
          </a:r>
          <a:endParaRPr lang="zh-TW" sz="2100" kern="1200" dirty="0">
            <a:solidFill>
              <a:schemeClr val="tx1">
                <a:lumMod val="60000"/>
                <a:lumOff val="40000"/>
              </a:schemeClr>
            </a:solidFill>
          </a:endParaRPr>
        </a:p>
      </dsp:txBody>
      <dsp:txXfrm>
        <a:off x="44378" y="4337260"/>
        <a:ext cx="8480569" cy="8203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C4EB65-73EB-4801-94D9-350E336FB441}">
      <dsp:nvSpPr>
        <dsp:cNvPr id="0" name=""/>
        <dsp:cNvSpPr/>
      </dsp:nvSpPr>
      <dsp:spPr>
        <a:xfrm>
          <a:off x="0" y="89928"/>
          <a:ext cx="8351837" cy="39816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zh-TW" sz="1500" b="1" kern="1200" dirty="0" smtClean="0"/>
            <a:t>便當：</a:t>
          </a:r>
          <a:endParaRPr lang="zh-TW" sz="1500" kern="1200" dirty="0"/>
        </a:p>
      </dsp:txBody>
      <dsp:txXfrm>
        <a:off x="19437" y="109365"/>
        <a:ext cx="8312963" cy="359291"/>
      </dsp:txXfrm>
    </dsp:sp>
    <dsp:sp modelId="{E7D708B6-D369-4C8F-B027-48F6C441659F}">
      <dsp:nvSpPr>
        <dsp:cNvPr id="0" name=""/>
        <dsp:cNvSpPr/>
      </dsp:nvSpPr>
      <dsp:spPr>
        <a:xfrm>
          <a:off x="0" y="488093"/>
          <a:ext cx="8351837" cy="403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171" tIns="19050" rIns="106680" bIns="19050" numCol="1" spcCol="1270" anchor="t" anchorCtr="0">
          <a:noAutofit/>
        </a:bodyPr>
        <a:lstStyle/>
        <a:p>
          <a:pPr marL="114300" lvl="1" indent="-114300" algn="l" defTabSz="533400" rtl="0">
            <a:lnSpc>
              <a:spcPct val="90000"/>
            </a:lnSpc>
            <a:spcBef>
              <a:spcPct val="0"/>
            </a:spcBef>
            <a:spcAft>
              <a:spcPct val="20000"/>
            </a:spcAft>
            <a:buChar char="••"/>
          </a:pPr>
          <a:r>
            <a:rPr lang="zh-TW" sz="1200" b="1" kern="1200" dirty="0" smtClean="0"/>
            <a:t>行政院為力行儉約並求合宜，各機關之會議仍以不供應餐點為原則，惟如會議時間較長影響用餐時間或邀請外部專家學者、外賓與會，或性質較為特殊者，則可由各機關視實際需要於預算額度內提供點心、水果或餐盒。</a:t>
          </a:r>
          <a:endParaRPr lang="zh-TW" sz="1200" kern="1200" dirty="0"/>
        </a:p>
      </dsp:txBody>
      <dsp:txXfrm>
        <a:off x="0" y="488093"/>
        <a:ext cx="8351837" cy="403650"/>
      </dsp:txXfrm>
    </dsp:sp>
    <dsp:sp modelId="{B9C37A0C-AC7E-4E31-8C91-570C1386C58F}">
      <dsp:nvSpPr>
        <dsp:cNvPr id="0" name=""/>
        <dsp:cNvSpPr/>
      </dsp:nvSpPr>
      <dsp:spPr>
        <a:xfrm>
          <a:off x="0" y="877800"/>
          <a:ext cx="8351837" cy="398165"/>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zh-TW" sz="1500" b="1" kern="1200" dirty="0" smtClean="0">
              <a:solidFill>
                <a:schemeClr val="tx1">
                  <a:lumMod val="40000"/>
                  <a:lumOff val="60000"/>
                </a:schemeClr>
              </a:solidFill>
            </a:rPr>
            <a:t>稿費、資料審查費等：註記計酬標準。</a:t>
          </a:r>
          <a:endParaRPr lang="zh-TW" sz="1500" kern="1200" dirty="0">
            <a:solidFill>
              <a:schemeClr val="tx1">
                <a:lumMod val="40000"/>
                <a:lumOff val="60000"/>
              </a:schemeClr>
            </a:solidFill>
          </a:endParaRPr>
        </a:p>
      </dsp:txBody>
      <dsp:txXfrm>
        <a:off x="19437" y="897237"/>
        <a:ext cx="8312963" cy="359291"/>
      </dsp:txXfrm>
    </dsp:sp>
    <dsp:sp modelId="{9DC517A2-9575-47EF-9AEF-E5A7BA23F6CF}">
      <dsp:nvSpPr>
        <dsp:cNvPr id="0" name=""/>
        <dsp:cNvSpPr/>
      </dsp:nvSpPr>
      <dsp:spPr>
        <a:xfrm>
          <a:off x="0" y="1333109"/>
          <a:ext cx="8351837" cy="39816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zh-TW" sz="1500" b="1" kern="1200" dirty="0" smtClean="0"/>
            <a:t>業務費項下之憑證請於計畫執行期間報支，非計畫執行期間請勿報支。</a:t>
          </a:r>
          <a:endParaRPr lang="zh-TW" sz="1500" kern="1200" dirty="0"/>
        </a:p>
      </dsp:txBody>
      <dsp:txXfrm>
        <a:off x="19437" y="1352546"/>
        <a:ext cx="8312963" cy="359291"/>
      </dsp:txXfrm>
    </dsp:sp>
    <dsp:sp modelId="{AC865B26-CF9C-4A2F-AFDB-67611DADD9EF}">
      <dsp:nvSpPr>
        <dsp:cNvPr id="0" name=""/>
        <dsp:cNvSpPr/>
      </dsp:nvSpPr>
      <dsp:spPr>
        <a:xfrm>
          <a:off x="0" y="1803617"/>
          <a:ext cx="8351837" cy="39816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zh-TW" sz="1500" b="1" kern="1200" dirty="0" smtClean="0">
              <a:solidFill>
                <a:srgbClr val="FF0000"/>
              </a:solidFill>
            </a:rPr>
            <a:t>果汁、飲料、餅乾、便當費等</a:t>
          </a:r>
          <a:endParaRPr lang="zh-TW" sz="1500" kern="1200" dirty="0">
            <a:solidFill>
              <a:srgbClr val="FF0000"/>
            </a:solidFill>
          </a:endParaRPr>
        </a:p>
      </dsp:txBody>
      <dsp:txXfrm>
        <a:off x="19437" y="1823054"/>
        <a:ext cx="8312963" cy="359291"/>
      </dsp:txXfrm>
    </dsp:sp>
    <dsp:sp modelId="{92E22555-A7F1-4834-8F43-FF8CA42924F8}">
      <dsp:nvSpPr>
        <dsp:cNvPr id="0" name=""/>
        <dsp:cNvSpPr/>
      </dsp:nvSpPr>
      <dsp:spPr>
        <a:xfrm>
          <a:off x="0" y="2172640"/>
          <a:ext cx="8351837"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171" tIns="19050" rIns="106680" bIns="19050" numCol="1" spcCol="1270" anchor="t" anchorCtr="0">
          <a:noAutofit/>
        </a:bodyPr>
        <a:lstStyle/>
        <a:p>
          <a:pPr marL="114300" lvl="1" indent="-114300" algn="l" defTabSz="533400" rtl="0">
            <a:lnSpc>
              <a:spcPct val="90000"/>
            </a:lnSpc>
            <a:spcBef>
              <a:spcPct val="0"/>
            </a:spcBef>
            <a:spcAft>
              <a:spcPct val="20000"/>
            </a:spcAft>
            <a:buChar char="••"/>
          </a:pPr>
          <a:r>
            <a:rPr lang="zh-TW" sz="1200" b="1" kern="1200" dirty="0" smtClean="0"/>
            <a:t>與計畫執行無關請勿報支。</a:t>
          </a:r>
          <a:endParaRPr lang="zh-TW" sz="1200" kern="1200" dirty="0"/>
        </a:p>
      </dsp:txBody>
      <dsp:txXfrm>
        <a:off x="0" y="2172640"/>
        <a:ext cx="8351837" cy="248400"/>
      </dsp:txXfrm>
    </dsp:sp>
    <dsp:sp modelId="{7361770E-2CB6-416C-8A36-82335CB7709A}">
      <dsp:nvSpPr>
        <dsp:cNvPr id="0" name=""/>
        <dsp:cNvSpPr/>
      </dsp:nvSpPr>
      <dsp:spPr>
        <a:xfrm>
          <a:off x="0" y="2343678"/>
          <a:ext cx="8351837" cy="398165"/>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zh-TW" sz="1500" b="1" kern="1200" dirty="0" smtClean="0"/>
            <a:t>在ＣＯＳＴＣＯ等相關大賣場購置物品請附出貨單 </a:t>
          </a:r>
          <a:endParaRPr lang="zh-TW" sz="1500" kern="1200" dirty="0"/>
        </a:p>
      </dsp:txBody>
      <dsp:txXfrm>
        <a:off x="19437" y="2363115"/>
        <a:ext cx="8312963" cy="359291"/>
      </dsp:txXfrm>
    </dsp:sp>
    <dsp:sp modelId="{D7F4B936-B738-4D41-AC9E-0F82D8740BFC}">
      <dsp:nvSpPr>
        <dsp:cNvPr id="0" name=""/>
        <dsp:cNvSpPr/>
      </dsp:nvSpPr>
      <dsp:spPr>
        <a:xfrm>
          <a:off x="0" y="2862406"/>
          <a:ext cx="8351837" cy="39816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zh-TW" sz="1500" b="1" kern="1200" dirty="0" smtClean="0"/>
            <a:t>資料檢索：檢索內容及計酬標準。 </a:t>
          </a:r>
          <a:endParaRPr lang="zh-TW" sz="1500" kern="1200" dirty="0"/>
        </a:p>
      </dsp:txBody>
      <dsp:txXfrm>
        <a:off x="19437" y="2881843"/>
        <a:ext cx="8312963" cy="359291"/>
      </dsp:txXfrm>
    </dsp:sp>
    <dsp:sp modelId="{BB91B442-9085-48F6-BAF9-DE704EEBD3A9}">
      <dsp:nvSpPr>
        <dsp:cNvPr id="0" name=""/>
        <dsp:cNvSpPr/>
      </dsp:nvSpPr>
      <dsp:spPr>
        <a:xfrm>
          <a:off x="0" y="3374781"/>
          <a:ext cx="8351837" cy="398165"/>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zh-TW" sz="1500" b="1" kern="1200" dirty="0" smtClean="0">
              <a:solidFill>
                <a:schemeClr val="tx1">
                  <a:lumMod val="40000"/>
                  <a:lumOff val="60000"/>
                </a:schemeClr>
              </a:solidFill>
            </a:rPr>
            <a:t>主持人至國外網站購置物品</a:t>
          </a:r>
          <a:endParaRPr lang="zh-TW" sz="1500" kern="1200" dirty="0">
            <a:solidFill>
              <a:schemeClr val="tx1">
                <a:lumMod val="40000"/>
                <a:lumOff val="60000"/>
              </a:schemeClr>
            </a:solidFill>
          </a:endParaRPr>
        </a:p>
      </dsp:txBody>
      <dsp:txXfrm>
        <a:off x="19437" y="3394218"/>
        <a:ext cx="8312963" cy="359291"/>
      </dsp:txXfrm>
    </dsp:sp>
    <dsp:sp modelId="{59EA21B9-64FC-4B0F-9FE7-E83B2A7ABCB7}">
      <dsp:nvSpPr>
        <dsp:cNvPr id="0" name=""/>
        <dsp:cNvSpPr/>
      </dsp:nvSpPr>
      <dsp:spPr>
        <a:xfrm>
          <a:off x="0" y="3732401"/>
          <a:ext cx="8351837" cy="4114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171" tIns="19050" rIns="106680" bIns="19050" numCol="1" spcCol="1270" anchor="t" anchorCtr="0">
          <a:noAutofit/>
        </a:bodyPr>
        <a:lstStyle/>
        <a:p>
          <a:pPr marL="114300" lvl="1" indent="-114300" algn="l" defTabSz="533400" rtl="0">
            <a:lnSpc>
              <a:spcPct val="90000"/>
            </a:lnSpc>
            <a:spcBef>
              <a:spcPct val="0"/>
            </a:spcBef>
            <a:spcAft>
              <a:spcPct val="20000"/>
            </a:spcAft>
            <a:buChar char="••"/>
          </a:pPr>
          <a:r>
            <a:rPr lang="zh-TW" sz="1200" b="1" kern="1200" dirty="0" smtClean="0"/>
            <a:t>若用信用卡付款</a:t>
          </a:r>
          <a:r>
            <a:rPr lang="en-US" sz="1200" b="1" kern="1200" dirty="0" smtClean="0"/>
            <a:t>,</a:t>
          </a:r>
          <a:r>
            <a:rPr lang="zh-TW" sz="1200" b="1" kern="1200" dirty="0" smtClean="0"/>
            <a:t>請依內部審核程序核准後，檢附相關訂購、支付證明規定辦理</a:t>
          </a:r>
          <a:r>
            <a:rPr lang="en-US" sz="1200" b="1" kern="1200" dirty="0" smtClean="0"/>
            <a:t>,</a:t>
          </a:r>
          <a:r>
            <a:rPr lang="zh-TW" sz="1200" b="1" kern="1200" dirty="0" smtClean="0"/>
            <a:t>無法取得相關單據者</a:t>
          </a:r>
          <a:r>
            <a:rPr lang="en-US" sz="1200" b="1" kern="1200" dirty="0" smtClean="0"/>
            <a:t>,</a:t>
          </a:r>
          <a:r>
            <a:rPr lang="zh-TW" sz="1200" b="1" kern="1200" dirty="0" smtClean="0"/>
            <a:t>請經手人開具支出證明單 。</a:t>
          </a:r>
          <a:endParaRPr lang="zh-TW" sz="1200" kern="1200" dirty="0"/>
        </a:p>
      </dsp:txBody>
      <dsp:txXfrm>
        <a:off x="0" y="3732401"/>
        <a:ext cx="8351837" cy="411412"/>
      </dsp:txXfrm>
    </dsp:sp>
    <dsp:sp modelId="{9F37F73E-6D19-49B7-9D71-6A55E1865BAD}">
      <dsp:nvSpPr>
        <dsp:cNvPr id="0" name=""/>
        <dsp:cNvSpPr/>
      </dsp:nvSpPr>
      <dsp:spPr>
        <a:xfrm>
          <a:off x="0" y="4113350"/>
          <a:ext cx="8351837" cy="39816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zh-TW" sz="1500" b="1" kern="1200" dirty="0" smtClean="0"/>
            <a:t>紙杯</a:t>
          </a:r>
          <a:endParaRPr lang="zh-TW" sz="1500" kern="1200" dirty="0"/>
        </a:p>
      </dsp:txBody>
      <dsp:txXfrm>
        <a:off x="19437" y="4132787"/>
        <a:ext cx="8312963" cy="359291"/>
      </dsp:txXfrm>
    </dsp:sp>
    <dsp:sp modelId="{7559B082-579C-489C-8FA9-97DFA3AF01F5}">
      <dsp:nvSpPr>
        <dsp:cNvPr id="0" name=""/>
        <dsp:cNvSpPr/>
      </dsp:nvSpPr>
      <dsp:spPr>
        <a:xfrm>
          <a:off x="0" y="4511515"/>
          <a:ext cx="8351837" cy="403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5171" tIns="19050" rIns="106680" bIns="19050" numCol="1" spcCol="1270" anchor="t" anchorCtr="0">
          <a:noAutofit/>
        </a:bodyPr>
        <a:lstStyle/>
        <a:p>
          <a:pPr marL="114300" lvl="1" indent="-114300" algn="l" defTabSz="533400" rtl="0">
            <a:lnSpc>
              <a:spcPct val="90000"/>
            </a:lnSpc>
            <a:spcBef>
              <a:spcPct val="0"/>
            </a:spcBef>
            <a:spcAft>
              <a:spcPct val="20000"/>
            </a:spcAft>
            <a:buChar char="••"/>
          </a:pPr>
          <a:r>
            <a:rPr lang="zh-TW" sz="1200" b="1" kern="1200" dirty="0" smtClean="0"/>
            <a:t>為配合政府節能減碳政策，本校各單位均已不得再購買紙杯核銷。像紙杯這種用過一次就丟掉的物品，不僅浪費資源更會衝擊環境生態，我們應該配合政府政策，減少對地球的破壞。</a:t>
          </a:r>
          <a:endParaRPr lang="zh-TW" sz="1200" kern="1200" dirty="0"/>
        </a:p>
      </dsp:txBody>
      <dsp:txXfrm>
        <a:off x="0" y="4511515"/>
        <a:ext cx="8351837" cy="4036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EEFDF-DDC0-4F0E-B634-A43F9CC58673}">
      <dsp:nvSpPr>
        <dsp:cNvPr id="0" name=""/>
        <dsp:cNvSpPr/>
      </dsp:nvSpPr>
      <dsp:spPr>
        <a:xfrm>
          <a:off x="617219" y="0"/>
          <a:ext cx="6995160" cy="4264025"/>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863FD9-2047-4EF4-895F-DE7FF71E3C5F}">
      <dsp:nvSpPr>
        <dsp:cNvPr id="0" name=""/>
        <dsp:cNvSpPr/>
      </dsp:nvSpPr>
      <dsp:spPr>
        <a:xfrm>
          <a:off x="278874" y="1279207"/>
          <a:ext cx="2468880" cy="170561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zh-TW" sz="1700" b="1" kern="1200" smtClean="0"/>
            <a:t>供膳二餐以上者，不得報支膳費。但雜費得按每日膳雜費數額</a:t>
          </a:r>
          <a:r>
            <a:rPr lang="en-US" sz="1700" b="1" kern="1200" smtClean="0"/>
            <a:t>1/2</a:t>
          </a:r>
          <a:r>
            <a:rPr lang="zh-TW" sz="1700" b="1" kern="1200" smtClean="0"/>
            <a:t>報支。</a:t>
          </a:r>
          <a:endParaRPr lang="zh-TW" sz="1700" kern="1200"/>
        </a:p>
      </dsp:txBody>
      <dsp:txXfrm>
        <a:off x="362135" y="1362468"/>
        <a:ext cx="2302358" cy="1539088"/>
      </dsp:txXfrm>
    </dsp:sp>
    <dsp:sp modelId="{2E0C5D25-3FAB-4960-9EF8-31920F1402FF}">
      <dsp:nvSpPr>
        <dsp:cNvPr id="0" name=""/>
        <dsp:cNvSpPr/>
      </dsp:nvSpPr>
      <dsp:spPr>
        <a:xfrm>
          <a:off x="2880359" y="1279207"/>
          <a:ext cx="2468880" cy="170561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t" anchorCtr="0">
          <a:noAutofit/>
        </a:bodyPr>
        <a:lstStyle/>
        <a:p>
          <a:pPr lvl="0" algn="l" defTabSz="755650" rtl="0">
            <a:lnSpc>
              <a:spcPct val="90000"/>
            </a:lnSpc>
            <a:spcBef>
              <a:spcPct val="0"/>
            </a:spcBef>
            <a:spcAft>
              <a:spcPct val="35000"/>
            </a:spcAft>
          </a:pPr>
          <a:r>
            <a:rPr lang="zh-TW" sz="1700" b="1" kern="1200" dirty="0" smtClean="0"/>
            <a:t>起訖地點：</a:t>
          </a:r>
          <a:endParaRPr lang="zh-TW" sz="1700" kern="1200" dirty="0"/>
        </a:p>
        <a:p>
          <a:pPr marL="114300" lvl="1" indent="-114300" algn="l" defTabSz="577850" rtl="0">
            <a:lnSpc>
              <a:spcPct val="90000"/>
            </a:lnSpc>
            <a:spcBef>
              <a:spcPct val="0"/>
            </a:spcBef>
            <a:spcAft>
              <a:spcPct val="15000"/>
            </a:spcAft>
            <a:buChar char="••"/>
          </a:pPr>
          <a:r>
            <a:rPr lang="zh-TW" sz="1300" b="1" kern="1200" dirty="0" smtClean="0"/>
            <a:t>依實際發生地點填寫，如</a:t>
          </a:r>
          <a:r>
            <a:rPr lang="en-US" sz="1300" b="1" kern="1200" dirty="0" smtClean="0"/>
            <a:t>3</a:t>
          </a:r>
          <a:r>
            <a:rPr lang="zh-TW" sz="1300" b="1" kern="1200" dirty="0" smtClean="0"/>
            <a:t>天的出差到高雄，第</a:t>
          </a:r>
          <a:r>
            <a:rPr lang="en-US" sz="1300" b="1" kern="1200" dirty="0" smtClean="0"/>
            <a:t>1</a:t>
          </a:r>
          <a:r>
            <a:rPr lang="zh-TW" sz="1300" b="1" kern="1200" dirty="0" smtClean="0"/>
            <a:t>天是基隆到高雄，第</a:t>
          </a:r>
          <a:r>
            <a:rPr lang="en-US" sz="1300" b="1" kern="1200" dirty="0" smtClean="0"/>
            <a:t>2</a:t>
          </a:r>
          <a:r>
            <a:rPr lang="zh-TW" sz="1300" b="1" kern="1200" dirty="0" smtClean="0"/>
            <a:t>天應該是在高雄，第</a:t>
          </a:r>
          <a:r>
            <a:rPr lang="en-US" sz="1300" b="1" kern="1200" dirty="0" smtClean="0"/>
            <a:t>3</a:t>
          </a:r>
          <a:r>
            <a:rPr lang="zh-TW" sz="1300" b="1" kern="1200" dirty="0" smtClean="0"/>
            <a:t>天則是高雄到基隆。</a:t>
          </a:r>
          <a:endParaRPr lang="zh-TW" sz="1300" kern="1200" dirty="0"/>
        </a:p>
      </dsp:txBody>
      <dsp:txXfrm>
        <a:off x="2963620" y="1362468"/>
        <a:ext cx="2302358" cy="1539088"/>
      </dsp:txXfrm>
    </dsp:sp>
    <dsp:sp modelId="{3A108EEA-26D9-428B-B5C7-99BB9F1B58D2}">
      <dsp:nvSpPr>
        <dsp:cNvPr id="0" name=""/>
        <dsp:cNvSpPr/>
      </dsp:nvSpPr>
      <dsp:spPr>
        <a:xfrm>
          <a:off x="5481845" y="1279207"/>
          <a:ext cx="2468880" cy="170561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zh-TW" sz="1700" b="1" kern="1200" dirty="0" smtClean="0"/>
            <a:t>出差事由及工作記要不要忘了填寫。</a:t>
          </a:r>
          <a:endParaRPr lang="zh-TW" sz="1700" kern="1200" dirty="0"/>
        </a:p>
      </dsp:txBody>
      <dsp:txXfrm>
        <a:off x="5565106" y="1362468"/>
        <a:ext cx="2302358" cy="153908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F7590-577F-404D-A813-003256D2200E}">
      <dsp:nvSpPr>
        <dsp:cNvPr id="0" name=""/>
        <dsp:cNvSpPr/>
      </dsp:nvSpPr>
      <dsp:spPr>
        <a:xfrm>
          <a:off x="0" y="108881"/>
          <a:ext cx="8280400" cy="583976"/>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kumimoji="1" lang="zh-TW" sz="2200" b="1" kern="1200" dirty="0" smtClean="0"/>
            <a:t>出差半天</a:t>
          </a:r>
          <a:endParaRPr lang="zh-TW" sz="2200" kern="1200" dirty="0"/>
        </a:p>
      </dsp:txBody>
      <dsp:txXfrm>
        <a:off x="28507" y="137388"/>
        <a:ext cx="8223386" cy="526962"/>
      </dsp:txXfrm>
    </dsp:sp>
    <dsp:sp modelId="{21B42187-F878-4930-8BA3-A4811A3C1E5F}">
      <dsp:nvSpPr>
        <dsp:cNvPr id="0" name=""/>
        <dsp:cNvSpPr/>
      </dsp:nvSpPr>
      <dsp:spPr>
        <a:xfrm>
          <a:off x="0" y="692857"/>
          <a:ext cx="82804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03"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kumimoji="1" lang="zh-TW" sz="1700" b="1" kern="1200" dirty="0" smtClean="0"/>
            <a:t>只能支膳雜費之</a:t>
          </a:r>
          <a:r>
            <a:rPr kumimoji="1" lang="en-US" sz="1700" b="1" kern="1200" dirty="0" smtClean="0"/>
            <a:t>1/2</a:t>
          </a:r>
          <a:r>
            <a:rPr kumimoji="1" lang="zh-TW" sz="1700" b="1" kern="1200" dirty="0" smtClean="0"/>
            <a:t>。</a:t>
          </a:r>
          <a:endParaRPr lang="zh-TW" sz="1700" kern="1200" dirty="0"/>
        </a:p>
      </dsp:txBody>
      <dsp:txXfrm>
        <a:off x="0" y="692857"/>
        <a:ext cx="8280400" cy="364320"/>
      </dsp:txXfrm>
    </dsp:sp>
    <dsp:sp modelId="{E4CCAFB7-91F7-49FF-B386-2931E395AB87}">
      <dsp:nvSpPr>
        <dsp:cNvPr id="0" name=""/>
        <dsp:cNvSpPr/>
      </dsp:nvSpPr>
      <dsp:spPr>
        <a:xfrm>
          <a:off x="0" y="1057177"/>
          <a:ext cx="8280400" cy="583976"/>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kumimoji="1" lang="zh-TW" sz="2200" b="1" kern="1200" dirty="0" smtClean="0"/>
            <a:t>參加訓練或講習不得報雜費：</a:t>
          </a:r>
          <a:endParaRPr lang="zh-TW" sz="2200" kern="1200" dirty="0"/>
        </a:p>
      </dsp:txBody>
      <dsp:txXfrm>
        <a:off x="28507" y="1085684"/>
        <a:ext cx="8223386" cy="526962"/>
      </dsp:txXfrm>
    </dsp:sp>
    <dsp:sp modelId="{2BB60942-3A3B-4B99-A979-37FACFA6AC4C}">
      <dsp:nvSpPr>
        <dsp:cNvPr id="0" name=""/>
        <dsp:cNvSpPr/>
      </dsp:nvSpPr>
      <dsp:spPr>
        <a:xfrm>
          <a:off x="0" y="1641153"/>
          <a:ext cx="8280400" cy="10929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03"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kumimoji="1" lang="zh-TW" sz="1700" b="1" kern="1200" dirty="0" smtClean="0"/>
            <a:t>奉派以公假登記參加屬訓練或講習性質之各項研習會、座談會、研討會、檢討會、觀摩會、說明會等包括行程及訓練期間，訓練機構每日已提供用膳二餐以上及住宿者，僅補助往返交通費；未提供膳宿者，僅能報支往返之交通費、住宿費及按膳雜費之二分之一支給膳費。</a:t>
          </a:r>
          <a:endParaRPr lang="zh-TW" sz="1700" kern="1200" dirty="0"/>
        </a:p>
      </dsp:txBody>
      <dsp:txXfrm>
        <a:off x="0" y="1641153"/>
        <a:ext cx="8280400" cy="1092960"/>
      </dsp:txXfrm>
    </dsp:sp>
    <dsp:sp modelId="{EC56A95E-CFB1-48F6-96EC-036E21366594}">
      <dsp:nvSpPr>
        <dsp:cNvPr id="0" name=""/>
        <dsp:cNvSpPr/>
      </dsp:nvSpPr>
      <dsp:spPr>
        <a:xfrm>
          <a:off x="0" y="2734113"/>
          <a:ext cx="8280400" cy="583976"/>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dsp:spPr>
      <dsp:style>
        <a:lnRef idx="1">
          <a:schemeClr val="accent3"/>
        </a:lnRef>
        <a:fillRef idx="3">
          <a:schemeClr val="accent3"/>
        </a:fillRef>
        <a:effectRef idx="2">
          <a:schemeClr val="accent3"/>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kumimoji="1" lang="zh-TW" sz="2200" b="1" kern="1200" dirty="0" smtClean="0"/>
            <a:t>住宿費未檢據報</a:t>
          </a:r>
          <a:r>
            <a:rPr kumimoji="1" lang="en-US" sz="2200" b="1" kern="1200" dirty="0" smtClean="0"/>
            <a:t>1/2</a:t>
          </a:r>
          <a:r>
            <a:rPr kumimoji="1" lang="zh-TW" sz="2200" b="1" kern="1200" dirty="0" smtClean="0"/>
            <a:t>：</a:t>
          </a:r>
          <a:endParaRPr lang="zh-TW" sz="2200" kern="1200" dirty="0"/>
        </a:p>
      </dsp:txBody>
      <dsp:txXfrm>
        <a:off x="28507" y="2762620"/>
        <a:ext cx="8223386" cy="526962"/>
      </dsp:txXfrm>
    </dsp:sp>
    <dsp:sp modelId="{48F9ECF4-A262-4D9F-BDF6-A48596FE83B1}">
      <dsp:nvSpPr>
        <dsp:cNvPr id="0" name=""/>
        <dsp:cNvSpPr/>
      </dsp:nvSpPr>
      <dsp:spPr>
        <a:xfrm>
          <a:off x="0" y="3318090"/>
          <a:ext cx="8280400"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03"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kumimoji="1" lang="zh-TW" sz="1700" b="1" kern="1200" dirty="0" smtClean="0"/>
            <a:t>在規定額度內檢據核實列支，未能檢據者，按二分之一列支 </a:t>
          </a:r>
          <a:endParaRPr lang="zh-TW" sz="1700" kern="1200" dirty="0"/>
        </a:p>
      </dsp:txBody>
      <dsp:txXfrm>
        <a:off x="0" y="3318090"/>
        <a:ext cx="8280400" cy="364320"/>
      </dsp:txXfrm>
    </dsp:sp>
    <dsp:sp modelId="{031932EF-A44D-4CD1-B0F0-7B4814CA2638}">
      <dsp:nvSpPr>
        <dsp:cNvPr id="0" name=""/>
        <dsp:cNvSpPr/>
      </dsp:nvSpPr>
      <dsp:spPr>
        <a:xfrm>
          <a:off x="0" y="3682410"/>
          <a:ext cx="8280400" cy="583976"/>
        </a:xfrm>
        <a:prstGeom prst="roundRect">
          <a:avLst/>
        </a:prstGeom>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5"/>
        </a:lnRef>
        <a:fillRef idx="3">
          <a:schemeClr val="accent5"/>
        </a:fillRef>
        <a:effectRef idx="3">
          <a:schemeClr val="accent5"/>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n-US" sz="2200" b="1" kern="1200" dirty="0" smtClean="0"/>
            <a:t>60</a:t>
          </a:r>
          <a:r>
            <a:rPr lang="zh-TW" sz="2200" b="1" kern="1200" dirty="0" smtClean="0"/>
            <a:t>公里以上才可住宿：</a:t>
          </a:r>
          <a:endParaRPr lang="zh-TW" sz="2200" kern="1200" dirty="0"/>
        </a:p>
      </dsp:txBody>
      <dsp:txXfrm>
        <a:off x="28507" y="3710917"/>
        <a:ext cx="8223386" cy="526962"/>
      </dsp:txXfrm>
    </dsp:sp>
    <dsp:sp modelId="{C30F47D9-9550-4309-AC0D-37CDB9E00031}">
      <dsp:nvSpPr>
        <dsp:cNvPr id="0" name=""/>
        <dsp:cNvSpPr/>
      </dsp:nvSpPr>
      <dsp:spPr>
        <a:xfrm>
          <a:off x="0" y="4266386"/>
          <a:ext cx="8280400" cy="5920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903" tIns="27940" rIns="156464" bIns="27940" numCol="1" spcCol="1270" anchor="t" anchorCtr="0">
          <a:noAutofit/>
        </a:bodyPr>
        <a:lstStyle/>
        <a:p>
          <a:pPr marL="171450" lvl="1" indent="-171450" algn="l" defTabSz="755650" rtl="0">
            <a:lnSpc>
              <a:spcPct val="90000"/>
            </a:lnSpc>
            <a:spcBef>
              <a:spcPct val="0"/>
            </a:spcBef>
            <a:spcAft>
              <a:spcPct val="20000"/>
            </a:spcAft>
            <a:buChar char="••"/>
          </a:pPr>
          <a:r>
            <a:rPr lang="zh-TW" sz="1700" b="1" kern="1200" dirty="0" smtClean="0"/>
            <a:t>依國內出差旅費報支要點第九點規定，出差地點距離機關所在地未達</a:t>
          </a:r>
          <a:r>
            <a:rPr lang="en-US" sz="1700" b="1" kern="1200" dirty="0" smtClean="0"/>
            <a:t>60</a:t>
          </a:r>
          <a:r>
            <a:rPr lang="zh-TW" sz="1700" b="1" kern="1200" dirty="0" smtClean="0"/>
            <a:t>公里，因業務需要，事前經機關核准，且有在出差地區住宿事實者，始可報支住宿費。 </a:t>
          </a:r>
          <a:endParaRPr lang="zh-TW" sz="1700" kern="1200" dirty="0"/>
        </a:p>
      </dsp:txBody>
      <dsp:txXfrm>
        <a:off x="0" y="4266386"/>
        <a:ext cx="8280400" cy="5920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drawing1.xml><?xml version="1.0" encoding="utf-8"?>
<c:userShapes xmlns:c="http://schemas.openxmlformats.org/drawingml/2006/chart">
  <cdr:relSizeAnchor xmlns:cdr="http://schemas.openxmlformats.org/drawingml/2006/chartDrawing">
    <cdr:from>
      <cdr:x>0.4825</cdr:x>
      <cdr:y>0</cdr:y>
    </cdr:from>
    <cdr:to>
      <cdr:x>0.91124</cdr:x>
      <cdr:y>0.14319</cdr:y>
    </cdr:to>
    <cdr:sp macro="" textlink="">
      <cdr:nvSpPr>
        <cdr:cNvPr id="2" name="文字方塊 1"/>
        <cdr:cNvSpPr txBox="1"/>
      </cdr:nvSpPr>
      <cdr:spPr>
        <a:xfrm xmlns:a="http://schemas.openxmlformats.org/drawingml/2006/main">
          <a:off x="3970784" y="-115416"/>
          <a:ext cx="3528392"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zh-TW" altLang="en-US" sz="1100" dirty="0"/>
        </a:p>
      </cdr:txBody>
    </cdr:sp>
  </cdr:relSizeAnchor>
  <cdr:relSizeAnchor xmlns:cdr="http://schemas.openxmlformats.org/drawingml/2006/chartDrawing">
    <cdr:from>
      <cdr:x>0.54375</cdr:x>
      <cdr:y>0.02223</cdr:y>
    </cdr:from>
    <cdr:to>
      <cdr:x>0.7975</cdr:x>
      <cdr:y>0.16542</cdr:y>
    </cdr:to>
    <cdr:sp macro="" textlink="">
      <cdr:nvSpPr>
        <cdr:cNvPr id="3" name="文字方塊 2"/>
        <cdr:cNvSpPr txBox="1"/>
      </cdr:nvSpPr>
      <cdr:spPr>
        <a:xfrm xmlns:a="http://schemas.openxmlformats.org/drawingml/2006/main">
          <a:off x="4474840" y="100608"/>
          <a:ext cx="2088232" cy="6480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zh-TW" altLang="en-US" sz="1100" dirty="0"/>
        </a:p>
      </cdr:txBody>
    </cdr:sp>
  </cdr:relSizeAnchor>
  <cdr:relSizeAnchor xmlns:cdr="http://schemas.openxmlformats.org/drawingml/2006/chartDrawing">
    <cdr:from>
      <cdr:x>0</cdr:x>
      <cdr:y>0</cdr:y>
    </cdr:from>
    <cdr:to>
      <cdr:x>0.27125</cdr:x>
      <cdr:y>0.38184</cdr:y>
    </cdr:to>
    <cdr:sp macro="" textlink="">
      <cdr:nvSpPr>
        <cdr:cNvPr id="4" name="文字方塊 3"/>
        <cdr:cNvSpPr txBox="1"/>
      </cdr:nvSpPr>
      <cdr:spPr>
        <a:xfrm xmlns:a="http://schemas.openxmlformats.org/drawingml/2006/main">
          <a:off x="0" y="0"/>
          <a:ext cx="2232248" cy="1728192"/>
        </a:xfrm>
        <a:prstGeom xmlns:a="http://schemas.openxmlformats.org/drawingml/2006/main" prst="rect">
          <a:avLst/>
        </a:prstGeom>
      </cdr:spPr>
      <cdr: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cdr:style>
      <cdr:txBody>
        <a:bodyPr xmlns:a="http://schemas.openxmlformats.org/drawingml/2006/main" vertOverflow="clip" wrap="none" rtlCol="0"/>
        <a:lstStyle xmlns:a="http://schemas.openxmlformats.org/drawingml/2006/main"/>
        <a:p xmlns:a="http://schemas.openxmlformats.org/drawingml/2006/main">
          <a:r>
            <a:rPr lang="zh-TW" altLang="zh-TW" sz="1400" dirty="0" smtClean="0"/>
            <a:t>市區</a:t>
          </a:r>
          <a:r>
            <a:rPr lang="zh-TW" altLang="zh-TW" sz="1400" dirty="0"/>
            <a:t>火車票</a:t>
          </a:r>
          <a:r>
            <a:rPr lang="zh-TW" altLang="zh-TW" sz="1400" dirty="0" smtClean="0"/>
            <a:t>費</a:t>
          </a:r>
          <a:endParaRPr lang="en-US" altLang="zh-TW" sz="1400" dirty="0" smtClean="0"/>
        </a:p>
        <a:p xmlns:a="http://schemas.openxmlformats.org/drawingml/2006/main">
          <a:r>
            <a:rPr lang="zh-TW" altLang="zh-TW" sz="1400" dirty="0" smtClean="0"/>
            <a:t>市區</a:t>
          </a:r>
          <a:r>
            <a:rPr lang="zh-TW" altLang="zh-TW" sz="1400" dirty="0"/>
            <a:t>公共汽車票</a:t>
          </a:r>
          <a:r>
            <a:rPr lang="zh-TW" altLang="zh-TW" sz="1400" dirty="0" smtClean="0"/>
            <a:t>費</a:t>
          </a:r>
          <a:endParaRPr lang="en-US" altLang="zh-TW" sz="1400" dirty="0" smtClean="0"/>
        </a:p>
        <a:p xmlns:a="http://schemas.openxmlformats.org/drawingml/2006/main">
          <a:r>
            <a:rPr lang="zh-TW" altLang="zh-TW" sz="1400" dirty="0" smtClean="0"/>
            <a:t>市區</a:t>
          </a:r>
          <a:r>
            <a:rPr lang="zh-TW" altLang="zh-TW" sz="1400" dirty="0"/>
            <a:t>捷運車票</a:t>
          </a:r>
          <a:r>
            <a:rPr lang="zh-TW" altLang="zh-TW" sz="1400" dirty="0" smtClean="0"/>
            <a:t>費</a:t>
          </a:r>
          <a:endParaRPr lang="en-US" altLang="zh-TW" sz="1400" dirty="0" smtClean="0"/>
        </a:p>
        <a:p xmlns:a="http://schemas.openxmlformats.org/drawingml/2006/main">
          <a:r>
            <a:rPr lang="zh-TW" altLang="zh-TW" sz="1400" u="sng" dirty="0" smtClean="0"/>
            <a:t>個人</a:t>
          </a:r>
          <a:r>
            <a:rPr lang="zh-TW" altLang="zh-TW" sz="1400" u="sng" dirty="0"/>
            <a:t>信用卡</a:t>
          </a:r>
          <a:r>
            <a:rPr lang="zh-TW" altLang="zh-TW" sz="1400" u="sng" dirty="0" smtClean="0"/>
            <a:t>手續費</a:t>
          </a:r>
          <a:endParaRPr lang="en-US" altLang="zh-TW" sz="1400" u="sng" dirty="0" smtClean="0"/>
        </a:p>
        <a:p xmlns:a="http://schemas.openxmlformats.org/drawingml/2006/main">
          <a:r>
            <a:rPr lang="zh-TW" altLang="zh-TW" sz="1400" dirty="0" smtClean="0"/>
            <a:t>洗衣費</a:t>
          </a:r>
          <a:endParaRPr lang="en-US" altLang="zh-TW" sz="1400" dirty="0" smtClean="0"/>
        </a:p>
        <a:p xmlns:a="http://schemas.openxmlformats.org/drawingml/2006/main">
          <a:r>
            <a:rPr lang="zh-TW" altLang="zh-TW" sz="1400" dirty="0" smtClean="0"/>
            <a:t>小費</a:t>
          </a:r>
          <a:endParaRPr lang="en-US" altLang="zh-TW" sz="1400" dirty="0" smtClean="0"/>
        </a:p>
        <a:p xmlns:a="http://schemas.openxmlformats.org/drawingml/2006/main">
          <a:r>
            <a:rPr lang="zh-TW" altLang="zh-TW" sz="1400" dirty="0" smtClean="0"/>
            <a:t>其他</a:t>
          </a:r>
          <a:r>
            <a:rPr lang="zh-TW" altLang="zh-TW" sz="1400" dirty="0"/>
            <a:t>與生活有關之各項</a:t>
          </a:r>
          <a:r>
            <a:rPr lang="zh-TW" altLang="zh-TW" sz="1400" dirty="0" smtClean="0"/>
            <a:t>費用</a:t>
          </a:r>
          <a:endParaRPr lang="zh-TW" altLang="zh-TW" sz="1400" dirty="0"/>
        </a:p>
        <a:p xmlns:a="http://schemas.openxmlformats.org/drawingml/2006/main">
          <a:endParaRPr lang="zh-TW" altLang="en-US" sz="1400" dirty="0"/>
        </a:p>
      </cdr:txBody>
    </cdr:sp>
  </cdr:relSizeAnchor>
  <cdr:relSizeAnchor xmlns:cdr="http://schemas.openxmlformats.org/drawingml/2006/chartDrawing">
    <cdr:from>
      <cdr:x>0.27125</cdr:x>
      <cdr:y>0.1591</cdr:y>
    </cdr:from>
    <cdr:to>
      <cdr:x>0.42874</cdr:x>
      <cdr:y>0.25456</cdr:y>
    </cdr:to>
    <cdr:cxnSp macro="">
      <cdr:nvCxnSpPr>
        <cdr:cNvPr id="6" name="直線單箭頭接點 5"/>
        <cdr:cNvCxnSpPr/>
      </cdr:nvCxnSpPr>
      <cdr:spPr>
        <a:xfrm xmlns:a="http://schemas.openxmlformats.org/drawingml/2006/main">
          <a:off x="2232248" y="720080"/>
          <a:ext cx="1296144" cy="43204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pitchFamily="34" charset="0"/>
                <a:ea typeface="新細明體" pitchFamily="18" charset="-120"/>
              </a:defRPr>
            </a:lvl1pPr>
          </a:lstStyle>
          <a:p>
            <a:pPr>
              <a:defRPr/>
            </a:pPr>
            <a:endParaRPr lang="en-US" altLang="zh-TW"/>
          </a:p>
        </p:txBody>
      </p:sp>
      <p:sp>
        <p:nvSpPr>
          <p:cNvPr id="128003" name="Rectangle 3"/>
          <p:cNvSpPr>
            <a:spLocks noGrp="1" noChangeArrowheads="1"/>
          </p:cNvSpPr>
          <p:nvPr>
            <p:ph type="dt" sz="quarter"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pitchFamily="34" charset="0"/>
                <a:ea typeface="新細明體" pitchFamily="18" charset="-120"/>
              </a:defRPr>
            </a:lvl1pPr>
          </a:lstStyle>
          <a:p>
            <a:pPr>
              <a:defRPr/>
            </a:pPr>
            <a:endParaRPr lang="en-US" altLang="zh-TW"/>
          </a:p>
        </p:txBody>
      </p:sp>
      <p:sp>
        <p:nvSpPr>
          <p:cNvPr id="128004" name="Rectangle 4"/>
          <p:cNvSpPr>
            <a:spLocks noGrp="1" noChangeArrowheads="1"/>
          </p:cNvSpPr>
          <p:nvPr>
            <p:ph type="ftr" sz="quarter" idx="2"/>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pitchFamily="34" charset="0"/>
                <a:ea typeface="新細明體" pitchFamily="18" charset="-120"/>
              </a:defRPr>
            </a:lvl1pPr>
          </a:lstStyle>
          <a:p>
            <a:pPr>
              <a:defRPr/>
            </a:pPr>
            <a:endParaRPr lang="en-US" altLang="zh-TW"/>
          </a:p>
        </p:txBody>
      </p:sp>
      <p:sp>
        <p:nvSpPr>
          <p:cNvPr id="128005" name="Rectangle 5"/>
          <p:cNvSpPr>
            <a:spLocks noGrp="1" noChangeArrowheads="1"/>
          </p:cNvSpPr>
          <p:nvPr>
            <p:ph type="sldNum" sz="quarter" idx="3"/>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itchFamily="34" charset="0"/>
                <a:ea typeface="新細明體" pitchFamily="18" charset="-120"/>
              </a:defRPr>
            </a:lvl1pPr>
          </a:lstStyle>
          <a:p>
            <a:pPr>
              <a:defRPr/>
            </a:pPr>
            <a:fld id="{D6504376-681D-43E6-B63C-87417645593A}" type="slidenum">
              <a:rPr lang="zh-TW" altLang="en-US"/>
              <a:pPr>
                <a:defRPr/>
              </a:pPr>
              <a:t>‹#›</a:t>
            </a:fld>
            <a:endParaRPr lang="en-US" altLang="zh-TW"/>
          </a:p>
        </p:txBody>
      </p:sp>
    </p:spTree>
    <p:extLst>
      <p:ext uri="{BB962C8B-B14F-4D97-AF65-F5344CB8AC3E}">
        <p14:creationId xmlns:p14="http://schemas.microsoft.com/office/powerpoint/2010/main" val="34317974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4738" name="Rectangle 2"/>
          <p:cNvSpPr>
            <a:spLocks noGrp="1" noChangeArrowheads="1"/>
          </p:cNvSpPr>
          <p:nvPr>
            <p:ph type="hdr" sz="quarter"/>
          </p:nvPr>
        </p:nvSpPr>
        <p:spPr bwMode="auto">
          <a:xfrm>
            <a:off x="0"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pitchFamily="34" charset="0"/>
                <a:ea typeface="新細明體" pitchFamily="18" charset="-120"/>
              </a:defRPr>
            </a:lvl1pPr>
          </a:lstStyle>
          <a:p>
            <a:pPr>
              <a:defRPr/>
            </a:pPr>
            <a:endParaRPr lang="en-US" altLang="zh-TW"/>
          </a:p>
        </p:txBody>
      </p:sp>
      <p:sp>
        <p:nvSpPr>
          <p:cNvPr id="244739" name="Rectangle 3"/>
          <p:cNvSpPr>
            <a:spLocks noGrp="1" noChangeArrowheads="1"/>
          </p:cNvSpPr>
          <p:nvPr>
            <p:ph type="dt" idx="1"/>
          </p:nvPr>
        </p:nvSpPr>
        <p:spPr bwMode="auto">
          <a:xfrm>
            <a:off x="3849688" y="0"/>
            <a:ext cx="2946400" cy="493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pitchFamily="34" charset="0"/>
                <a:ea typeface="新細明體" pitchFamily="18" charset="-120"/>
              </a:defRPr>
            </a:lvl1pPr>
          </a:lstStyle>
          <a:p>
            <a:pPr>
              <a:defRPr/>
            </a:pPr>
            <a:endParaRPr lang="en-US" altLang="zh-TW"/>
          </a:p>
        </p:txBody>
      </p:sp>
      <p:sp>
        <p:nvSpPr>
          <p:cNvPr id="79876" name="Rectangle 4"/>
          <p:cNvSpPr>
            <a:spLocks noGrp="1" noRot="1" noChangeAspect="1" noChangeArrowheads="1" noTextEdit="1"/>
          </p:cNvSpPr>
          <p:nvPr>
            <p:ph type="sldImg" idx="2"/>
          </p:nvPr>
        </p:nvSpPr>
        <p:spPr bwMode="auto">
          <a:xfrm>
            <a:off x="931863" y="741363"/>
            <a:ext cx="4933950"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4741" name="Rectangle 5"/>
          <p:cNvSpPr>
            <a:spLocks noGrp="1" noChangeArrowheads="1"/>
          </p:cNvSpPr>
          <p:nvPr>
            <p:ph type="body" sz="quarter" idx="3"/>
          </p:nvPr>
        </p:nvSpPr>
        <p:spPr bwMode="auto">
          <a:xfrm>
            <a:off x="679450" y="4691063"/>
            <a:ext cx="5438775" cy="4443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noProof="0" smtClean="0"/>
              <a:t>按一下以編輯母片</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244742" name="Rectangle 6"/>
          <p:cNvSpPr>
            <a:spLocks noGrp="1" noChangeArrowheads="1"/>
          </p:cNvSpPr>
          <p:nvPr>
            <p:ph type="ftr" sz="quarter" idx="4"/>
          </p:nvPr>
        </p:nvSpPr>
        <p:spPr bwMode="auto">
          <a:xfrm>
            <a:off x="0"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pitchFamily="34" charset="0"/>
                <a:ea typeface="新細明體" pitchFamily="18" charset="-120"/>
              </a:defRPr>
            </a:lvl1pPr>
          </a:lstStyle>
          <a:p>
            <a:pPr>
              <a:defRPr/>
            </a:pPr>
            <a:endParaRPr lang="en-US" altLang="zh-TW"/>
          </a:p>
        </p:txBody>
      </p:sp>
      <p:sp>
        <p:nvSpPr>
          <p:cNvPr id="244743" name="Rectangle 7"/>
          <p:cNvSpPr>
            <a:spLocks noGrp="1" noChangeArrowheads="1"/>
          </p:cNvSpPr>
          <p:nvPr>
            <p:ph type="sldNum" sz="quarter" idx="5"/>
          </p:nvPr>
        </p:nvSpPr>
        <p:spPr bwMode="auto">
          <a:xfrm>
            <a:off x="3849688" y="9378950"/>
            <a:ext cx="2946400" cy="493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pitchFamily="34" charset="0"/>
                <a:ea typeface="新細明體" pitchFamily="18" charset="-120"/>
              </a:defRPr>
            </a:lvl1pPr>
          </a:lstStyle>
          <a:p>
            <a:pPr>
              <a:defRPr/>
            </a:pPr>
            <a:fld id="{B0E9350C-B14B-48FC-ACD8-B7670859CDF4}" type="slidenum">
              <a:rPr lang="zh-TW" altLang="en-US"/>
              <a:pPr>
                <a:defRPr/>
              </a:pPr>
              <a:t>‹#›</a:t>
            </a:fld>
            <a:endParaRPr lang="en-US" altLang="zh-TW"/>
          </a:p>
        </p:txBody>
      </p:sp>
    </p:spTree>
    <p:extLst>
      <p:ext uri="{BB962C8B-B14F-4D97-AF65-F5344CB8AC3E}">
        <p14:creationId xmlns:p14="http://schemas.microsoft.com/office/powerpoint/2010/main" val="849424708"/>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굴림" pitchFamily="34" charset="-127"/>
        <a:ea typeface="굴림" pitchFamily="34" charset="-127"/>
        <a:cs typeface="+mn-cs"/>
      </a:defRPr>
    </a:lvl1pPr>
    <a:lvl2pPr marL="457200" algn="l" rtl="0" eaLnBrk="0" fontAlgn="base" latinLnBrk="1" hangingPunct="0">
      <a:spcBef>
        <a:spcPct val="30000"/>
      </a:spcBef>
      <a:spcAft>
        <a:spcPct val="0"/>
      </a:spcAft>
      <a:defRPr kumimoji="1" sz="1200" kern="1200">
        <a:solidFill>
          <a:schemeClr val="tx1"/>
        </a:solidFill>
        <a:latin typeface="굴림" pitchFamily="34" charset="-127"/>
        <a:ea typeface="굴림" pitchFamily="34" charset="-127"/>
        <a:cs typeface="+mn-cs"/>
      </a:defRPr>
    </a:lvl2pPr>
    <a:lvl3pPr marL="914400" algn="l" rtl="0" eaLnBrk="0" fontAlgn="base" latinLnBrk="1" hangingPunct="0">
      <a:spcBef>
        <a:spcPct val="30000"/>
      </a:spcBef>
      <a:spcAft>
        <a:spcPct val="0"/>
      </a:spcAft>
      <a:defRPr kumimoji="1" sz="1200" kern="1200">
        <a:solidFill>
          <a:schemeClr val="tx1"/>
        </a:solidFill>
        <a:latin typeface="굴림" pitchFamily="34" charset="-127"/>
        <a:ea typeface="굴림" pitchFamily="34" charset="-127"/>
        <a:cs typeface="+mn-cs"/>
      </a:defRPr>
    </a:lvl3pPr>
    <a:lvl4pPr marL="1371600" algn="l" rtl="0" eaLnBrk="0" fontAlgn="base" latinLnBrk="1" hangingPunct="0">
      <a:spcBef>
        <a:spcPct val="30000"/>
      </a:spcBef>
      <a:spcAft>
        <a:spcPct val="0"/>
      </a:spcAft>
      <a:defRPr kumimoji="1" sz="1200" kern="1200">
        <a:solidFill>
          <a:schemeClr val="tx1"/>
        </a:solidFill>
        <a:latin typeface="굴림" pitchFamily="34" charset="-127"/>
        <a:ea typeface="굴림" pitchFamily="34" charset="-127"/>
        <a:cs typeface="+mn-cs"/>
      </a:defRPr>
    </a:lvl4pPr>
    <a:lvl5pPr marL="1828800" algn="l" rtl="0" eaLnBrk="0" fontAlgn="base" latinLnBrk="1" hangingPunct="0">
      <a:spcBef>
        <a:spcPct val="30000"/>
      </a:spcBef>
      <a:spcAft>
        <a:spcPct val="0"/>
      </a:spcAft>
      <a:defRPr kumimoji="1" sz="1200" kern="1200">
        <a:solidFill>
          <a:schemeClr val="tx1"/>
        </a:solidFill>
        <a:latin typeface="굴림" pitchFamily="34" charset="-127"/>
        <a:ea typeface="굴림" pitchFamily="34" charset="-127"/>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投影片圖像版面配置區 1"/>
          <p:cNvSpPr>
            <a:spLocks noGrp="1" noRot="1" noChangeAspect="1" noTextEdit="1"/>
          </p:cNvSpPr>
          <p:nvPr>
            <p:ph type="sldImg"/>
          </p:nvPr>
        </p:nvSpPr>
        <p:spPr>
          <a:ln/>
        </p:spPr>
      </p:sp>
      <p:sp>
        <p:nvSpPr>
          <p:cNvPr id="80899"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80900"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itchFamily="18" charset="0"/>
                <a:ea typeface="標楷體" pitchFamily="65" charset="-120"/>
              </a:defRPr>
            </a:lvl1pPr>
            <a:lvl2pPr marL="742950" indent="-285750">
              <a:defRPr b="1">
                <a:solidFill>
                  <a:schemeClr val="tx1"/>
                </a:solidFill>
                <a:latin typeface="Times New Roman" pitchFamily="18" charset="0"/>
                <a:ea typeface="標楷體" pitchFamily="65" charset="-120"/>
              </a:defRPr>
            </a:lvl2pPr>
            <a:lvl3pPr marL="1143000" indent="-228600">
              <a:defRPr b="1">
                <a:solidFill>
                  <a:schemeClr val="tx1"/>
                </a:solidFill>
                <a:latin typeface="Times New Roman" pitchFamily="18" charset="0"/>
                <a:ea typeface="標楷體" pitchFamily="65" charset="-120"/>
              </a:defRPr>
            </a:lvl3pPr>
            <a:lvl4pPr marL="1600200" indent="-228600">
              <a:defRPr b="1">
                <a:solidFill>
                  <a:schemeClr val="tx1"/>
                </a:solidFill>
                <a:latin typeface="Times New Roman" pitchFamily="18" charset="0"/>
                <a:ea typeface="標楷體" pitchFamily="65" charset="-120"/>
              </a:defRPr>
            </a:lvl4pPr>
            <a:lvl5pPr marL="2057400" indent="-228600">
              <a:defRPr b="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b="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b="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b="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b="1">
                <a:solidFill>
                  <a:schemeClr val="tx1"/>
                </a:solidFill>
                <a:latin typeface="Times New Roman" pitchFamily="18" charset="0"/>
                <a:ea typeface="標楷體" pitchFamily="65" charset="-120"/>
              </a:defRPr>
            </a:lvl9pPr>
          </a:lstStyle>
          <a:p>
            <a:fld id="{06B3FFCE-E869-4EE8-8904-0D9F0550FD5C}" type="slidenum">
              <a:rPr lang="zh-TW" altLang="en-US" b="0" smtClean="0">
                <a:latin typeface="Arial" charset="0"/>
                <a:ea typeface="新細明體" charset="-120"/>
              </a:rPr>
              <a:pPr/>
              <a:t>1</a:t>
            </a:fld>
            <a:endParaRPr lang="en-US" altLang="zh-TW" b="0" smtClean="0">
              <a:latin typeface="Arial" charset="0"/>
              <a:ea typeface="新細明體" charset="-12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a:ln/>
        </p:spPr>
      </p:sp>
      <p:sp>
        <p:nvSpPr>
          <p:cNvPr id="81923" name="備忘稿版面配置區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TW" altLang="en-US" smtClean="0"/>
          </a:p>
        </p:txBody>
      </p:sp>
      <p:sp>
        <p:nvSpPr>
          <p:cNvPr id="81924" name="投影片編號版面配置區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Times New Roman" pitchFamily="18" charset="0"/>
                <a:ea typeface="標楷體" pitchFamily="65" charset="-120"/>
              </a:defRPr>
            </a:lvl1pPr>
            <a:lvl2pPr marL="742950" indent="-285750">
              <a:defRPr b="1">
                <a:solidFill>
                  <a:schemeClr val="tx1"/>
                </a:solidFill>
                <a:latin typeface="Times New Roman" pitchFamily="18" charset="0"/>
                <a:ea typeface="標楷體" pitchFamily="65" charset="-120"/>
              </a:defRPr>
            </a:lvl2pPr>
            <a:lvl3pPr marL="1143000" indent="-228600">
              <a:defRPr b="1">
                <a:solidFill>
                  <a:schemeClr val="tx1"/>
                </a:solidFill>
                <a:latin typeface="Times New Roman" pitchFamily="18" charset="0"/>
                <a:ea typeface="標楷體" pitchFamily="65" charset="-120"/>
              </a:defRPr>
            </a:lvl3pPr>
            <a:lvl4pPr marL="1600200" indent="-228600">
              <a:defRPr b="1">
                <a:solidFill>
                  <a:schemeClr val="tx1"/>
                </a:solidFill>
                <a:latin typeface="Times New Roman" pitchFamily="18" charset="0"/>
                <a:ea typeface="標楷體" pitchFamily="65" charset="-120"/>
              </a:defRPr>
            </a:lvl4pPr>
            <a:lvl5pPr marL="2057400" indent="-228600">
              <a:defRPr b="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b="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b="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b="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b="1">
                <a:solidFill>
                  <a:schemeClr val="tx1"/>
                </a:solidFill>
                <a:latin typeface="Times New Roman" pitchFamily="18" charset="0"/>
                <a:ea typeface="標楷體" pitchFamily="65" charset="-120"/>
              </a:defRPr>
            </a:lvl9pPr>
          </a:lstStyle>
          <a:p>
            <a:fld id="{E95E5BF7-BA6E-4E8C-8201-81B5AACE9AAD}" type="slidenum">
              <a:rPr lang="zh-TW" altLang="en-US" b="0" smtClean="0">
                <a:latin typeface="Arial" charset="0"/>
                <a:ea typeface="新細明體" charset="-120"/>
              </a:rPr>
              <a:pPr/>
              <a:t>76</a:t>
            </a:fld>
            <a:endParaRPr lang="en-US" altLang="zh-TW" b="0" smtClean="0">
              <a:latin typeface="Arial" charset="0"/>
              <a:ea typeface="新細明體" charset="-12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Freeform 59"/>
          <p:cNvSpPr>
            <a:spLocks/>
          </p:cNvSpPr>
          <p:nvPr/>
        </p:nvSpPr>
        <p:spPr bwMode="gray">
          <a:xfrm>
            <a:off x="34925" y="44450"/>
            <a:ext cx="9145588" cy="4032250"/>
          </a:xfrm>
          <a:custGeom>
            <a:avLst/>
            <a:gdLst>
              <a:gd name="T0" fmla="*/ 1552 w 5761"/>
              <a:gd name="T1" fmla="*/ 644 h 2540"/>
              <a:gd name="T2" fmla="*/ 3600 w 5761"/>
              <a:gd name="T3" fmla="*/ 817 h 2540"/>
              <a:gd name="T4" fmla="*/ 4669 w 5761"/>
              <a:gd name="T5" fmla="*/ 1271 h 2540"/>
              <a:gd name="T6" fmla="*/ 5435 w 5761"/>
              <a:gd name="T7" fmla="*/ 1944 h 2540"/>
              <a:gd name="T8" fmla="*/ 5703 w 5761"/>
              <a:gd name="T9" fmla="*/ 2282 h 2540"/>
              <a:gd name="T10" fmla="*/ 5738 w 5761"/>
              <a:gd name="T11" fmla="*/ 2410 h 2540"/>
              <a:gd name="T12" fmla="*/ 5715 w 5761"/>
              <a:gd name="T13" fmla="*/ 2526 h 2540"/>
              <a:gd name="T14" fmla="*/ 5715 w 5761"/>
              <a:gd name="T15" fmla="*/ 2497 h 2540"/>
              <a:gd name="T16" fmla="*/ 5709 w 5761"/>
              <a:gd name="T17" fmla="*/ 2480 h 2540"/>
              <a:gd name="T18" fmla="*/ 5716 w 5761"/>
              <a:gd name="T19" fmla="*/ 0 h 2540"/>
              <a:gd name="T20" fmla="*/ 0 w 5761"/>
              <a:gd name="T21" fmla="*/ 0 h 2540"/>
              <a:gd name="T22" fmla="*/ 0 w 5761"/>
              <a:gd name="T23" fmla="*/ 1043 h 2540"/>
              <a:gd name="T24" fmla="*/ 682 w 5761"/>
              <a:gd name="T25" fmla="*/ 798 h 2540"/>
              <a:gd name="T26" fmla="*/ 1360 w 5761"/>
              <a:gd name="T27" fmla="*/ 663 h 25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5761" h="2540">
                <a:moveTo>
                  <a:pt x="1552" y="644"/>
                </a:moveTo>
                <a:cubicBezTo>
                  <a:pt x="2544" y="580"/>
                  <a:pt x="3075" y="689"/>
                  <a:pt x="3600" y="817"/>
                </a:cubicBezTo>
                <a:cubicBezTo>
                  <a:pt x="4125" y="945"/>
                  <a:pt x="4363" y="1083"/>
                  <a:pt x="4669" y="1271"/>
                </a:cubicBezTo>
                <a:cubicBezTo>
                  <a:pt x="4975" y="1459"/>
                  <a:pt x="5258" y="1745"/>
                  <a:pt x="5435" y="1944"/>
                </a:cubicBezTo>
                <a:cubicBezTo>
                  <a:pt x="5612" y="2143"/>
                  <a:pt x="5652" y="2204"/>
                  <a:pt x="5703" y="2282"/>
                </a:cubicBezTo>
                <a:cubicBezTo>
                  <a:pt x="5754" y="2360"/>
                  <a:pt x="5736" y="2369"/>
                  <a:pt x="5738" y="2410"/>
                </a:cubicBezTo>
                <a:cubicBezTo>
                  <a:pt x="5761" y="2445"/>
                  <a:pt x="5719" y="2512"/>
                  <a:pt x="5715" y="2526"/>
                </a:cubicBezTo>
                <a:cubicBezTo>
                  <a:pt x="5711" y="2540"/>
                  <a:pt x="5716" y="2505"/>
                  <a:pt x="5715" y="2497"/>
                </a:cubicBezTo>
                <a:lnTo>
                  <a:pt x="5709" y="2480"/>
                </a:lnTo>
                <a:lnTo>
                  <a:pt x="5716" y="0"/>
                </a:lnTo>
                <a:lnTo>
                  <a:pt x="0" y="0"/>
                </a:lnTo>
                <a:lnTo>
                  <a:pt x="0" y="1043"/>
                </a:lnTo>
                <a:cubicBezTo>
                  <a:pt x="0" y="1043"/>
                  <a:pt x="455" y="861"/>
                  <a:pt x="682" y="798"/>
                </a:cubicBezTo>
                <a:cubicBezTo>
                  <a:pt x="906" y="736"/>
                  <a:pt x="1251" y="682"/>
                  <a:pt x="1360" y="663"/>
                </a:cubicBezTo>
              </a:path>
            </a:pathLst>
          </a:custGeom>
          <a:gradFill rotWithShape="1">
            <a:gsLst>
              <a:gs pos="0">
                <a:schemeClr val="accent1"/>
              </a:gs>
              <a:gs pos="100000">
                <a:schemeClr val="tx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5" name="Group 35"/>
          <p:cNvGrpSpPr>
            <a:grpSpLocks/>
          </p:cNvGrpSpPr>
          <p:nvPr/>
        </p:nvGrpSpPr>
        <p:grpSpPr bwMode="auto">
          <a:xfrm>
            <a:off x="-6350" y="0"/>
            <a:ext cx="9150350" cy="6859588"/>
            <a:chOff x="0" y="0"/>
            <a:chExt cx="5764" cy="4321"/>
          </a:xfrm>
        </p:grpSpPr>
        <p:sp>
          <p:nvSpPr>
            <p:cNvPr id="6" name="AutoShape 36"/>
            <p:cNvSpPr>
              <a:spLocks noChangeArrowheads="1"/>
            </p:cNvSpPr>
            <p:nvPr/>
          </p:nvSpPr>
          <p:spPr bwMode="gray">
            <a:xfrm>
              <a:off x="27" y="24"/>
              <a:ext cx="5712" cy="4274"/>
            </a:xfrm>
            <a:prstGeom prst="roundRect">
              <a:avLst>
                <a:gd name="adj" fmla="val 6227"/>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7" name="Freeform 37"/>
            <p:cNvSpPr>
              <a:spLocks/>
            </p:cNvSpPr>
            <p:nvPr/>
          </p:nvSpPr>
          <p:spPr bwMode="gray">
            <a:xfrm>
              <a:off x="0" y="0"/>
              <a:ext cx="288" cy="282"/>
            </a:xfrm>
            <a:custGeom>
              <a:avLst/>
              <a:gdLst>
                <a:gd name="T0" fmla="*/ 2 w 288"/>
                <a:gd name="T1" fmla="*/ 282 h 282"/>
                <a:gd name="T2" fmla="*/ 82 w 288"/>
                <a:gd name="T3" fmla="*/ 144 h 282"/>
                <a:gd name="T4" fmla="*/ 165 w 288"/>
                <a:gd name="T5" fmla="*/ 36 h 282"/>
                <a:gd name="T6" fmla="*/ 288 w 288"/>
                <a:gd name="T7" fmla="*/ 0 h 282"/>
                <a:gd name="T8" fmla="*/ 0 w 288"/>
                <a:gd name="T9" fmla="*/ 0 h 2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2">
                  <a:moveTo>
                    <a:pt x="2" y="282"/>
                  </a:moveTo>
                  <a:lnTo>
                    <a:pt x="82" y="144"/>
                  </a:lnTo>
                  <a:lnTo>
                    <a:pt x="165" y="36"/>
                  </a:lnTo>
                  <a:lnTo>
                    <a:pt x="288" y="0"/>
                  </a:lnTo>
                  <a:lnTo>
                    <a:pt x="0"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8" name="Freeform 38"/>
            <p:cNvSpPr>
              <a:spLocks/>
            </p:cNvSpPr>
            <p:nvPr/>
          </p:nvSpPr>
          <p:spPr bwMode="gray">
            <a:xfrm>
              <a:off x="5" y="3985"/>
              <a:ext cx="244" cy="336"/>
            </a:xfrm>
            <a:custGeom>
              <a:avLst/>
              <a:gdLst>
                <a:gd name="T0" fmla="*/ 243 w 243"/>
                <a:gd name="T1" fmla="*/ 335 h 336"/>
                <a:gd name="T2" fmla="*/ 122 w 243"/>
                <a:gd name="T3" fmla="*/ 239 h 336"/>
                <a:gd name="T4" fmla="*/ 30 w 243"/>
                <a:gd name="T5" fmla="*/ 144 h 336"/>
                <a:gd name="T6" fmla="*/ 0 w 243"/>
                <a:gd name="T7" fmla="*/ 0 h 336"/>
                <a:gd name="T8" fmla="*/ 1 w 243"/>
                <a:gd name="T9" fmla="*/ 336 h 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336">
                  <a:moveTo>
                    <a:pt x="243" y="335"/>
                  </a:moveTo>
                  <a:lnTo>
                    <a:pt x="122" y="239"/>
                  </a:lnTo>
                  <a:lnTo>
                    <a:pt x="30" y="144"/>
                  </a:lnTo>
                  <a:lnTo>
                    <a:pt x="0" y="0"/>
                  </a:lnTo>
                  <a:lnTo>
                    <a:pt x="1" y="336"/>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9" name="Freeform 39"/>
            <p:cNvSpPr>
              <a:spLocks/>
            </p:cNvSpPr>
            <p:nvPr/>
          </p:nvSpPr>
          <p:spPr bwMode="gray">
            <a:xfrm>
              <a:off x="5511" y="4029"/>
              <a:ext cx="253" cy="290"/>
            </a:xfrm>
            <a:custGeom>
              <a:avLst/>
              <a:gdLst>
                <a:gd name="T0" fmla="*/ 229 w 232"/>
                <a:gd name="T1" fmla="*/ 0 h 290"/>
                <a:gd name="T2" fmla="*/ 164 w 232"/>
                <a:gd name="T3" fmla="*/ 144 h 290"/>
                <a:gd name="T4" fmla="*/ 98 w 232"/>
                <a:gd name="T5" fmla="*/ 253 h 290"/>
                <a:gd name="T6" fmla="*/ 0 w 232"/>
                <a:gd name="T7" fmla="*/ 290 h 290"/>
                <a:gd name="T8" fmla="*/ 232 w 232"/>
                <a:gd name="T9" fmla="*/ 287 h 2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2" h="290">
                  <a:moveTo>
                    <a:pt x="229" y="0"/>
                  </a:moveTo>
                  <a:lnTo>
                    <a:pt x="164" y="144"/>
                  </a:lnTo>
                  <a:lnTo>
                    <a:pt x="98" y="253"/>
                  </a:lnTo>
                  <a:lnTo>
                    <a:pt x="0" y="290"/>
                  </a:lnTo>
                  <a:lnTo>
                    <a:pt x="232" y="287"/>
                  </a:lnTo>
                </a:path>
              </a:pathLst>
            </a:custGeom>
            <a:solidFill>
              <a:schemeClr val="bg1"/>
            </a:solidFill>
            <a:ln w="9525">
              <a:solidFill>
                <a:schemeClr val="bg1"/>
              </a:solidFill>
              <a:round/>
              <a:headEnd/>
              <a:tailEnd/>
            </a:ln>
          </p:spPr>
          <p:txBody>
            <a:bodyPr/>
            <a:lstStyle/>
            <a:p>
              <a:endParaRPr lang="zh-TW" altLang="en-US"/>
            </a:p>
          </p:txBody>
        </p:sp>
        <p:sp>
          <p:nvSpPr>
            <p:cNvPr id="10" name="Freeform 40"/>
            <p:cNvSpPr>
              <a:spLocks/>
            </p:cNvSpPr>
            <p:nvPr/>
          </p:nvSpPr>
          <p:spPr bwMode="gray">
            <a:xfrm>
              <a:off x="5472" y="0"/>
              <a:ext cx="288" cy="288"/>
            </a:xfrm>
            <a:custGeom>
              <a:avLst/>
              <a:gdLst>
                <a:gd name="T0" fmla="*/ 0 w 288"/>
                <a:gd name="T1" fmla="*/ 0 h 288"/>
                <a:gd name="T2" fmla="*/ 144 w 288"/>
                <a:gd name="T3" fmla="*/ 82 h 288"/>
                <a:gd name="T4" fmla="*/ 252 w 288"/>
                <a:gd name="T5" fmla="*/ 165 h 288"/>
                <a:gd name="T6" fmla="*/ 288 w 288"/>
                <a:gd name="T7" fmla="*/ 288 h 288"/>
                <a:gd name="T8" fmla="*/ 288 w 288"/>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8" h="288">
                  <a:moveTo>
                    <a:pt x="0" y="0"/>
                  </a:moveTo>
                  <a:lnTo>
                    <a:pt x="144" y="82"/>
                  </a:lnTo>
                  <a:lnTo>
                    <a:pt x="252" y="165"/>
                  </a:lnTo>
                  <a:lnTo>
                    <a:pt x="288" y="288"/>
                  </a:lnTo>
                  <a:lnTo>
                    <a:pt x="288"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1" name="Oval 64"/>
          <p:cNvSpPr>
            <a:spLocks noChangeArrowheads="1"/>
          </p:cNvSpPr>
          <p:nvPr/>
        </p:nvSpPr>
        <p:spPr bwMode="gray">
          <a:xfrm>
            <a:off x="7667625" y="2349500"/>
            <a:ext cx="1223963" cy="12954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57150">
            <a:solidFill>
              <a:schemeClr val="bg1"/>
            </a:solidFill>
            <a:round/>
            <a:headEnd/>
            <a:tailEnd/>
          </a:ln>
          <a:effectLst/>
        </p:spPr>
        <p:txBody>
          <a:bodyPr wrap="none" anchor="ctr"/>
          <a:lstStyle/>
          <a:p>
            <a:pPr>
              <a:defRPr/>
            </a:pPr>
            <a:endParaRPr lang="zh-TW" altLang="en-US"/>
          </a:p>
        </p:txBody>
      </p:sp>
      <p:sp>
        <p:nvSpPr>
          <p:cNvPr id="12" name="Oval 65"/>
          <p:cNvSpPr>
            <a:spLocks noChangeArrowheads="1"/>
          </p:cNvSpPr>
          <p:nvPr/>
        </p:nvSpPr>
        <p:spPr bwMode="gray">
          <a:xfrm>
            <a:off x="5508625" y="1125538"/>
            <a:ext cx="792163" cy="790575"/>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38100">
            <a:solidFill>
              <a:schemeClr val="bg1"/>
            </a:solidFill>
            <a:round/>
            <a:headEnd/>
            <a:tailEnd/>
          </a:ln>
          <a:effectLst/>
        </p:spPr>
        <p:txBody>
          <a:bodyPr wrap="none" anchor="ctr"/>
          <a:lstStyle/>
          <a:p>
            <a:pPr>
              <a:defRPr/>
            </a:pPr>
            <a:endParaRPr lang="zh-TW" altLang="en-US"/>
          </a:p>
        </p:txBody>
      </p:sp>
      <p:sp>
        <p:nvSpPr>
          <p:cNvPr id="13" name="Oval 66"/>
          <p:cNvSpPr>
            <a:spLocks noChangeArrowheads="1"/>
          </p:cNvSpPr>
          <p:nvPr/>
        </p:nvSpPr>
        <p:spPr bwMode="gray">
          <a:xfrm>
            <a:off x="2987675" y="836613"/>
            <a:ext cx="504825" cy="504825"/>
          </a:xfrm>
          <a:prstGeom prst="ellipse">
            <a:avLst/>
          </a:prstGeom>
          <a:gradFill rotWithShape="1">
            <a:gsLst>
              <a:gs pos="0">
                <a:schemeClr val="tx2"/>
              </a:gs>
              <a:gs pos="100000">
                <a:schemeClr val="tx2">
                  <a:gamma/>
                  <a:shade val="46275"/>
                  <a:invGamma/>
                </a:schemeClr>
              </a:gs>
            </a:gsLst>
            <a:path path="shape">
              <a:fillToRect l="50000" t="50000" r="50000" b="50000"/>
            </a:path>
          </a:gradFill>
          <a:ln w="38100">
            <a:solidFill>
              <a:schemeClr val="bg1"/>
            </a:solidFill>
            <a:round/>
            <a:headEnd/>
            <a:tailEnd/>
          </a:ln>
          <a:effectLst/>
        </p:spPr>
        <p:txBody>
          <a:bodyPr wrap="none" anchor="ctr"/>
          <a:lstStyle/>
          <a:p>
            <a:pPr>
              <a:defRPr/>
            </a:pPr>
            <a:endParaRPr lang="zh-TW" altLang="en-US"/>
          </a:p>
        </p:txBody>
      </p:sp>
      <p:sp>
        <p:nvSpPr>
          <p:cNvPr id="14" name="Oval 67"/>
          <p:cNvSpPr>
            <a:spLocks noChangeArrowheads="1"/>
          </p:cNvSpPr>
          <p:nvPr/>
        </p:nvSpPr>
        <p:spPr bwMode="gray">
          <a:xfrm>
            <a:off x="971550" y="1196975"/>
            <a:ext cx="360363" cy="358775"/>
          </a:xfrm>
          <a:prstGeom prst="ellipse">
            <a:avLst/>
          </a:prstGeom>
          <a:gradFill rotWithShape="1">
            <a:gsLst>
              <a:gs pos="0">
                <a:schemeClr val="hlink"/>
              </a:gs>
              <a:gs pos="100000">
                <a:schemeClr val="hlink">
                  <a:gamma/>
                  <a:shade val="46275"/>
                  <a:invGamma/>
                </a:schemeClr>
              </a:gs>
            </a:gsLst>
            <a:path path="shape">
              <a:fillToRect l="50000" t="50000" r="50000" b="50000"/>
            </a:path>
          </a:gradFill>
          <a:ln w="38100">
            <a:solidFill>
              <a:schemeClr val="bg1"/>
            </a:solidFill>
            <a:round/>
            <a:headEnd/>
            <a:tailEnd/>
          </a:ln>
          <a:effectLst/>
        </p:spPr>
        <p:txBody>
          <a:bodyPr wrap="none" anchor="ctr"/>
          <a:lstStyle/>
          <a:p>
            <a:pPr>
              <a:defRPr/>
            </a:pPr>
            <a:endParaRPr lang="zh-TW" altLang="en-US"/>
          </a:p>
        </p:txBody>
      </p:sp>
      <p:sp>
        <p:nvSpPr>
          <p:cNvPr id="13334" name="Rectangle 22"/>
          <p:cNvSpPr>
            <a:spLocks noGrp="1" noChangeArrowheads="1"/>
          </p:cNvSpPr>
          <p:nvPr>
            <p:ph type="subTitle" sz="quarter" idx="1"/>
          </p:nvPr>
        </p:nvSpPr>
        <p:spPr>
          <a:xfrm>
            <a:off x="684213" y="3975100"/>
            <a:ext cx="7345362" cy="533400"/>
          </a:xfrm>
        </p:spPr>
        <p:txBody>
          <a:bodyPr/>
          <a:lstStyle>
            <a:lvl1pPr marL="0" indent="0" algn="ctr">
              <a:buFont typeface="Wingdings" pitchFamily="2" charset="2"/>
              <a:buNone/>
              <a:defRPr sz="1800">
                <a:solidFill>
                  <a:schemeClr val="bg1"/>
                </a:solidFill>
                <a:latin typeface="Arial" pitchFamily="34" charset="0"/>
              </a:defRPr>
            </a:lvl1pPr>
          </a:lstStyle>
          <a:p>
            <a:r>
              <a:rPr lang="en-US" altLang="ko-KR"/>
              <a:t>Click to edit Master subtitle style</a:t>
            </a:r>
          </a:p>
        </p:txBody>
      </p:sp>
      <p:sp>
        <p:nvSpPr>
          <p:cNvPr id="13333" name="Rectangle 21"/>
          <p:cNvSpPr>
            <a:spLocks noGrp="1" noChangeArrowheads="1"/>
          </p:cNvSpPr>
          <p:nvPr>
            <p:ph type="ctrTitle" sz="quarter"/>
          </p:nvPr>
        </p:nvSpPr>
        <p:spPr>
          <a:xfrm>
            <a:off x="684213" y="2606675"/>
            <a:ext cx="7345362" cy="1368425"/>
          </a:xfrm>
        </p:spPr>
        <p:txBody>
          <a:bodyPr/>
          <a:lstStyle>
            <a:lvl1pPr>
              <a:defRPr sz="4400"/>
            </a:lvl1pPr>
          </a:lstStyle>
          <a:p>
            <a:r>
              <a:rPr lang="en-US" altLang="ko-KR"/>
              <a:t>Click to edit Master title style</a:t>
            </a:r>
          </a:p>
        </p:txBody>
      </p:sp>
    </p:spTree>
    <p:extLst>
      <p:ext uri="{BB962C8B-B14F-4D97-AF65-F5344CB8AC3E}">
        <p14:creationId xmlns:p14="http://schemas.microsoft.com/office/powerpoint/2010/main" val="137338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5"/>
          <p:cNvSpPr>
            <a:spLocks noGrp="1" noChangeArrowheads="1"/>
          </p:cNvSpPr>
          <p:nvPr>
            <p:ph type="sldNum" sz="quarter" idx="10"/>
          </p:nvPr>
        </p:nvSpPr>
        <p:spPr>
          <a:ln/>
        </p:spPr>
        <p:txBody>
          <a:bodyPr/>
          <a:lstStyle>
            <a:lvl1pPr>
              <a:defRPr/>
            </a:lvl1pPr>
          </a:lstStyle>
          <a:p>
            <a:pPr>
              <a:defRPr/>
            </a:pPr>
            <a:fld id="{703F5C0E-B6F9-4EFE-B643-868EC7EC5662}" type="slidenum">
              <a:rPr lang="ko-KR" altLang="en-US"/>
              <a:pPr>
                <a:defRPr/>
              </a:pPr>
              <a:t>‹#›</a:t>
            </a:fld>
            <a:endParaRPr lang="en-US" altLang="ko-KR"/>
          </a:p>
        </p:txBody>
      </p:sp>
    </p:spTree>
    <p:extLst>
      <p:ext uri="{BB962C8B-B14F-4D97-AF65-F5344CB8AC3E}">
        <p14:creationId xmlns:p14="http://schemas.microsoft.com/office/powerpoint/2010/main" val="4038477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43688" y="115888"/>
            <a:ext cx="2105025" cy="620871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23850" y="115888"/>
            <a:ext cx="6167438" cy="620871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5"/>
          <p:cNvSpPr>
            <a:spLocks noGrp="1" noChangeArrowheads="1"/>
          </p:cNvSpPr>
          <p:nvPr>
            <p:ph type="sldNum" sz="quarter" idx="10"/>
          </p:nvPr>
        </p:nvSpPr>
        <p:spPr>
          <a:ln/>
        </p:spPr>
        <p:txBody>
          <a:bodyPr/>
          <a:lstStyle>
            <a:lvl1pPr>
              <a:defRPr/>
            </a:lvl1pPr>
          </a:lstStyle>
          <a:p>
            <a:pPr>
              <a:defRPr/>
            </a:pPr>
            <a:fld id="{3D23ED02-32A1-4F7E-96DD-8270C5C2D272}" type="slidenum">
              <a:rPr lang="ko-KR" altLang="en-US"/>
              <a:pPr>
                <a:defRPr/>
              </a:pPr>
              <a:t>‹#›</a:t>
            </a:fld>
            <a:endParaRPr lang="en-US" altLang="ko-KR"/>
          </a:p>
        </p:txBody>
      </p:sp>
    </p:spTree>
    <p:extLst>
      <p:ext uri="{BB962C8B-B14F-4D97-AF65-F5344CB8AC3E}">
        <p14:creationId xmlns:p14="http://schemas.microsoft.com/office/powerpoint/2010/main" val="1548920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323850" y="115888"/>
            <a:ext cx="8424863" cy="536575"/>
          </a:xfrm>
        </p:spPr>
        <p:txBody>
          <a:bodyPr/>
          <a:lstStyle/>
          <a:p>
            <a:r>
              <a:rPr lang="zh-TW" altLang="en-US" smtClean="0"/>
              <a:t>按一下以編輯母片標題樣式</a:t>
            </a:r>
            <a:endParaRPr lang="zh-TW" altLang="en-US"/>
          </a:p>
        </p:txBody>
      </p:sp>
      <p:sp>
        <p:nvSpPr>
          <p:cNvPr id="3" name="表格版面配置區 2"/>
          <p:cNvSpPr>
            <a:spLocks noGrp="1"/>
          </p:cNvSpPr>
          <p:nvPr>
            <p:ph type="tbl" idx="1"/>
          </p:nvPr>
        </p:nvSpPr>
        <p:spPr>
          <a:xfrm>
            <a:off x="468313" y="1125538"/>
            <a:ext cx="8229600" cy="5199062"/>
          </a:xfrm>
        </p:spPr>
        <p:txBody>
          <a:bodyPr/>
          <a:lstStyle/>
          <a:p>
            <a:pPr lvl="0"/>
            <a:endParaRPr lang="zh-TW" altLang="en-US" noProof="0" smtClean="0"/>
          </a:p>
        </p:txBody>
      </p:sp>
      <p:sp>
        <p:nvSpPr>
          <p:cNvPr id="4" name="Rectangle 25"/>
          <p:cNvSpPr>
            <a:spLocks noGrp="1" noChangeArrowheads="1"/>
          </p:cNvSpPr>
          <p:nvPr>
            <p:ph type="sldNum" sz="quarter" idx="10"/>
          </p:nvPr>
        </p:nvSpPr>
        <p:spPr>
          <a:ln/>
        </p:spPr>
        <p:txBody>
          <a:bodyPr/>
          <a:lstStyle>
            <a:lvl1pPr>
              <a:defRPr/>
            </a:lvl1pPr>
          </a:lstStyle>
          <a:p>
            <a:pPr>
              <a:defRPr/>
            </a:pPr>
            <a:fld id="{DDEFBCF6-5A7A-4CA6-8210-BD428854D8AF}" type="slidenum">
              <a:rPr lang="ko-KR" altLang="en-US"/>
              <a:pPr>
                <a:defRPr/>
              </a:pPr>
              <a:t>‹#›</a:t>
            </a:fld>
            <a:endParaRPr lang="en-US" altLang="ko-KR"/>
          </a:p>
        </p:txBody>
      </p:sp>
    </p:spTree>
    <p:extLst>
      <p:ext uri="{BB962C8B-B14F-4D97-AF65-F5344CB8AC3E}">
        <p14:creationId xmlns:p14="http://schemas.microsoft.com/office/powerpoint/2010/main" val="3770278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5"/>
          <p:cNvSpPr>
            <a:spLocks noGrp="1" noChangeArrowheads="1"/>
          </p:cNvSpPr>
          <p:nvPr>
            <p:ph type="sldNum" sz="quarter" idx="10"/>
          </p:nvPr>
        </p:nvSpPr>
        <p:spPr>
          <a:ln/>
        </p:spPr>
        <p:txBody>
          <a:bodyPr/>
          <a:lstStyle>
            <a:lvl1pPr>
              <a:defRPr/>
            </a:lvl1pPr>
          </a:lstStyle>
          <a:p>
            <a:pPr>
              <a:defRPr/>
            </a:pPr>
            <a:fld id="{4370124F-E4D9-4811-8029-26E35FBAE7D0}" type="slidenum">
              <a:rPr lang="ko-KR" altLang="en-US"/>
              <a:pPr>
                <a:defRPr/>
              </a:pPr>
              <a:t>‹#›</a:t>
            </a:fld>
            <a:endParaRPr lang="en-US" altLang="ko-KR"/>
          </a:p>
        </p:txBody>
      </p:sp>
    </p:spTree>
    <p:extLst>
      <p:ext uri="{BB962C8B-B14F-4D97-AF65-F5344CB8AC3E}">
        <p14:creationId xmlns:p14="http://schemas.microsoft.com/office/powerpoint/2010/main" val="10820368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25"/>
          <p:cNvSpPr>
            <a:spLocks noGrp="1" noChangeArrowheads="1"/>
          </p:cNvSpPr>
          <p:nvPr>
            <p:ph type="sldNum" sz="quarter" idx="10"/>
          </p:nvPr>
        </p:nvSpPr>
        <p:spPr>
          <a:ln/>
        </p:spPr>
        <p:txBody>
          <a:bodyPr/>
          <a:lstStyle>
            <a:lvl1pPr>
              <a:defRPr/>
            </a:lvl1pPr>
          </a:lstStyle>
          <a:p>
            <a:pPr>
              <a:defRPr/>
            </a:pPr>
            <a:fld id="{DE6D10B6-1AE4-4EEC-AF36-515172EDE2E8}" type="slidenum">
              <a:rPr lang="ko-KR" altLang="en-US"/>
              <a:pPr>
                <a:defRPr/>
              </a:pPr>
              <a:t>‹#›</a:t>
            </a:fld>
            <a:endParaRPr lang="en-US" altLang="ko-KR"/>
          </a:p>
        </p:txBody>
      </p:sp>
    </p:spTree>
    <p:extLst>
      <p:ext uri="{BB962C8B-B14F-4D97-AF65-F5344CB8AC3E}">
        <p14:creationId xmlns:p14="http://schemas.microsoft.com/office/powerpoint/2010/main" val="3676658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68313" y="1125538"/>
            <a:ext cx="4038600" cy="5199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59313" y="1125538"/>
            <a:ext cx="4038600" cy="51990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25"/>
          <p:cNvSpPr>
            <a:spLocks noGrp="1" noChangeArrowheads="1"/>
          </p:cNvSpPr>
          <p:nvPr>
            <p:ph type="sldNum" sz="quarter" idx="10"/>
          </p:nvPr>
        </p:nvSpPr>
        <p:spPr>
          <a:ln/>
        </p:spPr>
        <p:txBody>
          <a:bodyPr/>
          <a:lstStyle>
            <a:lvl1pPr>
              <a:defRPr/>
            </a:lvl1pPr>
          </a:lstStyle>
          <a:p>
            <a:pPr>
              <a:defRPr/>
            </a:pPr>
            <a:fld id="{8EA545AA-23EC-45BC-9BE3-95337721535E}" type="slidenum">
              <a:rPr lang="ko-KR" altLang="en-US"/>
              <a:pPr>
                <a:defRPr/>
              </a:pPr>
              <a:t>‹#›</a:t>
            </a:fld>
            <a:endParaRPr lang="en-US" altLang="ko-KR"/>
          </a:p>
        </p:txBody>
      </p:sp>
    </p:spTree>
    <p:extLst>
      <p:ext uri="{BB962C8B-B14F-4D97-AF65-F5344CB8AC3E}">
        <p14:creationId xmlns:p14="http://schemas.microsoft.com/office/powerpoint/2010/main" val="38999932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25"/>
          <p:cNvSpPr>
            <a:spLocks noGrp="1" noChangeArrowheads="1"/>
          </p:cNvSpPr>
          <p:nvPr>
            <p:ph type="sldNum" sz="quarter" idx="10"/>
          </p:nvPr>
        </p:nvSpPr>
        <p:spPr>
          <a:ln/>
        </p:spPr>
        <p:txBody>
          <a:bodyPr/>
          <a:lstStyle>
            <a:lvl1pPr>
              <a:defRPr/>
            </a:lvl1pPr>
          </a:lstStyle>
          <a:p>
            <a:pPr>
              <a:defRPr/>
            </a:pPr>
            <a:fld id="{E63F40CA-DF52-452D-998E-B21EA6A904A3}" type="slidenum">
              <a:rPr lang="ko-KR" altLang="en-US"/>
              <a:pPr>
                <a:defRPr/>
              </a:pPr>
              <a:t>‹#›</a:t>
            </a:fld>
            <a:endParaRPr lang="en-US" altLang="ko-KR"/>
          </a:p>
        </p:txBody>
      </p:sp>
    </p:spTree>
    <p:extLst>
      <p:ext uri="{BB962C8B-B14F-4D97-AF65-F5344CB8AC3E}">
        <p14:creationId xmlns:p14="http://schemas.microsoft.com/office/powerpoint/2010/main" val="948968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25"/>
          <p:cNvSpPr>
            <a:spLocks noGrp="1" noChangeArrowheads="1"/>
          </p:cNvSpPr>
          <p:nvPr>
            <p:ph type="sldNum" sz="quarter" idx="10"/>
          </p:nvPr>
        </p:nvSpPr>
        <p:spPr>
          <a:ln/>
        </p:spPr>
        <p:txBody>
          <a:bodyPr/>
          <a:lstStyle>
            <a:lvl1pPr>
              <a:defRPr/>
            </a:lvl1pPr>
          </a:lstStyle>
          <a:p>
            <a:pPr>
              <a:defRPr/>
            </a:pPr>
            <a:fld id="{B2A78DE4-FA74-4731-AB63-94B92BEBBD22}" type="slidenum">
              <a:rPr lang="ko-KR" altLang="en-US"/>
              <a:pPr>
                <a:defRPr/>
              </a:pPr>
              <a:t>‹#›</a:t>
            </a:fld>
            <a:endParaRPr lang="en-US" altLang="ko-KR"/>
          </a:p>
        </p:txBody>
      </p:sp>
    </p:spTree>
    <p:extLst>
      <p:ext uri="{BB962C8B-B14F-4D97-AF65-F5344CB8AC3E}">
        <p14:creationId xmlns:p14="http://schemas.microsoft.com/office/powerpoint/2010/main" val="38123116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25"/>
          <p:cNvSpPr>
            <a:spLocks noGrp="1" noChangeArrowheads="1"/>
          </p:cNvSpPr>
          <p:nvPr>
            <p:ph type="sldNum" sz="quarter" idx="10"/>
          </p:nvPr>
        </p:nvSpPr>
        <p:spPr>
          <a:ln/>
        </p:spPr>
        <p:txBody>
          <a:bodyPr/>
          <a:lstStyle>
            <a:lvl1pPr>
              <a:defRPr/>
            </a:lvl1pPr>
          </a:lstStyle>
          <a:p>
            <a:pPr>
              <a:defRPr/>
            </a:pPr>
            <a:fld id="{614798FC-EBAE-4123-9771-309DEA6F12E3}" type="slidenum">
              <a:rPr lang="ko-KR" altLang="en-US"/>
              <a:pPr>
                <a:defRPr/>
              </a:pPr>
              <a:t>‹#›</a:t>
            </a:fld>
            <a:endParaRPr lang="en-US" altLang="ko-KR"/>
          </a:p>
        </p:txBody>
      </p:sp>
    </p:spTree>
    <p:extLst>
      <p:ext uri="{BB962C8B-B14F-4D97-AF65-F5344CB8AC3E}">
        <p14:creationId xmlns:p14="http://schemas.microsoft.com/office/powerpoint/2010/main" val="1174005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5"/>
          <p:cNvSpPr>
            <a:spLocks noGrp="1" noChangeArrowheads="1"/>
          </p:cNvSpPr>
          <p:nvPr>
            <p:ph type="sldNum" sz="quarter" idx="10"/>
          </p:nvPr>
        </p:nvSpPr>
        <p:spPr>
          <a:ln/>
        </p:spPr>
        <p:txBody>
          <a:bodyPr/>
          <a:lstStyle>
            <a:lvl1pPr>
              <a:defRPr/>
            </a:lvl1pPr>
          </a:lstStyle>
          <a:p>
            <a:pPr>
              <a:defRPr/>
            </a:pPr>
            <a:fld id="{3491355B-E870-4290-8098-208603030886}" type="slidenum">
              <a:rPr lang="ko-KR" altLang="en-US"/>
              <a:pPr>
                <a:defRPr/>
              </a:pPr>
              <a:t>‹#›</a:t>
            </a:fld>
            <a:endParaRPr lang="en-US" altLang="ko-KR"/>
          </a:p>
        </p:txBody>
      </p:sp>
    </p:spTree>
    <p:extLst>
      <p:ext uri="{BB962C8B-B14F-4D97-AF65-F5344CB8AC3E}">
        <p14:creationId xmlns:p14="http://schemas.microsoft.com/office/powerpoint/2010/main" val="3975078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25"/>
          <p:cNvSpPr>
            <a:spLocks noGrp="1" noChangeArrowheads="1"/>
          </p:cNvSpPr>
          <p:nvPr>
            <p:ph type="sldNum" sz="quarter" idx="10"/>
          </p:nvPr>
        </p:nvSpPr>
        <p:spPr>
          <a:ln/>
        </p:spPr>
        <p:txBody>
          <a:bodyPr/>
          <a:lstStyle>
            <a:lvl1pPr>
              <a:defRPr/>
            </a:lvl1pPr>
          </a:lstStyle>
          <a:p>
            <a:pPr>
              <a:defRPr/>
            </a:pPr>
            <a:fld id="{5641DA92-8B7A-4B11-97E9-3225DF509974}" type="slidenum">
              <a:rPr lang="ko-KR" altLang="en-US"/>
              <a:pPr>
                <a:defRPr/>
              </a:pPr>
              <a:t>‹#›</a:t>
            </a:fld>
            <a:endParaRPr lang="en-US" altLang="ko-KR"/>
          </a:p>
        </p:txBody>
      </p:sp>
    </p:spTree>
    <p:extLst>
      <p:ext uri="{BB962C8B-B14F-4D97-AF65-F5344CB8AC3E}">
        <p14:creationId xmlns:p14="http://schemas.microsoft.com/office/powerpoint/2010/main" val="551340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Freeform 75"/>
          <p:cNvSpPr>
            <a:spLocks/>
          </p:cNvSpPr>
          <p:nvPr/>
        </p:nvSpPr>
        <p:spPr bwMode="gray">
          <a:xfrm>
            <a:off x="36513" y="80963"/>
            <a:ext cx="9077325" cy="1595437"/>
          </a:xfrm>
          <a:custGeom>
            <a:avLst/>
            <a:gdLst>
              <a:gd name="T0" fmla="*/ 0 w 5718"/>
              <a:gd name="T1" fmla="*/ 756 h 1005"/>
              <a:gd name="T2" fmla="*/ 576 w 5718"/>
              <a:gd name="T3" fmla="*/ 560 h 1005"/>
              <a:gd name="T4" fmla="*/ 1403 w 5718"/>
              <a:gd name="T5" fmla="*/ 390 h 1005"/>
              <a:gd name="T6" fmla="*/ 2452 w 5718"/>
              <a:gd name="T7" fmla="*/ 314 h 1005"/>
              <a:gd name="T8" fmla="*/ 3102 w 5718"/>
              <a:gd name="T9" fmla="*/ 326 h 1005"/>
              <a:gd name="T10" fmla="*/ 4043 w 5718"/>
              <a:gd name="T11" fmla="*/ 434 h 1005"/>
              <a:gd name="T12" fmla="*/ 4944 w 5718"/>
              <a:gd name="T13" fmla="*/ 668 h 1005"/>
              <a:gd name="T14" fmla="*/ 5691 w 5718"/>
              <a:gd name="T15" fmla="*/ 971 h 1005"/>
              <a:gd name="T16" fmla="*/ 5718 w 5718"/>
              <a:gd name="T17" fmla="*/ 19 h 1005"/>
              <a:gd name="T18" fmla="*/ 9 w 5718"/>
              <a:gd name="T19" fmla="*/ 0 h 10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18" h="1005">
                <a:moveTo>
                  <a:pt x="0" y="756"/>
                </a:moveTo>
                <a:cubicBezTo>
                  <a:pt x="96" y="724"/>
                  <a:pt x="297" y="635"/>
                  <a:pt x="576" y="560"/>
                </a:cubicBezTo>
                <a:cubicBezTo>
                  <a:pt x="855" y="485"/>
                  <a:pt x="1037" y="442"/>
                  <a:pt x="1403" y="390"/>
                </a:cubicBezTo>
                <a:cubicBezTo>
                  <a:pt x="1769" y="337"/>
                  <a:pt x="2154" y="320"/>
                  <a:pt x="2452" y="314"/>
                </a:cubicBezTo>
                <a:lnTo>
                  <a:pt x="3102" y="326"/>
                </a:lnTo>
                <a:cubicBezTo>
                  <a:pt x="3367" y="346"/>
                  <a:pt x="3736" y="377"/>
                  <a:pt x="4043" y="434"/>
                </a:cubicBezTo>
                <a:cubicBezTo>
                  <a:pt x="4350" y="490"/>
                  <a:pt x="4669" y="578"/>
                  <a:pt x="4944" y="668"/>
                </a:cubicBezTo>
                <a:cubicBezTo>
                  <a:pt x="5219" y="757"/>
                  <a:pt x="5679" y="1005"/>
                  <a:pt x="5691" y="971"/>
                </a:cubicBezTo>
                <a:cubicBezTo>
                  <a:pt x="5695" y="964"/>
                  <a:pt x="5718" y="25"/>
                  <a:pt x="5718" y="19"/>
                </a:cubicBezTo>
                <a:cubicBezTo>
                  <a:pt x="5718" y="7"/>
                  <a:pt x="1198" y="4"/>
                  <a:pt x="9" y="0"/>
                </a:cubicBezTo>
              </a:path>
            </a:pathLst>
          </a:custGeom>
          <a:gradFill rotWithShape="1">
            <a:gsLst>
              <a:gs pos="0">
                <a:schemeClr val="tx2"/>
              </a:gs>
              <a:gs pos="100000">
                <a:schemeClr val="accent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nvGrpSpPr>
          <p:cNvPr id="1027" name="Group 83"/>
          <p:cNvGrpSpPr>
            <a:grpSpLocks/>
          </p:cNvGrpSpPr>
          <p:nvPr/>
        </p:nvGrpSpPr>
        <p:grpSpPr bwMode="auto">
          <a:xfrm>
            <a:off x="0" y="-31750"/>
            <a:ext cx="9144000" cy="6884988"/>
            <a:chOff x="0" y="-20"/>
            <a:chExt cx="5760" cy="4337"/>
          </a:xfrm>
        </p:grpSpPr>
        <p:sp>
          <p:nvSpPr>
            <p:cNvPr id="1035" name="Freeform 44"/>
            <p:cNvSpPr>
              <a:spLocks/>
            </p:cNvSpPr>
            <p:nvPr userDrawn="1"/>
          </p:nvSpPr>
          <p:spPr bwMode="gray">
            <a:xfrm>
              <a:off x="0" y="4020"/>
              <a:ext cx="224" cy="297"/>
            </a:xfrm>
            <a:custGeom>
              <a:avLst/>
              <a:gdLst>
                <a:gd name="T0" fmla="*/ 243 w 243"/>
                <a:gd name="T1" fmla="*/ 335 h 336"/>
                <a:gd name="T2" fmla="*/ 122 w 243"/>
                <a:gd name="T3" fmla="*/ 239 h 336"/>
                <a:gd name="T4" fmla="*/ 30 w 243"/>
                <a:gd name="T5" fmla="*/ 144 h 336"/>
                <a:gd name="T6" fmla="*/ 0 w 243"/>
                <a:gd name="T7" fmla="*/ 0 h 336"/>
                <a:gd name="T8" fmla="*/ 1 w 243"/>
                <a:gd name="T9" fmla="*/ 336 h 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3" h="336">
                  <a:moveTo>
                    <a:pt x="243" y="335"/>
                  </a:moveTo>
                  <a:lnTo>
                    <a:pt x="122" y="239"/>
                  </a:lnTo>
                  <a:lnTo>
                    <a:pt x="30" y="144"/>
                  </a:lnTo>
                  <a:lnTo>
                    <a:pt x="0" y="0"/>
                  </a:lnTo>
                  <a:lnTo>
                    <a:pt x="1" y="336"/>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6" name="Freeform 45"/>
            <p:cNvSpPr>
              <a:spLocks/>
            </p:cNvSpPr>
            <p:nvPr userDrawn="1"/>
          </p:nvSpPr>
          <p:spPr bwMode="gray">
            <a:xfrm>
              <a:off x="5507" y="4020"/>
              <a:ext cx="253" cy="287"/>
            </a:xfrm>
            <a:custGeom>
              <a:avLst/>
              <a:gdLst>
                <a:gd name="T0" fmla="*/ 229 w 232"/>
                <a:gd name="T1" fmla="*/ 0 h 290"/>
                <a:gd name="T2" fmla="*/ 164 w 232"/>
                <a:gd name="T3" fmla="*/ 144 h 290"/>
                <a:gd name="T4" fmla="*/ 98 w 232"/>
                <a:gd name="T5" fmla="*/ 253 h 290"/>
                <a:gd name="T6" fmla="*/ 0 w 232"/>
                <a:gd name="T7" fmla="*/ 290 h 290"/>
                <a:gd name="T8" fmla="*/ 232 w 232"/>
                <a:gd name="T9" fmla="*/ 287 h 2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2" h="290">
                  <a:moveTo>
                    <a:pt x="229" y="0"/>
                  </a:moveTo>
                  <a:lnTo>
                    <a:pt x="164" y="144"/>
                  </a:lnTo>
                  <a:lnTo>
                    <a:pt x="98" y="253"/>
                  </a:lnTo>
                  <a:lnTo>
                    <a:pt x="0" y="290"/>
                  </a:lnTo>
                  <a:lnTo>
                    <a:pt x="232" y="287"/>
                  </a:lnTo>
                </a:path>
              </a:pathLst>
            </a:custGeom>
            <a:solidFill>
              <a:schemeClr val="bg1"/>
            </a:solidFill>
            <a:ln w="9525">
              <a:solidFill>
                <a:schemeClr val="bg1"/>
              </a:solidFill>
              <a:round/>
              <a:headEnd/>
              <a:tailEnd/>
            </a:ln>
          </p:spPr>
          <p:txBody>
            <a:bodyPr/>
            <a:lstStyle/>
            <a:p>
              <a:endParaRPr lang="zh-TW" altLang="en-US"/>
            </a:p>
          </p:txBody>
        </p:sp>
        <p:sp>
          <p:nvSpPr>
            <p:cNvPr id="1037" name="AutoShape 42"/>
            <p:cNvSpPr>
              <a:spLocks noChangeArrowheads="1"/>
            </p:cNvSpPr>
            <p:nvPr userDrawn="1"/>
          </p:nvSpPr>
          <p:spPr bwMode="gray">
            <a:xfrm>
              <a:off x="20" y="23"/>
              <a:ext cx="5715" cy="4265"/>
            </a:xfrm>
            <a:prstGeom prst="roundRect">
              <a:avLst>
                <a:gd name="adj" fmla="val 6227"/>
              </a:avLst>
            </a:prstGeom>
            <a:noFill/>
            <a:ln w="76200">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zh-TW" altLang="en-US"/>
            </a:p>
          </p:txBody>
        </p:sp>
        <p:sp>
          <p:nvSpPr>
            <p:cNvPr id="1038" name="Freeform 43"/>
            <p:cNvSpPr>
              <a:spLocks/>
            </p:cNvSpPr>
            <p:nvPr userDrawn="1"/>
          </p:nvSpPr>
          <p:spPr bwMode="gray">
            <a:xfrm>
              <a:off x="0" y="-20"/>
              <a:ext cx="288" cy="334"/>
            </a:xfrm>
            <a:custGeom>
              <a:avLst/>
              <a:gdLst>
                <a:gd name="T0" fmla="*/ 1 w 288"/>
                <a:gd name="T1" fmla="*/ 338 h 338"/>
                <a:gd name="T2" fmla="*/ 77 w 288"/>
                <a:gd name="T3" fmla="*/ 122 h 338"/>
                <a:gd name="T4" fmla="*/ 275 w 288"/>
                <a:gd name="T5" fmla="*/ 20 h 338"/>
                <a:gd name="T6" fmla="*/ 0 w 288"/>
                <a:gd name="T7" fmla="*/ 20 h 3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8" h="338">
                  <a:moveTo>
                    <a:pt x="1" y="338"/>
                  </a:moveTo>
                  <a:cubicBezTo>
                    <a:pt x="14" y="302"/>
                    <a:pt x="1" y="244"/>
                    <a:pt x="77" y="122"/>
                  </a:cubicBezTo>
                  <a:cubicBezTo>
                    <a:pt x="153" y="0"/>
                    <a:pt x="288" y="32"/>
                    <a:pt x="275" y="20"/>
                  </a:cubicBezTo>
                  <a:lnTo>
                    <a:pt x="0" y="2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sp>
          <p:nvSpPr>
            <p:cNvPr id="1039" name="Freeform 46"/>
            <p:cNvSpPr>
              <a:spLocks/>
            </p:cNvSpPr>
            <p:nvPr userDrawn="1"/>
          </p:nvSpPr>
          <p:spPr bwMode="gray">
            <a:xfrm>
              <a:off x="5475" y="0"/>
              <a:ext cx="281" cy="344"/>
            </a:xfrm>
            <a:custGeom>
              <a:avLst/>
              <a:gdLst>
                <a:gd name="T0" fmla="*/ 0 w 281"/>
                <a:gd name="T1" fmla="*/ 0 h 348"/>
                <a:gd name="T2" fmla="*/ 202 w 281"/>
                <a:gd name="T3" fmla="*/ 96 h 348"/>
                <a:gd name="T4" fmla="*/ 281 w 281"/>
                <a:gd name="T5" fmla="*/ 332 h 348"/>
                <a:gd name="T6" fmla="*/ 281 w 281"/>
                <a:gd name="T7" fmla="*/ 0 h 34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1" h="348">
                  <a:moveTo>
                    <a:pt x="0" y="0"/>
                  </a:moveTo>
                  <a:cubicBezTo>
                    <a:pt x="33" y="16"/>
                    <a:pt x="125" y="6"/>
                    <a:pt x="202" y="96"/>
                  </a:cubicBezTo>
                  <a:cubicBezTo>
                    <a:pt x="279" y="186"/>
                    <a:pt x="268" y="348"/>
                    <a:pt x="281" y="332"/>
                  </a:cubicBezTo>
                  <a:lnTo>
                    <a:pt x="281" y="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TW" altLang="en-US"/>
            </a:p>
          </p:txBody>
        </p:sp>
      </p:grpSp>
      <p:sp>
        <p:nvSpPr>
          <p:cNvPr id="1028" name="Rectangle 21"/>
          <p:cNvSpPr>
            <a:spLocks noGrp="1" noChangeArrowheads="1"/>
          </p:cNvSpPr>
          <p:nvPr>
            <p:ph type="title"/>
          </p:nvPr>
        </p:nvSpPr>
        <p:spPr bwMode="gray">
          <a:xfrm>
            <a:off x="323850" y="115888"/>
            <a:ext cx="84248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smtClean="0"/>
              <a:t>Click to edit Master title style</a:t>
            </a:r>
          </a:p>
        </p:txBody>
      </p:sp>
      <p:sp>
        <p:nvSpPr>
          <p:cNvPr id="1029" name="Rectangle 22"/>
          <p:cNvSpPr>
            <a:spLocks noGrp="1" noChangeArrowheads="1"/>
          </p:cNvSpPr>
          <p:nvPr>
            <p:ph type="body" idx="1"/>
          </p:nvPr>
        </p:nvSpPr>
        <p:spPr bwMode="gray">
          <a:xfrm>
            <a:off x="468313" y="1125538"/>
            <a:ext cx="8229600" cy="519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smtClean="0"/>
              <a:t>Click to edit Master text styles</a:t>
            </a:r>
          </a:p>
          <a:p>
            <a:pPr lvl="1"/>
            <a:r>
              <a:rPr lang="en-US" altLang="ko-KR" smtClean="0"/>
              <a:t>Second level</a:t>
            </a:r>
          </a:p>
          <a:p>
            <a:pPr lvl="2"/>
            <a:r>
              <a:rPr lang="en-US" altLang="ko-KR" smtClean="0"/>
              <a:t>Third level</a:t>
            </a:r>
          </a:p>
          <a:p>
            <a:pPr lvl="3"/>
            <a:r>
              <a:rPr lang="en-US" altLang="ko-KR" smtClean="0"/>
              <a:t>Fourth level</a:t>
            </a:r>
          </a:p>
          <a:p>
            <a:pPr lvl="4"/>
            <a:r>
              <a:rPr lang="en-US" altLang="ko-KR" smtClean="0"/>
              <a:t>Fifth level</a:t>
            </a:r>
          </a:p>
        </p:txBody>
      </p:sp>
      <p:sp>
        <p:nvSpPr>
          <p:cNvPr id="12313" name="Rectangle 25"/>
          <p:cNvSpPr>
            <a:spLocks noGrp="1" noChangeArrowheads="1"/>
          </p:cNvSpPr>
          <p:nvPr>
            <p:ph type="sldNum" sz="quarter" idx="4"/>
          </p:nvPr>
        </p:nvSpPr>
        <p:spPr bwMode="gray">
          <a:xfrm>
            <a:off x="323850" y="6477000"/>
            <a:ext cx="719138"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latin typeface="+mn-lt"/>
                <a:ea typeface="굴림" pitchFamily="34" charset="-127"/>
              </a:defRPr>
            </a:lvl1pPr>
          </a:lstStyle>
          <a:p>
            <a:pPr>
              <a:defRPr/>
            </a:pPr>
            <a:fld id="{A84F287C-C679-4CEB-9C4F-F12F8F34C640}" type="slidenum">
              <a:rPr lang="ko-KR" altLang="en-US"/>
              <a:pPr>
                <a:defRPr/>
              </a:pPr>
              <a:t>‹#›</a:t>
            </a:fld>
            <a:endParaRPr lang="en-US" altLang="ko-KR"/>
          </a:p>
        </p:txBody>
      </p:sp>
      <p:sp>
        <p:nvSpPr>
          <p:cNvPr id="1031" name="Line 76"/>
          <p:cNvSpPr>
            <a:spLocks noChangeShapeType="1"/>
          </p:cNvSpPr>
          <p:nvPr/>
        </p:nvSpPr>
        <p:spPr bwMode="gray">
          <a:xfrm>
            <a:off x="323850" y="6500813"/>
            <a:ext cx="856932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2366" name="Oval 78"/>
          <p:cNvSpPr>
            <a:spLocks noChangeArrowheads="1"/>
          </p:cNvSpPr>
          <p:nvPr/>
        </p:nvSpPr>
        <p:spPr bwMode="gray">
          <a:xfrm>
            <a:off x="7019925" y="836613"/>
            <a:ext cx="360363" cy="358775"/>
          </a:xfrm>
          <a:prstGeom prst="ellipse">
            <a:avLst/>
          </a:prstGeom>
          <a:gradFill rotWithShape="1">
            <a:gsLst>
              <a:gs pos="0">
                <a:schemeClr val="hlink"/>
              </a:gs>
              <a:gs pos="100000">
                <a:schemeClr val="hlink">
                  <a:gamma/>
                  <a:shade val="46275"/>
                  <a:invGamma/>
                </a:schemeClr>
              </a:gs>
            </a:gsLst>
            <a:path path="shape">
              <a:fillToRect l="50000" t="50000" r="50000" b="50000"/>
            </a:path>
          </a:gradFill>
          <a:ln w="38100">
            <a:solidFill>
              <a:schemeClr val="bg1"/>
            </a:solidFill>
            <a:round/>
            <a:headEnd/>
            <a:tailEnd/>
          </a:ln>
          <a:effectLst/>
        </p:spPr>
        <p:txBody>
          <a:bodyPr wrap="none" anchor="ctr"/>
          <a:lstStyle/>
          <a:p>
            <a:pPr>
              <a:defRPr/>
            </a:pPr>
            <a:endParaRPr lang="zh-TW" altLang="en-US"/>
          </a:p>
        </p:txBody>
      </p:sp>
      <p:sp>
        <p:nvSpPr>
          <p:cNvPr id="12368" name="Oval 80"/>
          <p:cNvSpPr>
            <a:spLocks noChangeArrowheads="1"/>
          </p:cNvSpPr>
          <p:nvPr/>
        </p:nvSpPr>
        <p:spPr bwMode="gray">
          <a:xfrm>
            <a:off x="7667625" y="981075"/>
            <a:ext cx="431800" cy="431800"/>
          </a:xfrm>
          <a:prstGeom prst="ellipse">
            <a:avLst/>
          </a:prstGeom>
          <a:gradFill rotWithShape="1">
            <a:gsLst>
              <a:gs pos="0">
                <a:schemeClr val="tx2"/>
              </a:gs>
              <a:gs pos="100000">
                <a:schemeClr val="tx2">
                  <a:gamma/>
                  <a:shade val="46275"/>
                  <a:invGamma/>
                </a:schemeClr>
              </a:gs>
            </a:gsLst>
            <a:path path="shape">
              <a:fillToRect l="50000" t="50000" r="50000" b="50000"/>
            </a:path>
          </a:gradFill>
          <a:ln w="38100">
            <a:solidFill>
              <a:schemeClr val="bg1"/>
            </a:solidFill>
            <a:round/>
            <a:headEnd/>
            <a:tailEnd/>
          </a:ln>
          <a:effectLst/>
        </p:spPr>
        <p:txBody>
          <a:bodyPr wrap="none" anchor="ctr"/>
          <a:lstStyle/>
          <a:p>
            <a:pPr>
              <a:defRPr/>
            </a:pPr>
            <a:endParaRPr lang="zh-TW" altLang="en-US"/>
          </a:p>
        </p:txBody>
      </p:sp>
      <p:sp>
        <p:nvSpPr>
          <p:cNvPr id="12369" name="Oval 81"/>
          <p:cNvSpPr>
            <a:spLocks noChangeArrowheads="1"/>
          </p:cNvSpPr>
          <p:nvPr/>
        </p:nvSpPr>
        <p:spPr bwMode="gray">
          <a:xfrm>
            <a:off x="8315325" y="1196975"/>
            <a:ext cx="504825" cy="503238"/>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38100">
            <a:solidFill>
              <a:schemeClr val="bg1"/>
            </a:solidFill>
            <a:round/>
            <a:headEnd/>
            <a:tailEnd/>
          </a:ln>
          <a:effectLst/>
        </p:spPr>
        <p:txBody>
          <a:bodyPr wrap="none" anchor="ctr"/>
          <a:lstStyle/>
          <a:p>
            <a:pPr>
              <a:defRPr/>
            </a:pPr>
            <a:endParaRPr lang="zh-TW" altLang="en-US"/>
          </a:p>
        </p:txBody>
      </p:sp>
    </p:spTree>
  </p:cSld>
  <p:clrMap bg1="lt1" tx1="dk1" bg2="lt2" tx2="dk2" accent1="accent1" accent2="accent2" accent3="accent3" accent4="accent4" accent5="accent5" accent6="accent6" hlink="hlink" folHlink="folHlink"/>
  <p:sldLayoutIdLst>
    <p:sldLayoutId id="2147484006"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Lst>
  <p:timing>
    <p:tnLst>
      <p:par>
        <p:cTn id="1" dur="indefinite" restart="never" nodeType="tmRoot"/>
      </p:par>
    </p:tnLst>
  </p:timing>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lr>
          <a:schemeClr val="tx1"/>
        </a:buClr>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60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6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tx1"/>
        </a:buClr>
        <a:buSzPct val="60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latin typeface="+mn-lt"/>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6.emf"/></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Local%20Settings/Temporary%20Internet%20Files/990903&#26032;&#36914;&#20154;&#21729;&#26371;&#35336;&#22577;&#21578;/&#20154;&#20107;&#36027;&#21360;&#38936;&#28165;&#20874;.doc" TargetMode="External"/><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4.emf"/></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Microsoft_Excel_97-2003_Worksheet1.xls"/><Relationship Id="rId5" Type="http://schemas.openxmlformats.org/officeDocument/2006/relationships/oleObject" Target="../embeddings/oleObject2.bin"/><Relationship Id="rId4" Type="http://schemas.openxmlformats.org/officeDocument/2006/relationships/hyperlink" Target="&#20013;&#22830;&#25919;&#24220;&#21508;&#27231;&#38364;&#27966;&#36212;&#22283;&#22806;&#21508;&#22320;&#21312;&#20986;&#24046;&#20154;&#21729;&#29983;&#27963;&#36027;&#26085;&#25903;&#25976;&#38989;&#34920;.xls" TargetMode="Externa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20013;&#22830;&#21508;&#27231;&#38364;&#65288;&#21547;&#20107;&#26989;&#27231;&#27083;&#65289;&#27966;&#36212;&#22283;&#22806;&#36914;&#20462;&#12289;&#30740;&#31350;&#12289;&#23526;&#32722;&#20154;&#21729;&#35036;&#21161;&#38917;&#30446;&#21450;&#25976;&#38989;&#34920;.htm" TargetMode="External"/><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diagramColors" Target="../diagrams/colors16.xml"/><Relationship Id="rId5" Type="http://schemas.openxmlformats.org/officeDocument/2006/relationships/diagramQuickStyle" Target="../diagrams/quickStyle16.xml"/><Relationship Id="rId10" Type="http://schemas.openxmlformats.org/officeDocument/2006/relationships/image" Target="../media/image13.wmf"/><Relationship Id="rId4" Type="http://schemas.openxmlformats.org/officeDocument/2006/relationships/diagramLayout" Target="../diagrams/layout16.xml"/><Relationship Id="rId9"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37.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22240;&#20844;&#20986;&#22283;&#20154;&#21729;&#25645;&#20056;&#22806;&#22283;&#31821;&#33322;&#31354;&#20844;&#21496;&#29677;&#27231;&#30003;&#35531;&#26360;.doc"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22283;&#31185;&#26371;-&#35722;&#26356;&#35373;&#20633;&#25505;&#36092;&#38917;&#30446;.doc" TargetMode="Externa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hyperlink" Target="&#22283;&#31185;&#26371;-&#32147;&#36027;&#35722;&#26356;&#28858;&#26989;&#21209;&#36027;.do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25976;&#27231;&#38364;&#20998;&#25892;&#36027;&#29992;&#34920;.xls"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22283;&#22806;&#20986;&#24046;&#26053;&#36027;&#22577;&#21578;&#34920;.doc" TargetMode="External"/><Relationship Id="rId3" Type="http://schemas.openxmlformats.org/officeDocument/2006/relationships/hyperlink" Target="&#24977;&#35657;&#29992;&#32025;_&#19968;&#33267;&#21313;&#33836;.doc" TargetMode="External"/><Relationship Id="rId7" Type="http://schemas.openxmlformats.org/officeDocument/2006/relationships/hyperlink" Target="&#22283;&#20839;&#20986;&#24046;&#26053;&#36027;&#22577;&#21578;&#34920;.doc" TargetMode="External"/><Relationship Id="rId2" Type="http://schemas.openxmlformats.org/officeDocument/2006/relationships/hyperlink" Target="&#24977;&#35657;&#29992;&#32025;&#24977;&#35657;&#29992;&#32025;_&#19968;&#33836;&#20197;&#19979;.doc" TargetMode="External"/><Relationship Id="rId1" Type="http://schemas.openxmlformats.org/officeDocument/2006/relationships/slideLayout" Target="../slideLayouts/slideLayout2.xml"/><Relationship Id="rId6" Type="http://schemas.openxmlformats.org/officeDocument/2006/relationships/hyperlink" Target="&#20154;&#20107;&#36027;&#21360;&#38936;&#28165;&#20874;.doc" TargetMode="External"/><Relationship Id="rId5" Type="http://schemas.openxmlformats.org/officeDocument/2006/relationships/hyperlink" Target="&#38598;&#20013;&#25505;&#36092;.doc" TargetMode="External"/><Relationship Id="rId4" Type="http://schemas.openxmlformats.org/officeDocument/2006/relationships/hyperlink" Target="&#24977;&#35657;&#29992;&#32025;_&#21313;&#33836;&#20197;&#19978;.doc" TargetMode="External"/><Relationship Id="rId9" Type="http://schemas.openxmlformats.org/officeDocument/2006/relationships/hyperlink" Target="(&#35531;&#36092;&#26085;&#26399;)&#24977;&#35657;&#29992;&#32025;&#24977;&#35657;&#29992;&#32025;_&#19968;&#33836;&#20197;&#19979;.doc"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hyperlink" Target="file:///C:\Documents%20and%20Settings\1003\Local%20Settings\Temporary%20Internet%20Files\Local%20Settings\Temporary%20Internet%20Files\OLKE\&#22823;&#23416;&#26657;&#38498;&#21450;&#25945;&#24107;&#36774;&#29702;&#35336;&#30059;&#32147;&#36027;&#26680;&#37559;&#37325;&#35201;&#35215;&#23450;&#20107;&#38917;&#21450;&#20316;&#26989;&#37323;&#30097;.doc" TargetMode="Externa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4"/>
          <p:cNvSpPr>
            <a:spLocks noGrp="1" noChangeArrowheads="1"/>
          </p:cNvSpPr>
          <p:nvPr>
            <p:ph type="ctrTitle"/>
          </p:nvPr>
        </p:nvSpPr>
        <p:spPr>
          <a:xfrm>
            <a:off x="539750" y="2636838"/>
            <a:ext cx="7345363" cy="1368425"/>
          </a:xfrm>
        </p:spPr>
        <p:txBody>
          <a:bodyPr/>
          <a:lstStyle/>
          <a:p>
            <a:pPr eaLnBrk="1" hangingPunct="1">
              <a:defRPr/>
            </a:pPr>
            <a:r>
              <a:rPr lang="zh-TW" altLang="en-US" sz="4000" dirty="0" smtClean="0">
                <a:effectLst>
                  <a:outerShdw blurRad="38100" dist="38100" dir="2700000" algn="tl">
                    <a:srgbClr val="C0C0C0"/>
                  </a:outerShdw>
                </a:effectLst>
                <a:ea typeface="新細明體" pitchFamily="18" charset="-120"/>
              </a:rPr>
              <a:t>主計室業務簡報</a:t>
            </a:r>
          </a:p>
        </p:txBody>
      </p:sp>
      <p:sp>
        <p:nvSpPr>
          <p:cNvPr id="3075" name="Rectangle 5"/>
          <p:cNvSpPr>
            <a:spLocks noGrp="1" noChangeArrowheads="1"/>
          </p:cNvSpPr>
          <p:nvPr>
            <p:ph type="subTitle" idx="1"/>
          </p:nvPr>
        </p:nvSpPr>
        <p:spPr>
          <a:xfrm>
            <a:off x="2195513" y="4365625"/>
            <a:ext cx="4895850" cy="720725"/>
          </a:xfrm>
        </p:spPr>
        <p:txBody>
          <a:bodyPr/>
          <a:lstStyle/>
          <a:p>
            <a:pPr eaLnBrk="1" hangingPunct="1"/>
            <a:r>
              <a:rPr lang="zh-TW" altLang="en-US" sz="2800" dirty="0" smtClean="0">
                <a:latin typeface="Arial" charset="0"/>
                <a:ea typeface="新細明體" charset="-120"/>
              </a:rPr>
              <a:t>主計室</a:t>
            </a:r>
          </a:p>
        </p:txBody>
      </p:sp>
      <p:sp>
        <p:nvSpPr>
          <p:cNvPr id="3076" name="Text Box 11"/>
          <p:cNvSpPr txBox="1">
            <a:spLocks noChangeArrowheads="1"/>
          </p:cNvSpPr>
          <p:nvPr/>
        </p:nvSpPr>
        <p:spPr bwMode="auto">
          <a:xfrm>
            <a:off x="1619250" y="404813"/>
            <a:ext cx="64087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itchFamily="18" charset="0"/>
                <a:ea typeface="標楷體" pitchFamily="65" charset="-120"/>
              </a:defRPr>
            </a:lvl1pPr>
            <a:lvl2pPr marL="742950" indent="-285750">
              <a:defRPr b="1">
                <a:solidFill>
                  <a:schemeClr val="tx1"/>
                </a:solidFill>
                <a:latin typeface="Times New Roman" pitchFamily="18" charset="0"/>
                <a:ea typeface="標楷體" pitchFamily="65" charset="-120"/>
              </a:defRPr>
            </a:lvl2pPr>
            <a:lvl3pPr marL="1143000" indent="-228600">
              <a:defRPr b="1">
                <a:solidFill>
                  <a:schemeClr val="tx1"/>
                </a:solidFill>
                <a:latin typeface="Times New Roman" pitchFamily="18" charset="0"/>
                <a:ea typeface="標楷體" pitchFamily="65" charset="-120"/>
              </a:defRPr>
            </a:lvl3pPr>
            <a:lvl4pPr marL="1600200" indent="-228600">
              <a:defRPr b="1">
                <a:solidFill>
                  <a:schemeClr val="tx1"/>
                </a:solidFill>
                <a:latin typeface="Times New Roman" pitchFamily="18" charset="0"/>
                <a:ea typeface="標楷體" pitchFamily="65" charset="-120"/>
              </a:defRPr>
            </a:lvl4pPr>
            <a:lvl5pPr marL="2057400" indent="-228600">
              <a:defRPr b="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b="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b="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b="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b="1">
                <a:solidFill>
                  <a:schemeClr val="tx1"/>
                </a:solidFill>
                <a:latin typeface="Times New Roman" pitchFamily="18" charset="0"/>
                <a:ea typeface="標楷體" pitchFamily="65" charset="-120"/>
              </a:defRPr>
            </a:lvl9pPr>
          </a:lstStyle>
          <a:p>
            <a:pPr algn="dist">
              <a:spcBef>
                <a:spcPct val="50000"/>
              </a:spcBef>
            </a:pPr>
            <a:r>
              <a:rPr kumimoji="1" lang="zh-TW" altLang="en-US" sz="3600">
                <a:solidFill>
                  <a:srgbClr val="FFFF00"/>
                </a:solidFill>
                <a:latin typeface="Arial" charset="0"/>
              </a:rPr>
              <a:t>國立臺灣海洋大學</a:t>
            </a:r>
          </a:p>
        </p:txBody>
      </p:sp>
      <p:sp>
        <p:nvSpPr>
          <p:cNvPr id="3077" name="Text Box 12"/>
          <p:cNvSpPr txBox="1">
            <a:spLocks noChangeArrowheads="1"/>
          </p:cNvSpPr>
          <p:nvPr/>
        </p:nvSpPr>
        <p:spPr bwMode="auto">
          <a:xfrm>
            <a:off x="2843213" y="5084763"/>
            <a:ext cx="3673475" cy="84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itchFamily="18" charset="0"/>
                <a:ea typeface="標楷體" pitchFamily="65" charset="-120"/>
              </a:defRPr>
            </a:lvl1pPr>
            <a:lvl2pPr marL="742950" indent="-285750">
              <a:defRPr b="1">
                <a:solidFill>
                  <a:schemeClr val="tx1"/>
                </a:solidFill>
                <a:latin typeface="Times New Roman" pitchFamily="18" charset="0"/>
                <a:ea typeface="標楷體" pitchFamily="65" charset="-120"/>
              </a:defRPr>
            </a:lvl2pPr>
            <a:lvl3pPr marL="1143000" indent="-228600">
              <a:defRPr b="1">
                <a:solidFill>
                  <a:schemeClr val="tx1"/>
                </a:solidFill>
                <a:latin typeface="Times New Roman" pitchFamily="18" charset="0"/>
                <a:ea typeface="標楷體" pitchFamily="65" charset="-120"/>
              </a:defRPr>
            </a:lvl3pPr>
            <a:lvl4pPr marL="1600200" indent="-228600">
              <a:defRPr b="1">
                <a:solidFill>
                  <a:schemeClr val="tx1"/>
                </a:solidFill>
                <a:latin typeface="Times New Roman" pitchFamily="18" charset="0"/>
                <a:ea typeface="標楷體" pitchFamily="65" charset="-120"/>
              </a:defRPr>
            </a:lvl4pPr>
            <a:lvl5pPr marL="2057400" indent="-228600">
              <a:defRPr b="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b="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b="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b="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b="1">
                <a:solidFill>
                  <a:schemeClr val="tx1"/>
                </a:solidFill>
                <a:latin typeface="Times New Roman" pitchFamily="18" charset="0"/>
                <a:ea typeface="標楷體" pitchFamily="65" charset="-120"/>
              </a:defRPr>
            </a:lvl9pPr>
          </a:lstStyle>
          <a:p>
            <a:pPr algn="ctr" eaLnBrk="1" hangingPunct="1">
              <a:lnSpc>
                <a:spcPct val="90000"/>
              </a:lnSpc>
              <a:spcBef>
                <a:spcPct val="20000"/>
              </a:spcBef>
              <a:buClr>
                <a:schemeClr val="tx1"/>
              </a:buClr>
              <a:buFont typeface="Wingdings" pitchFamily="2" charset="2"/>
              <a:buNone/>
            </a:pPr>
            <a:r>
              <a:rPr lang="en-US" altLang="zh-TW" sz="2400" dirty="0" smtClean="0">
                <a:solidFill>
                  <a:schemeClr val="bg1"/>
                </a:solidFill>
                <a:latin typeface="新細明體" charset="-120"/>
                <a:ea typeface="新細明體" charset="-120"/>
              </a:rPr>
              <a:t>102</a:t>
            </a:r>
            <a:r>
              <a:rPr lang="zh-TW" altLang="en-US" sz="2400" dirty="0" smtClean="0">
                <a:solidFill>
                  <a:schemeClr val="bg1"/>
                </a:solidFill>
                <a:latin typeface="新細明體" charset="-120"/>
                <a:ea typeface="新細明體" charset="-120"/>
              </a:rPr>
              <a:t>年</a:t>
            </a:r>
            <a:r>
              <a:rPr lang="en-US" altLang="zh-TW" sz="2400" dirty="0" smtClean="0">
                <a:solidFill>
                  <a:schemeClr val="bg1"/>
                </a:solidFill>
                <a:latin typeface="新細明體" charset="-120"/>
                <a:ea typeface="新細明體" charset="-120"/>
              </a:rPr>
              <a:t>10</a:t>
            </a:r>
            <a:r>
              <a:rPr lang="zh-TW" altLang="en-US" sz="2400" dirty="0" smtClean="0">
                <a:solidFill>
                  <a:schemeClr val="bg1"/>
                </a:solidFill>
                <a:latin typeface="新細明體" charset="-120"/>
                <a:ea typeface="新細明體" charset="-120"/>
              </a:rPr>
              <a:t>月</a:t>
            </a:r>
            <a:r>
              <a:rPr lang="en-US" altLang="zh-TW" sz="2400" dirty="0" smtClean="0">
                <a:solidFill>
                  <a:schemeClr val="bg1"/>
                </a:solidFill>
                <a:latin typeface="新細明體" charset="-120"/>
                <a:ea typeface="新細明體" charset="-120"/>
              </a:rPr>
              <a:t>4</a:t>
            </a:r>
            <a:r>
              <a:rPr lang="zh-TW" altLang="en-US" sz="2400" dirty="0" smtClean="0">
                <a:solidFill>
                  <a:schemeClr val="bg1"/>
                </a:solidFill>
                <a:latin typeface="新細明體" charset="-120"/>
                <a:ea typeface="新細明體" charset="-120"/>
              </a:rPr>
              <a:t>日</a:t>
            </a:r>
            <a:endParaRPr lang="zh-TW" altLang="en-US" sz="2400" dirty="0">
              <a:solidFill>
                <a:schemeClr val="bg1"/>
              </a:solidFill>
              <a:ea typeface="新細明體" charset="-120"/>
            </a:endParaRPr>
          </a:p>
          <a:p>
            <a:pPr>
              <a:spcBef>
                <a:spcPct val="50000"/>
              </a:spcBef>
            </a:pPr>
            <a:endParaRPr lang="zh-TW" altLang="en-US" b="0" dirty="0">
              <a:ea typeface="新細明體" charset="-12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bwMode="auto">
          <a:xfrm>
            <a:off x="323850" y="260350"/>
            <a:ext cx="8424863" cy="792163"/>
          </a:xfrm>
          <a:solidFill>
            <a:srgbClr val="000000"/>
          </a:solidFill>
        </p:spPr>
        <p:txBody>
          <a:bodyPr/>
          <a:lstStyle/>
          <a:p>
            <a:pPr eaLnBrk="1" hangingPunct="1"/>
            <a:r>
              <a:rPr lang="zh-TW" altLang="en-US" sz="3200" smtClean="0">
                <a:ea typeface="標楷體" pitchFamily="65" charset="-120"/>
              </a:rPr>
              <a:t>經費動支及報銷應注意事項</a:t>
            </a:r>
            <a:r>
              <a:rPr lang="zh-TW" altLang="en-US" smtClean="0">
                <a:ea typeface="新細明體" charset="-120"/>
              </a:rPr>
              <a:t> </a:t>
            </a:r>
          </a:p>
        </p:txBody>
      </p:sp>
      <p:grpSp>
        <p:nvGrpSpPr>
          <p:cNvPr id="11267" name="Group 5"/>
          <p:cNvGrpSpPr>
            <a:grpSpLocks/>
          </p:cNvGrpSpPr>
          <p:nvPr/>
        </p:nvGrpSpPr>
        <p:grpSpPr bwMode="auto">
          <a:xfrm>
            <a:off x="2700338" y="981075"/>
            <a:ext cx="4032250" cy="647700"/>
            <a:chOff x="158" y="3748"/>
            <a:chExt cx="2404" cy="395"/>
          </a:xfrm>
        </p:grpSpPr>
        <p:sp>
          <p:nvSpPr>
            <p:cNvPr id="11269" name="AutoShape 6"/>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11270" name="AutoShape 7"/>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kumimoji="1" lang="zh-TW" altLang="en-US" sz="3200">
                  <a:solidFill>
                    <a:srgbClr val="000099"/>
                  </a:solidFill>
                </a:rPr>
                <a:t>取得發票或收據部份</a:t>
              </a:r>
            </a:p>
          </p:txBody>
        </p:sp>
      </p:grpSp>
      <p:graphicFrame>
        <p:nvGraphicFramePr>
          <p:cNvPr id="2" name="資料庫圖表 1"/>
          <p:cNvGraphicFramePr/>
          <p:nvPr>
            <p:extLst>
              <p:ext uri="{D42A27DB-BD31-4B8C-83A1-F6EECF244321}">
                <p14:modId xmlns:p14="http://schemas.microsoft.com/office/powerpoint/2010/main" val="88708860"/>
              </p:ext>
            </p:extLst>
          </p:nvPr>
        </p:nvGraphicFramePr>
        <p:xfrm>
          <a:off x="468313" y="1773238"/>
          <a:ext cx="8229600" cy="4535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ChangeArrowheads="1"/>
          </p:cNvSpPr>
          <p:nvPr/>
        </p:nvSpPr>
        <p:spPr bwMode="gray">
          <a:xfrm>
            <a:off x="323850" y="260350"/>
            <a:ext cx="8424863" cy="72072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0"/>
              </a:spcBef>
              <a:buClrTx/>
              <a:buFontTx/>
              <a:buNone/>
            </a:pPr>
            <a:r>
              <a:rPr lang="zh-TW" altLang="en-US" sz="3200">
                <a:solidFill>
                  <a:schemeClr val="bg1"/>
                </a:solidFill>
                <a:latin typeface="Arial" charset="0"/>
              </a:rPr>
              <a:t>計畫結案及憑證整理注意事項</a:t>
            </a:r>
            <a:r>
              <a:rPr lang="zh-TW" altLang="en-US">
                <a:solidFill>
                  <a:schemeClr val="bg1"/>
                </a:solidFill>
                <a:latin typeface="Arial" charset="0"/>
                <a:ea typeface="新細明體" charset="-120"/>
              </a:rPr>
              <a:t> </a:t>
            </a:r>
          </a:p>
        </p:txBody>
      </p:sp>
      <p:grpSp>
        <p:nvGrpSpPr>
          <p:cNvPr id="98307" name="Group 3"/>
          <p:cNvGrpSpPr>
            <a:grpSpLocks/>
          </p:cNvGrpSpPr>
          <p:nvPr/>
        </p:nvGrpSpPr>
        <p:grpSpPr bwMode="auto">
          <a:xfrm>
            <a:off x="1979613" y="908050"/>
            <a:ext cx="5327650" cy="576263"/>
            <a:chOff x="158" y="3748"/>
            <a:chExt cx="2404" cy="395"/>
          </a:xfrm>
        </p:grpSpPr>
        <p:sp>
          <p:nvSpPr>
            <p:cNvPr id="98313" name="AutoShape 4"/>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a:latin typeface="Times New Roman" pitchFamily="18" charset="0"/>
              </a:endParaRPr>
            </a:p>
          </p:txBody>
        </p:sp>
        <p:sp>
          <p:nvSpPr>
            <p:cNvPr id="98314" name="AutoShape 5"/>
            <p:cNvSpPr>
              <a:spLocks noChangeArrowheads="1"/>
            </p:cNvSpPr>
            <p:nvPr/>
          </p:nvSpPr>
          <p:spPr bwMode="auto">
            <a:xfrm>
              <a:off x="298" y="3771"/>
              <a:ext cx="2125" cy="349"/>
            </a:xfrm>
            <a:prstGeom prst="roundRect">
              <a:avLst>
                <a:gd name="adj" fmla="val 50000"/>
              </a:avLst>
            </a:prstGeom>
            <a:solidFill>
              <a:srgbClr val="CC99FF"/>
            </a:solidFill>
            <a:ln w="9525">
              <a:solidFill>
                <a:srgbClr val="993366"/>
              </a:solidFill>
              <a:round/>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0"/>
                </a:spcBef>
                <a:buClrTx/>
                <a:buFontTx/>
                <a:buNone/>
              </a:pPr>
              <a:r>
                <a:rPr lang="zh-TW" altLang="en-US" sz="3200">
                  <a:latin typeface="Times New Roman" pitchFamily="18" charset="0"/>
                </a:rPr>
                <a:t>國科會憑證整理程序</a:t>
              </a:r>
              <a:endParaRPr lang="en-US" altLang="zh-TW" sz="3200">
                <a:latin typeface="Times New Roman" pitchFamily="18" charset="0"/>
              </a:endParaRPr>
            </a:p>
          </p:txBody>
        </p:sp>
      </p:grpSp>
      <p:sp>
        <p:nvSpPr>
          <p:cNvPr id="98308" name="Rectangle 7"/>
          <p:cNvSpPr>
            <a:spLocks noChangeArrowheads="1"/>
          </p:cNvSpPr>
          <p:nvPr/>
        </p:nvSpPr>
        <p:spPr bwMode="auto">
          <a:xfrm>
            <a:off x="1527175" y="1628775"/>
            <a:ext cx="6408738" cy="1008063"/>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0"/>
              </a:spcBef>
              <a:buClrTx/>
              <a:buFontTx/>
              <a:buNone/>
            </a:pPr>
            <a:r>
              <a:rPr lang="zh-TW" altLang="en-US" sz="1800">
                <a:latin typeface="Times New Roman" pitchFamily="18" charset="0"/>
              </a:rPr>
              <a:t>計畫主持人自行至</a:t>
            </a:r>
            <a:r>
              <a:rPr lang="zh-TW" altLang="en-US" sz="1800" u="sng">
                <a:solidFill>
                  <a:srgbClr val="FF3300"/>
                </a:solidFill>
                <a:latin typeface="Times New Roman" pitchFamily="18" charset="0"/>
              </a:rPr>
              <a:t>國科會網站線上登錄費用明細</a:t>
            </a:r>
            <a:r>
              <a:rPr lang="zh-TW" altLang="en-US" sz="1800">
                <a:latin typeface="Times New Roman" pitchFamily="18" charset="0"/>
              </a:rPr>
              <a:t>，並</a:t>
            </a:r>
          </a:p>
          <a:p>
            <a:pPr algn="ctr">
              <a:spcBef>
                <a:spcPct val="0"/>
              </a:spcBef>
              <a:buClrTx/>
              <a:buFontTx/>
              <a:buNone/>
            </a:pPr>
            <a:r>
              <a:rPr lang="zh-TW" altLang="en-US" sz="1800">
                <a:latin typeface="Times New Roman" pitchFamily="18" charset="0"/>
              </a:rPr>
              <a:t>列印收支明細表二份</a:t>
            </a:r>
            <a:r>
              <a:rPr lang="en-US" altLang="zh-TW" sz="1800">
                <a:latin typeface="Times New Roman" pitchFamily="18" charset="0"/>
              </a:rPr>
              <a:t>(</a:t>
            </a:r>
            <a:r>
              <a:rPr lang="zh-TW" altLang="en-US" sz="1800">
                <a:latin typeface="Times New Roman" pitchFamily="18" charset="0"/>
              </a:rPr>
              <a:t>一份備文函送國科會結案，一份裝冊</a:t>
            </a:r>
            <a:r>
              <a:rPr lang="en-US" altLang="zh-TW" sz="1800">
                <a:latin typeface="Times New Roman" pitchFamily="18" charset="0"/>
              </a:rPr>
              <a:t>)</a:t>
            </a:r>
            <a:endParaRPr lang="zh-TW" altLang="en-US" sz="1800">
              <a:latin typeface="Times New Roman" pitchFamily="18" charset="0"/>
            </a:endParaRPr>
          </a:p>
        </p:txBody>
      </p:sp>
      <p:sp>
        <p:nvSpPr>
          <p:cNvPr id="98309" name="Rectangle 8"/>
          <p:cNvSpPr>
            <a:spLocks noChangeArrowheads="1"/>
          </p:cNvSpPr>
          <p:nvPr/>
        </p:nvSpPr>
        <p:spPr bwMode="auto">
          <a:xfrm>
            <a:off x="1584325" y="4221163"/>
            <a:ext cx="6337300" cy="2160587"/>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r>
              <a:rPr lang="zh-TW" altLang="en-US" sz="2000">
                <a:latin typeface="Times New Roman" pitchFamily="18" charset="0"/>
              </a:rPr>
              <a:t>主計室整理傳票及原始憑證按序編號，並通知計畫主持</a:t>
            </a:r>
          </a:p>
          <a:p>
            <a:pPr>
              <a:spcBef>
                <a:spcPct val="0"/>
              </a:spcBef>
              <a:buClrTx/>
              <a:buFontTx/>
              <a:buNone/>
            </a:pPr>
            <a:r>
              <a:rPr lang="zh-TW" altLang="en-US" sz="2000">
                <a:latin typeface="Times New Roman" pitchFamily="18" charset="0"/>
              </a:rPr>
              <a:t>人送交下列附件供本室裝冊歸檔：</a:t>
            </a:r>
          </a:p>
          <a:p>
            <a:pPr>
              <a:spcBef>
                <a:spcPct val="0"/>
              </a:spcBef>
              <a:buClrTx/>
              <a:buFontTx/>
              <a:buNone/>
            </a:pPr>
            <a:r>
              <a:rPr lang="en-US" altLang="zh-TW" sz="2000">
                <a:solidFill>
                  <a:srgbClr val="FF0000"/>
                </a:solidFill>
                <a:latin typeface="Times New Roman" pitchFamily="18" charset="0"/>
              </a:rPr>
              <a:t>1.</a:t>
            </a:r>
            <a:r>
              <a:rPr lang="zh-TW" altLang="en-US" sz="2000">
                <a:solidFill>
                  <a:srgbClr val="FF0000"/>
                </a:solidFill>
                <a:latin typeface="Times New Roman" pitchFamily="18" charset="0"/>
              </a:rPr>
              <a:t>封面</a:t>
            </a:r>
            <a:r>
              <a:rPr lang="en-US" altLang="zh-TW" sz="2000">
                <a:solidFill>
                  <a:srgbClr val="FF0000"/>
                </a:solidFill>
                <a:latin typeface="Times New Roman" pitchFamily="18" charset="0"/>
              </a:rPr>
              <a:t>(</a:t>
            </a:r>
            <a:r>
              <a:rPr lang="zh-TW" altLang="en-US" sz="2000">
                <a:solidFill>
                  <a:srgbClr val="FF0000"/>
                </a:solidFill>
                <a:latin typeface="Times New Roman" pitchFamily="18" charset="0"/>
              </a:rPr>
              <a:t>加蓋計畫章及主持人章</a:t>
            </a:r>
            <a:r>
              <a:rPr lang="en-US" altLang="zh-TW" sz="2000">
                <a:solidFill>
                  <a:srgbClr val="FF0000"/>
                </a:solidFill>
                <a:latin typeface="Times New Roman" pitchFamily="18" charset="0"/>
              </a:rPr>
              <a:t>)</a:t>
            </a:r>
          </a:p>
          <a:p>
            <a:pPr>
              <a:spcBef>
                <a:spcPct val="0"/>
              </a:spcBef>
              <a:buClrTx/>
              <a:buFontTx/>
              <a:buNone/>
            </a:pPr>
            <a:r>
              <a:rPr lang="en-US" altLang="zh-TW" sz="2000">
                <a:solidFill>
                  <a:srgbClr val="FF0000"/>
                </a:solidFill>
                <a:latin typeface="Times New Roman" pitchFamily="18" charset="0"/>
              </a:rPr>
              <a:t>2.</a:t>
            </a:r>
            <a:r>
              <a:rPr lang="zh-TW" altLang="en-US" sz="2000">
                <a:solidFill>
                  <a:srgbClr val="FF0000"/>
                </a:solidFill>
                <a:latin typeface="Times New Roman" pitchFamily="18" charset="0"/>
              </a:rPr>
              <a:t>聘任簽案及證明文件</a:t>
            </a:r>
          </a:p>
          <a:p>
            <a:pPr>
              <a:spcBef>
                <a:spcPct val="0"/>
              </a:spcBef>
              <a:buClrTx/>
              <a:buFontTx/>
              <a:buNone/>
            </a:pPr>
            <a:r>
              <a:rPr lang="en-US" altLang="zh-TW" sz="2000">
                <a:solidFill>
                  <a:srgbClr val="FF0000"/>
                </a:solidFill>
                <a:latin typeface="Times New Roman" pitchFamily="18" charset="0"/>
              </a:rPr>
              <a:t>3.</a:t>
            </a:r>
            <a:r>
              <a:rPr lang="zh-TW" altLang="en-US" sz="2000">
                <a:solidFill>
                  <a:srgbClr val="FF0000"/>
                </a:solidFill>
                <a:latin typeface="Times New Roman" pitchFamily="18" charset="0"/>
              </a:rPr>
              <a:t>計劃相關簽呈及公文</a:t>
            </a:r>
          </a:p>
          <a:p>
            <a:pPr>
              <a:spcBef>
                <a:spcPct val="0"/>
              </a:spcBef>
              <a:buClrTx/>
              <a:buFontTx/>
              <a:buNone/>
            </a:pPr>
            <a:r>
              <a:rPr lang="en-US" altLang="zh-TW" sz="2000">
                <a:solidFill>
                  <a:srgbClr val="FF0000"/>
                </a:solidFill>
                <a:latin typeface="Times New Roman" pitchFamily="18" charset="0"/>
              </a:rPr>
              <a:t>4.</a:t>
            </a:r>
            <a:r>
              <a:rPr lang="zh-TW" altLang="en-US" sz="2000">
                <a:solidFill>
                  <a:srgbClr val="FF0000"/>
                </a:solidFill>
                <a:latin typeface="Times New Roman" pitchFamily="18" charset="0"/>
              </a:rPr>
              <a:t>計畫收支明細表、支出憑證清單</a:t>
            </a:r>
          </a:p>
          <a:p>
            <a:pPr>
              <a:spcBef>
                <a:spcPct val="0"/>
              </a:spcBef>
              <a:buClrTx/>
              <a:buFontTx/>
              <a:buNone/>
            </a:pPr>
            <a:r>
              <a:rPr lang="en-US" altLang="zh-TW" sz="2000">
                <a:solidFill>
                  <a:srgbClr val="FF0000"/>
                </a:solidFill>
                <a:latin typeface="Times New Roman" pitchFamily="18" charset="0"/>
              </a:rPr>
              <a:t>5.</a:t>
            </a:r>
            <a:r>
              <a:rPr lang="zh-TW" altLang="en-US" sz="2000">
                <a:solidFill>
                  <a:srgbClr val="FF0000"/>
                </a:solidFill>
                <a:latin typeface="Times New Roman" pitchFamily="18" charset="0"/>
              </a:rPr>
              <a:t>核章後之收支報告明細表</a:t>
            </a:r>
          </a:p>
        </p:txBody>
      </p:sp>
      <p:sp>
        <p:nvSpPr>
          <p:cNvPr id="98310" name="AutoShape 10"/>
          <p:cNvSpPr>
            <a:spLocks noChangeArrowheads="1"/>
          </p:cNvSpPr>
          <p:nvPr/>
        </p:nvSpPr>
        <p:spPr bwMode="auto">
          <a:xfrm>
            <a:off x="4248150" y="2636838"/>
            <a:ext cx="576263" cy="360362"/>
          </a:xfrm>
          <a:prstGeom prst="downArrow">
            <a:avLst>
              <a:gd name="adj1" fmla="val 50000"/>
              <a:gd name="adj2" fmla="val 25000"/>
            </a:avLst>
          </a:prstGeom>
          <a:solidFill>
            <a:srgbClr val="FFCCFF"/>
          </a:solidFill>
          <a:ln w="9525">
            <a:solidFill>
              <a:srgbClr val="FF99CC"/>
            </a:solidFill>
            <a:miter lim="800000"/>
            <a:headEnd/>
            <a:tailEnd/>
          </a:ln>
        </p:spPr>
        <p:txBody>
          <a:bodyPr vert="eaVert"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a:latin typeface="Times New Roman" pitchFamily="18" charset="0"/>
            </a:endParaRPr>
          </a:p>
        </p:txBody>
      </p:sp>
      <p:sp>
        <p:nvSpPr>
          <p:cNvPr id="98311" name="矩形 1"/>
          <p:cNvSpPr>
            <a:spLocks noChangeArrowheads="1"/>
          </p:cNvSpPr>
          <p:nvPr/>
        </p:nvSpPr>
        <p:spPr bwMode="auto">
          <a:xfrm>
            <a:off x="1584325" y="3014663"/>
            <a:ext cx="6351588" cy="900112"/>
          </a:xfrm>
          <a:prstGeom prst="rect">
            <a:avLst/>
          </a:prstGeom>
          <a:solidFill>
            <a:schemeClr val="accent1"/>
          </a:solidFill>
          <a:ln w="9525" algn="ctr">
            <a:solidFill>
              <a:schemeClr val="tx1"/>
            </a:solidFill>
            <a:round/>
            <a:headEnd/>
            <a:tailEnd/>
          </a:ln>
        </p:spPr>
        <p:txBody>
          <a:bodyPr/>
          <a:lstStyle>
            <a:lvl1pPr eaLnBrk="0" hangingPunct="0">
              <a:defRPr b="1">
                <a:solidFill>
                  <a:schemeClr val="tx1"/>
                </a:solidFill>
                <a:latin typeface="Times New Roman" pitchFamily="18" charset="0"/>
                <a:ea typeface="標楷體" pitchFamily="65" charset="-120"/>
              </a:defRPr>
            </a:lvl1pPr>
            <a:lvl2pPr marL="742950" indent="-285750" eaLnBrk="0" hangingPunct="0">
              <a:defRPr b="1">
                <a:solidFill>
                  <a:schemeClr val="tx1"/>
                </a:solidFill>
                <a:latin typeface="Times New Roman" pitchFamily="18" charset="0"/>
                <a:ea typeface="標楷體" pitchFamily="65" charset="-120"/>
              </a:defRPr>
            </a:lvl2pPr>
            <a:lvl3pPr marL="1143000" indent="-228600" eaLnBrk="0" hangingPunct="0">
              <a:defRPr b="1">
                <a:solidFill>
                  <a:schemeClr val="tx1"/>
                </a:solidFill>
                <a:latin typeface="Times New Roman" pitchFamily="18" charset="0"/>
                <a:ea typeface="標楷體" pitchFamily="65" charset="-120"/>
              </a:defRPr>
            </a:lvl3pPr>
            <a:lvl4pPr marL="1600200" indent="-228600" eaLnBrk="0" hangingPunct="0">
              <a:defRPr b="1">
                <a:solidFill>
                  <a:schemeClr val="tx1"/>
                </a:solidFill>
                <a:latin typeface="Times New Roman" pitchFamily="18" charset="0"/>
                <a:ea typeface="標楷體" pitchFamily="65" charset="-120"/>
              </a:defRPr>
            </a:lvl4pPr>
            <a:lvl5pPr marL="2057400" indent="-228600" eaLnBrk="0" hangingPunct="0">
              <a:defRPr b="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b="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b="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b="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b="1">
                <a:solidFill>
                  <a:schemeClr val="tx1"/>
                </a:solidFill>
                <a:latin typeface="Times New Roman" pitchFamily="18" charset="0"/>
                <a:ea typeface="標楷體" pitchFamily="65" charset="-120"/>
              </a:defRPr>
            </a:lvl9pPr>
          </a:lstStyle>
          <a:p>
            <a:r>
              <a:rPr lang="zh-TW" altLang="en-US" sz="2000"/>
              <a:t>收支明細表需送本室核對，經核對無誤時，本室將至國科會網站列印</a:t>
            </a:r>
            <a:r>
              <a:rPr lang="zh-TW" altLang="en-US" sz="2000">
                <a:solidFill>
                  <a:srgbClr val="FF0000"/>
                </a:solidFill>
              </a:rPr>
              <a:t>專題研究計畫核銷確認表</a:t>
            </a:r>
            <a:r>
              <a:rPr lang="zh-TW" altLang="en-US" sz="2000"/>
              <a:t>交付計畫主持人</a:t>
            </a:r>
          </a:p>
        </p:txBody>
      </p:sp>
      <p:sp>
        <p:nvSpPr>
          <p:cNvPr id="98312" name="AutoShape 10"/>
          <p:cNvSpPr>
            <a:spLocks noChangeArrowheads="1"/>
          </p:cNvSpPr>
          <p:nvPr/>
        </p:nvSpPr>
        <p:spPr bwMode="auto">
          <a:xfrm>
            <a:off x="4298950" y="3914775"/>
            <a:ext cx="576263" cy="360363"/>
          </a:xfrm>
          <a:prstGeom prst="downArrow">
            <a:avLst>
              <a:gd name="adj1" fmla="val 50000"/>
              <a:gd name="adj2" fmla="val 25000"/>
            </a:avLst>
          </a:prstGeom>
          <a:solidFill>
            <a:srgbClr val="FFCCFF"/>
          </a:solidFill>
          <a:ln w="9525">
            <a:solidFill>
              <a:srgbClr val="FF99CC"/>
            </a:solidFill>
            <a:miter lim="800000"/>
            <a:headEnd/>
            <a:tailEnd/>
          </a:ln>
        </p:spPr>
        <p:txBody>
          <a:bodyPr vert="eaVert"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a:latin typeface="Times New Roman" pitchFamily="18" charset="0"/>
            </a:endParaRPr>
          </a:p>
        </p:txBody>
      </p:sp>
    </p:spTree>
    <p:extLst>
      <p:ext uri="{BB962C8B-B14F-4D97-AF65-F5344CB8AC3E}">
        <p14:creationId xmlns:p14="http://schemas.microsoft.com/office/powerpoint/2010/main" val="211202736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idx="4294967295"/>
          </p:nvPr>
        </p:nvSpPr>
        <p:spPr>
          <a:xfrm>
            <a:off x="323850" y="260350"/>
            <a:ext cx="8424863" cy="720725"/>
          </a:xfrm>
          <a:solidFill>
            <a:srgbClr val="000000"/>
          </a:solidFill>
        </p:spPr>
        <p:txBody>
          <a:bodyPr/>
          <a:lstStyle/>
          <a:p>
            <a:r>
              <a:rPr lang="zh-TW" altLang="en-US" sz="3200" smtClean="0">
                <a:ea typeface="標楷體" pitchFamily="65" charset="-120"/>
              </a:rPr>
              <a:t>計畫結案及憑證整理注意事項</a:t>
            </a:r>
            <a:r>
              <a:rPr lang="zh-TW" altLang="en-US" smtClean="0">
                <a:ea typeface="新細明體" charset="-120"/>
              </a:rPr>
              <a:t> </a:t>
            </a:r>
          </a:p>
        </p:txBody>
      </p:sp>
      <p:grpSp>
        <p:nvGrpSpPr>
          <p:cNvPr id="99331" name="Group 3"/>
          <p:cNvGrpSpPr>
            <a:grpSpLocks/>
          </p:cNvGrpSpPr>
          <p:nvPr/>
        </p:nvGrpSpPr>
        <p:grpSpPr bwMode="auto">
          <a:xfrm>
            <a:off x="1979613" y="908050"/>
            <a:ext cx="5327650" cy="576263"/>
            <a:chOff x="158" y="3748"/>
            <a:chExt cx="2404" cy="395"/>
          </a:xfrm>
        </p:grpSpPr>
        <p:sp>
          <p:nvSpPr>
            <p:cNvPr id="99333" name="AutoShape 4"/>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a:latin typeface="Times New Roman" pitchFamily="18" charset="0"/>
              </a:endParaRPr>
            </a:p>
          </p:txBody>
        </p:sp>
        <p:sp>
          <p:nvSpPr>
            <p:cNvPr id="99334" name="AutoShape 5"/>
            <p:cNvSpPr>
              <a:spLocks noChangeArrowheads="1"/>
            </p:cNvSpPr>
            <p:nvPr/>
          </p:nvSpPr>
          <p:spPr bwMode="auto">
            <a:xfrm>
              <a:off x="298" y="3771"/>
              <a:ext cx="2125" cy="349"/>
            </a:xfrm>
            <a:prstGeom prst="roundRect">
              <a:avLst>
                <a:gd name="adj" fmla="val 50000"/>
              </a:avLst>
            </a:prstGeom>
            <a:solidFill>
              <a:srgbClr val="CC99FF"/>
            </a:solidFill>
            <a:ln w="9525">
              <a:solidFill>
                <a:srgbClr val="993366"/>
              </a:solidFill>
              <a:round/>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0"/>
                </a:spcBef>
                <a:buClrTx/>
                <a:buFontTx/>
                <a:buNone/>
              </a:pPr>
              <a:r>
                <a:rPr lang="zh-TW" altLang="en-US" sz="3200">
                  <a:latin typeface="Times New Roman" pitchFamily="18" charset="0"/>
                </a:rPr>
                <a:t>國科會憑證整理程序</a:t>
              </a:r>
              <a:endParaRPr lang="en-US" altLang="zh-TW" sz="3200">
                <a:latin typeface="Times New Roman" pitchFamily="18" charset="0"/>
              </a:endParaRPr>
            </a:p>
          </p:txBody>
        </p:sp>
      </p:grpSp>
      <p:sp>
        <p:nvSpPr>
          <p:cNvPr id="99332" name="Rectangle 6"/>
          <p:cNvSpPr>
            <a:spLocks noGrp="1" noChangeArrowheads="1"/>
          </p:cNvSpPr>
          <p:nvPr>
            <p:ph type="body" idx="4294967295"/>
          </p:nvPr>
        </p:nvSpPr>
        <p:spPr>
          <a:xfrm>
            <a:off x="395288" y="1773238"/>
            <a:ext cx="8229600" cy="4464050"/>
          </a:xfrm>
        </p:spPr>
        <p:txBody>
          <a:bodyPr/>
          <a:lstStyle/>
          <a:p>
            <a:pPr marL="711200" indent="-711200">
              <a:spcAft>
                <a:spcPct val="50000"/>
              </a:spcAft>
            </a:pPr>
            <a:r>
              <a:rPr lang="zh-TW" altLang="en-US" sz="2600" smtClean="0">
                <a:latin typeface="標楷體" pitchFamily="65" charset="-120"/>
                <a:ea typeface="標楷體" pitchFamily="65" charset="-120"/>
              </a:rPr>
              <a:t>請確認人事聘任簽案，</a:t>
            </a:r>
            <a:r>
              <a:rPr lang="zh-TW" altLang="en-US" sz="2600" smtClean="0">
                <a:solidFill>
                  <a:srgbClr val="CC3300"/>
                </a:solidFill>
                <a:latin typeface="標楷體" pitchFamily="65" charset="-120"/>
                <a:ea typeface="標楷體" pitchFamily="65" charset="-120"/>
              </a:rPr>
              <a:t>聘任人員之職級、期間、聘任月數及日支金額，除助理費外，國內外出差費、保險費、研討會報名人員全數列入本簽案單內。</a:t>
            </a:r>
            <a:endParaRPr lang="en-US" altLang="zh-TW" sz="2600" smtClean="0">
              <a:solidFill>
                <a:srgbClr val="CC3300"/>
              </a:solidFill>
              <a:latin typeface="標楷體" pitchFamily="65" charset="-120"/>
              <a:ea typeface="標楷體" pitchFamily="65" charset="-120"/>
            </a:endParaRPr>
          </a:p>
          <a:p>
            <a:pPr marL="711200" indent="-711200">
              <a:spcAft>
                <a:spcPct val="50000"/>
              </a:spcAft>
            </a:pPr>
            <a:r>
              <a:rPr lang="zh-TW" altLang="en-US" sz="2600" smtClean="0">
                <a:solidFill>
                  <a:srgbClr val="CC3300"/>
                </a:solidFill>
                <a:latin typeface="標楷體" pitchFamily="65" charset="-120"/>
                <a:ea typeface="標楷體" pitchFamily="65" charset="-120"/>
              </a:rPr>
              <a:t>俟憑證裝冊完畢，本室將於網頁</a:t>
            </a:r>
            <a:r>
              <a:rPr lang="en-US" altLang="zh-TW" sz="2600" smtClean="0">
                <a:solidFill>
                  <a:srgbClr val="CC3300"/>
                </a:solidFill>
                <a:latin typeface="標楷體" pitchFamily="65" charset="-120"/>
                <a:ea typeface="標楷體" pitchFamily="65" charset="-120"/>
              </a:rPr>
              <a:t>【</a:t>
            </a:r>
            <a:r>
              <a:rPr lang="zh-TW" altLang="en-US" sz="2600" smtClean="0">
                <a:solidFill>
                  <a:srgbClr val="CC3300"/>
                </a:solidFill>
                <a:latin typeface="標楷體" pitchFamily="65" charset="-120"/>
                <a:ea typeface="標楷體" pitchFamily="65" charset="-120"/>
              </a:rPr>
              <a:t>最新消息</a:t>
            </a:r>
            <a:r>
              <a:rPr lang="en-US" altLang="zh-TW" sz="2600" smtClean="0">
                <a:solidFill>
                  <a:srgbClr val="CC3300"/>
                </a:solidFill>
                <a:latin typeface="標楷體" pitchFamily="65" charset="-120"/>
                <a:ea typeface="標楷體" pitchFamily="65" charset="-120"/>
              </a:rPr>
              <a:t>】</a:t>
            </a:r>
            <a:r>
              <a:rPr lang="zh-TW" altLang="en-US" sz="2600" smtClean="0">
                <a:solidFill>
                  <a:srgbClr val="CC3300"/>
                </a:solidFill>
                <a:latin typeface="標楷體" pitchFamily="65" charset="-120"/>
                <a:ea typeface="標楷體" pitchFamily="65" charset="-120"/>
              </a:rPr>
              <a:t>及</a:t>
            </a:r>
            <a:r>
              <a:rPr lang="en-US" altLang="zh-TW" sz="2600" smtClean="0">
                <a:solidFill>
                  <a:srgbClr val="CC3300"/>
                </a:solidFill>
                <a:latin typeface="標楷體" pitchFamily="65" charset="-120"/>
                <a:ea typeface="標楷體" pitchFamily="65" charset="-120"/>
              </a:rPr>
              <a:t>e-mail</a:t>
            </a:r>
            <a:r>
              <a:rPr lang="zh-TW" altLang="en-US" sz="2600" smtClean="0">
                <a:solidFill>
                  <a:srgbClr val="CC3300"/>
                </a:solidFill>
                <a:latin typeface="標楷體" pitchFamily="65" charset="-120"/>
                <a:ea typeface="標楷體" pitchFamily="65" charset="-120"/>
              </a:rPr>
              <a:t>公告擇一特定日期，請各計畫主持人至本室閱覽。</a:t>
            </a:r>
            <a:endParaRPr lang="en-US" altLang="zh-TW" sz="2600" smtClean="0">
              <a:solidFill>
                <a:srgbClr val="CC3300"/>
              </a:solidFill>
              <a:latin typeface="標楷體" pitchFamily="65" charset="-120"/>
              <a:ea typeface="標楷體" pitchFamily="65" charset="-120"/>
            </a:endParaRPr>
          </a:p>
          <a:p>
            <a:pPr marL="711200" indent="-711200"/>
            <a:r>
              <a:rPr lang="en-US" altLang="zh-TW" sz="2600" smtClean="0">
                <a:latin typeface="標楷體" pitchFamily="65" charset="-120"/>
                <a:ea typeface="標楷體" pitchFamily="65" charset="-120"/>
              </a:rPr>
              <a:t>9</a:t>
            </a:r>
            <a:r>
              <a:rPr lang="zh-TW" altLang="en-US" sz="2600" smtClean="0">
                <a:latin typeface="標楷體" pitchFamily="65" charset="-120"/>
                <a:ea typeface="標楷體" pitchFamily="65" charset="-120"/>
              </a:rPr>
              <a:t>月</a:t>
            </a:r>
            <a:r>
              <a:rPr lang="en-US" altLang="zh-TW" sz="2600" smtClean="0">
                <a:latin typeface="標楷體" pitchFamily="65" charset="-120"/>
                <a:ea typeface="標楷體" pitchFamily="65" charset="-120"/>
              </a:rPr>
              <a:t>20</a:t>
            </a:r>
            <a:r>
              <a:rPr lang="zh-TW" altLang="en-US" sz="2600" smtClean="0">
                <a:latin typeface="標楷體" pitchFamily="65" charset="-120"/>
                <a:ea typeface="標楷體" pitchFamily="65" charset="-120"/>
              </a:rPr>
              <a:t>日以前統一由各系所循行政程序統一發函國                       科會結案，檢附下列附件：</a:t>
            </a:r>
            <a:r>
              <a:rPr lang="en-US" altLang="zh-TW" sz="2400" smtClean="0">
                <a:latin typeface="標楷體" pitchFamily="65" charset="-120"/>
                <a:ea typeface="標楷體" pitchFamily="65" charset="-120"/>
              </a:rPr>
              <a:t>1</a:t>
            </a:r>
            <a:r>
              <a:rPr lang="zh-TW" altLang="zh-TW" sz="2400" smtClean="0">
                <a:latin typeface="標楷體" pitchFamily="65" charset="-120"/>
                <a:ea typeface="標楷體" pitchFamily="65" charset="-120"/>
              </a:rPr>
              <a:t>、核章後之收支報告明細表。</a:t>
            </a:r>
            <a:r>
              <a:rPr lang="en-US" altLang="zh-TW" sz="2400" smtClean="0">
                <a:latin typeface="標楷體" pitchFamily="65" charset="-120"/>
                <a:ea typeface="標楷體" pitchFamily="65" charset="-120"/>
              </a:rPr>
              <a:t>2</a:t>
            </a:r>
            <a:r>
              <a:rPr lang="zh-TW" altLang="zh-TW" sz="2400" smtClean="0">
                <a:latin typeface="標楷體" pitchFamily="65" charset="-120"/>
                <a:ea typeface="標楷體" pitchFamily="65" charset="-120"/>
              </a:rPr>
              <a:t>、國科會專題研究計畫報銷確認表。</a:t>
            </a:r>
            <a:r>
              <a:rPr lang="en-US" altLang="zh-TW" sz="2400" smtClean="0">
                <a:latin typeface="標楷體" pitchFamily="65" charset="-120"/>
                <a:ea typeface="標楷體" pitchFamily="65" charset="-120"/>
              </a:rPr>
              <a:t>3</a:t>
            </a:r>
            <a:r>
              <a:rPr lang="zh-TW" altLang="zh-TW" sz="2400" smtClean="0">
                <a:latin typeface="標楷體" pitchFamily="65" charset="-120"/>
                <a:ea typeface="標楷體" pitchFamily="65" charset="-120"/>
              </a:rPr>
              <a:t>、經費支出用途變更彙報表。</a:t>
            </a:r>
          </a:p>
          <a:p>
            <a:pPr marL="711200" indent="-711200">
              <a:spcAft>
                <a:spcPct val="50000"/>
              </a:spcAft>
            </a:pPr>
            <a:endParaRPr lang="zh-TW" altLang="en-US" sz="2600" smtClean="0">
              <a:latin typeface="標楷體" pitchFamily="65" charset="-120"/>
              <a:ea typeface="標楷體" pitchFamily="65" charset="-120"/>
            </a:endParaRPr>
          </a:p>
          <a:p>
            <a:pPr marL="711200" indent="-711200">
              <a:spcBef>
                <a:spcPct val="50000"/>
              </a:spcBef>
              <a:buFont typeface="Wingdings" pitchFamily="2" charset="2"/>
              <a:buNone/>
            </a:pPr>
            <a:endParaRPr lang="zh-TW" altLang="en-US" sz="2600" smtClean="0">
              <a:latin typeface="標楷體" pitchFamily="65" charset="-120"/>
              <a:ea typeface="標楷體" pitchFamily="65" charset="-120"/>
            </a:endParaRPr>
          </a:p>
        </p:txBody>
      </p:sp>
    </p:spTree>
    <p:extLst>
      <p:ext uri="{BB962C8B-B14F-4D97-AF65-F5344CB8AC3E}">
        <p14:creationId xmlns:p14="http://schemas.microsoft.com/office/powerpoint/2010/main" val="2730590960"/>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3"/>
          <p:cNvSpPr>
            <a:spLocks noGrp="1" noChangeArrowheads="1"/>
          </p:cNvSpPr>
          <p:nvPr>
            <p:ph type="body" idx="4294967295"/>
          </p:nvPr>
        </p:nvSpPr>
        <p:spPr>
          <a:xfrm>
            <a:off x="971550" y="1052513"/>
            <a:ext cx="7486650" cy="5043487"/>
          </a:xfrm>
        </p:spPr>
        <p:txBody>
          <a:bodyPr/>
          <a:lstStyle/>
          <a:p>
            <a:pPr marL="609600" indent="-609600">
              <a:buFont typeface="Wingdings" pitchFamily="2" charset="2"/>
              <a:buBlip>
                <a:blip r:embed="rId2"/>
              </a:buBlip>
            </a:pPr>
            <a:r>
              <a:rPr lang="zh-TW" altLang="en-US" smtClean="0">
                <a:ea typeface="標楷體" pitchFamily="65" charset="-120"/>
              </a:rPr>
              <a:t>於國科會首頁，輸入計畫主持人帳號與密碼後，登入系統</a:t>
            </a:r>
          </a:p>
        </p:txBody>
      </p:sp>
      <p:sp>
        <p:nvSpPr>
          <p:cNvPr id="100355" name="Rectangle 12"/>
          <p:cNvSpPr>
            <a:spLocks noGrp="1" noChangeArrowheads="1"/>
          </p:cNvSpPr>
          <p:nvPr>
            <p:ph type="title" idx="4294967295"/>
          </p:nvPr>
        </p:nvSpPr>
        <p:spPr>
          <a:xfrm>
            <a:off x="755650" y="333375"/>
            <a:ext cx="8064500" cy="536575"/>
          </a:xfrm>
        </p:spPr>
        <p:txBody>
          <a:bodyPr/>
          <a:lstStyle/>
          <a:p>
            <a:pPr algn="dist"/>
            <a:r>
              <a:rPr lang="zh-TW" altLang="en-US" sz="3200" smtClean="0">
                <a:solidFill>
                  <a:schemeClr val="tx1"/>
                </a:solidFill>
                <a:ea typeface="標楷體" pitchFamily="65" charset="-120"/>
              </a:rPr>
              <a:t>國科會計畫主持人經費報銷登錄作業</a:t>
            </a:r>
            <a:r>
              <a:rPr lang="en-US" altLang="zh-TW" sz="3200" smtClean="0">
                <a:solidFill>
                  <a:schemeClr val="tx1"/>
                </a:solidFill>
                <a:ea typeface="標楷體" pitchFamily="65" charset="-120"/>
              </a:rPr>
              <a:t>-</a:t>
            </a:r>
            <a:r>
              <a:rPr lang="zh-TW" altLang="en-US" sz="3200" smtClean="0">
                <a:solidFill>
                  <a:schemeClr val="tx1"/>
                </a:solidFill>
                <a:ea typeface="標楷體" pitchFamily="65" charset="-120"/>
              </a:rPr>
              <a:t>步驟</a:t>
            </a:r>
            <a:r>
              <a:rPr lang="en-US" altLang="zh-TW" sz="3200" smtClean="0">
                <a:solidFill>
                  <a:schemeClr val="tx1"/>
                </a:solidFill>
                <a:ea typeface="標楷體" pitchFamily="65" charset="-120"/>
              </a:rPr>
              <a:t>1</a:t>
            </a:r>
          </a:p>
        </p:txBody>
      </p:sp>
      <p:pic>
        <p:nvPicPr>
          <p:cNvPr id="1003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017713"/>
            <a:ext cx="8497887" cy="457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7" name="Oval 9"/>
          <p:cNvSpPr>
            <a:spLocks noChangeArrowheads="1"/>
          </p:cNvSpPr>
          <p:nvPr/>
        </p:nvSpPr>
        <p:spPr bwMode="auto">
          <a:xfrm>
            <a:off x="539750" y="3573463"/>
            <a:ext cx="1511300" cy="863600"/>
          </a:xfrm>
          <a:prstGeom prst="ellipse">
            <a:avLst/>
          </a:prstGeom>
          <a:noFill/>
          <a:ln w="22225" cap="rnd" algn="ctr">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a:latin typeface="Times New Roman" pitchFamily="18" charset="0"/>
            </a:endParaRPr>
          </a:p>
        </p:txBody>
      </p:sp>
    </p:spTree>
    <p:extLst>
      <p:ext uri="{BB962C8B-B14F-4D97-AF65-F5344CB8AC3E}">
        <p14:creationId xmlns:p14="http://schemas.microsoft.com/office/powerpoint/2010/main" val="148950435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body" idx="4294967295"/>
          </p:nvPr>
        </p:nvSpPr>
        <p:spPr>
          <a:xfrm>
            <a:off x="539750" y="1052513"/>
            <a:ext cx="7486650" cy="5114925"/>
          </a:xfrm>
        </p:spPr>
        <p:txBody>
          <a:bodyPr/>
          <a:lstStyle/>
          <a:p>
            <a:pPr marL="609600" indent="-609600">
              <a:buFont typeface="Wingdings" pitchFamily="2" charset="2"/>
              <a:buBlip>
                <a:blip r:embed="rId2"/>
              </a:buBlip>
            </a:pPr>
            <a:r>
              <a:rPr lang="zh-TW" altLang="en-US" smtClean="0">
                <a:latin typeface="標楷體" pitchFamily="65" charset="-120"/>
                <a:ea typeface="標楷體" pitchFamily="65" charset="-120"/>
              </a:rPr>
              <a:t>進入</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學術研發服務網</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，於</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執行中計畫</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，按下</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經費報銷</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圖示。</a:t>
            </a:r>
            <a:r>
              <a:rPr lang="zh-TW" altLang="en-US" smtClean="0">
                <a:ea typeface="新細明體" charset="-120"/>
              </a:rPr>
              <a:t> </a:t>
            </a:r>
          </a:p>
        </p:txBody>
      </p:sp>
      <p:sp>
        <p:nvSpPr>
          <p:cNvPr id="101379" name="Oval 3"/>
          <p:cNvSpPr>
            <a:spLocks noChangeArrowheads="1"/>
          </p:cNvSpPr>
          <p:nvPr/>
        </p:nvSpPr>
        <p:spPr bwMode="auto">
          <a:xfrm flipV="1">
            <a:off x="4643438" y="5300663"/>
            <a:ext cx="901700" cy="360362"/>
          </a:xfrm>
          <a:prstGeom prst="ellipse">
            <a:avLst/>
          </a:prstGeom>
          <a:solidFill>
            <a:srgbClr val="FFFFFF">
              <a:alpha val="0"/>
            </a:srgbClr>
          </a:solidFill>
          <a:ln w="19050">
            <a:solidFill>
              <a:srgbClr val="FF0000"/>
            </a:solidFill>
            <a:round/>
            <a:headEnd/>
            <a:tailEnd/>
          </a:ln>
        </p:spPr>
        <p:txBody>
          <a:bodyP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b="0">
              <a:latin typeface="Times New Roman" pitchFamily="18" charset="0"/>
              <a:ea typeface="新細明體" charset="-120"/>
            </a:endParaRPr>
          </a:p>
        </p:txBody>
      </p:sp>
      <p:pic>
        <p:nvPicPr>
          <p:cNvPr id="101380"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989138"/>
            <a:ext cx="8602663"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1381" name="Oval 7"/>
          <p:cNvSpPr>
            <a:spLocks noChangeArrowheads="1"/>
          </p:cNvSpPr>
          <p:nvPr/>
        </p:nvSpPr>
        <p:spPr bwMode="auto">
          <a:xfrm>
            <a:off x="2339975" y="4941888"/>
            <a:ext cx="1368425" cy="503237"/>
          </a:xfrm>
          <a:prstGeom prst="ellipse">
            <a:avLst/>
          </a:prstGeom>
          <a:noFill/>
          <a:ln w="38100" cap="rnd">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b="0">
              <a:latin typeface="Times New Roman" pitchFamily="18" charset="0"/>
              <a:ea typeface="新細明體" charset="-120"/>
            </a:endParaRPr>
          </a:p>
        </p:txBody>
      </p:sp>
      <p:sp>
        <p:nvSpPr>
          <p:cNvPr id="101382" name="Oval 9"/>
          <p:cNvSpPr>
            <a:spLocks noChangeArrowheads="1"/>
          </p:cNvSpPr>
          <p:nvPr/>
        </p:nvSpPr>
        <p:spPr bwMode="auto">
          <a:xfrm>
            <a:off x="6156325" y="5589588"/>
            <a:ext cx="533400" cy="360362"/>
          </a:xfrm>
          <a:prstGeom prst="ellipse">
            <a:avLst/>
          </a:prstGeom>
          <a:noFill/>
          <a:ln w="38100" cap="rnd">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b="0">
              <a:latin typeface="Times New Roman" pitchFamily="18" charset="0"/>
              <a:ea typeface="新細明體" charset="-120"/>
            </a:endParaRPr>
          </a:p>
        </p:txBody>
      </p:sp>
      <p:sp>
        <p:nvSpPr>
          <p:cNvPr id="101383" name="Oval 10"/>
          <p:cNvSpPr>
            <a:spLocks noChangeArrowheads="1"/>
          </p:cNvSpPr>
          <p:nvPr/>
        </p:nvSpPr>
        <p:spPr bwMode="auto">
          <a:xfrm>
            <a:off x="468313" y="2997200"/>
            <a:ext cx="2232025" cy="647700"/>
          </a:xfrm>
          <a:prstGeom prst="ellipse">
            <a:avLst/>
          </a:prstGeom>
          <a:noFill/>
          <a:ln w="38100" cap="rnd">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b="0">
              <a:latin typeface="Times New Roman" pitchFamily="18" charset="0"/>
              <a:ea typeface="新細明體" charset="-120"/>
            </a:endParaRPr>
          </a:p>
        </p:txBody>
      </p:sp>
      <p:sp>
        <p:nvSpPr>
          <p:cNvPr id="101384" name="Rectangle 12"/>
          <p:cNvSpPr>
            <a:spLocks noChangeArrowheads="1"/>
          </p:cNvSpPr>
          <p:nvPr/>
        </p:nvSpPr>
        <p:spPr bwMode="gray">
          <a:xfrm>
            <a:off x="755650" y="333375"/>
            <a:ext cx="8064500"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dist">
              <a:spcBef>
                <a:spcPct val="0"/>
              </a:spcBef>
              <a:buClrTx/>
              <a:buFontTx/>
              <a:buNone/>
            </a:pPr>
            <a:r>
              <a:rPr lang="zh-TW" altLang="en-US" sz="3200">
                <a:latin typeface="Arial" charset="0"/>
              </a:rPr>
              <a:t>國科會計畫主持人經費報銷登錄作業</a:t>
            </a:r>
            <a:r>
              <a:rPr lang="en-US" altLang="zh-TW" sz="3200">
                <a:latin typeface="Arial" charset="0"/>
              </a:rPr>
              <a:t>-</a:t>
            </a:r>
            <a:r>
              <a:rPr lang="zh-TW" altLang="en-US" sz="3200">
                <a:latin typeface="Arial" charset="0"/>
              </a:rPr>
              <a:t>步驟２</a:t>
            </a:r>
          </a:p>
        </p:txBody>
      </p:sp>
    </p:spTree>
    <p:extLst>
      <p:ext uri="{BB962C8B-B14F-4D97-AF65-F5344CB8AC3E}">
        <p14:creationId xmlns:p14="http://schemas.microsoft.com/office/powerpoint/2010/main" val="3065077755"/>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Oval 3"/>
          <p:cNvSpPr>
            <a:spLocks noChangeArrowheads="1"/>
          </p:cNvSpPr>
          <p:nvPr/>
        </p:nvSpPr>
        <p:spPr bwMode="auto">
          <a:xfrm flipV="1">
            <a:off x="4643438" y="5300663"/>
            <a:ext cx="901700" cy="360362"/>
          </a:xfrm>
          <a:prstGeom prst="ellipse">
            <a:avLst/>
          </a:prstGeom>
          <a:solidFill>
            <a:srgbClr val="FFFFFF">
              <a:alpha val="0"/>
            </a:srgbClr>
          </a:solidFill>
          <a:ln w="19050">
            <a:solidFill>
              <a:srgbClr val="FF0000"/>
            </a:solidFill>
            <a:round/>
            <a:headEnd/>
            <a:tailEnd/>
          </a:ln>
        </p:spPr>
        <p:txBody>
          <a:bodyP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b="0">
              <a:latin typeface="Times New Roman" pitchFamily="18" charset="0"/>
              <a:ea typeface="新細明體" charset="-120"/>
            </a:endParaRPr>
          </a:p>
        </p:txBody>
      </p:sp>
      <p:sp>
        <p:nvSpPr>
          <p:cNvPr id="102403" name="Rectangle 4"/>
          <p:cNvSpPr>
            <a:spLocks noGrp="1" noChangeArrowheads="1"/>
          </p:cNvSpPr>
          <p:nvPr>
            <p:ph type="title" idx="4294967295"/>
          </p:nvPr>
        </p:nvSpPr>
        <p:spPr>
          <a:xfrm>
            <a:off x="468313" y="260350"/>
            <a:ext cx="8351837" cy="536575"/>
          </a:xfrm>
        </p:spPr>
        <p:txBody>
          <a:bodyPr/>
          <a:lstStyle/>
          <a:p>
            <a:pPr algn="dist"/>
            <a:r>
              <a:rPr lang="zh-TW" altLang="en-US" sz="3200" smtClean="0">
                <a:solidFill>
                  <a:schemeClr val="tx1"/>
                </a:solidFill>
                <a:ea typeface="標楷體" pitchFamily="65" charset="-120"/>
              </a:rPr>
              <a:t>國科會計畫主持人經費報銷登錄作業</a:t>
            </a:r>
            <a:r>
              <a:rPr lang="en-US" altLang="zh-TW" sz="3200" smtClean="0">
                <a:solidFill>
                  <a:schemeClr val="tx1"/>
                </a:solidFill>
                <a:ea typeface="標楷體" pitchFamily="65" charset="-120"/>
              </a:rPr>
              <a:t>-</a:t>
            </a:r>
            <a:r>
              <a:rPr lang="zh-TW" altLang="en-US" sz="3200" smtClean="0">
                <a:solidFill>
                  <a:schemeClr val="tx1"/>
                </a:solidFill>
                <a:ea typeface="標楷體" pitchFamily="65" charset="-120"/>
              </a:rPr>
              <a:t>步驟</a:t>
            </a:r>
            <a:r>
              <a:rPr lang="en-US" altLang="zh-TW" sz="3200" smtClean="0">
                <a:solidFill>
                  <a:schemeClr val="tx1"/>
                </a:solidFill>
                <a:ea typeface="標楷體" pitchFamily="65" charset="-120"/>
              </a:rPr>
              <a:t>3</a:t>
            </a:r>
          </a:p>
        </p:txBody>
      </p:sp>
      <p:pic>
        <p:nvPicPr>
          <p:cNvPr id="10240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687513"/>
            <a:ext cx="8497888"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5" name="Oval 6"/>
          <p:cNvSpPr>
            <a:spLocks noChangeArrowheads="1"/>
          </p:cNvSpPr>
          <p:nvPr/>
        </p:nvSpPr>
        <p:spPr bwMode="auto">
          <a:xfrm>
            <a:off x="4572000" y="4941888"/>
            <a:ext cx="936625" cy="1371600"/>
          </a:xfrm>
          <a:prstGeom prst="ellipse">
            <a:avLst/>
          </a:prstGeom>
          <a:noFill/>
          <a:ln w="38100" cap="rnd">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b="0">
              <a:latin typeface="Times New Roman" pitchFamily="18" charset="0"/>
              <a:ea typeface="新細明體" charset="-120"/>
            </a:endParaRPr>
          </a:p>
        </p:txBody>
      </p:sp>
      <p:sp>
        <p:nvSpPr>
          <p:cNvPr id="102406" name="Oval 7"/>
          <p:cNvSpPr>
            <a:spLocks noChangeArrowheads="1"/>
          </p:cNvSpPr>
          <p:nvPr/>
        </p:nvSpPr>
        <p:spPr bwMode="auto">
          <a:xfrm>
            <a:off x="3203575" y="5084763"/>
            <a:ext cx="1066800" cy="865187"/>
          </a:xfrm>
          <a:prstGeom prst="ellipse">
            <a:avLst/>
          </a:prstGeom>
          <a:noFill/>
          <a:ln w="38100" cap="rnd">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b="0">
              <a:latin typeface="Times New Roman" pitchFamily="18" charset="0"/>
              <a:ea typeface="新細明體" charset="-120"/>
            </a:endParaRPr>
          </a:p>
        </p:txBody>
      </p:sp>
      <p:sp>
        <p:nvSpPr>
          <p:cNvPr id="102407" name="Oval 8"/>
          <p:cNvSpPr>
            <a:spLocks noChangeArrowheads="1"/>
          </p:cNvSpPr>
          <p:nvPr/>
        </p:nvSpPr>
        <p:spPr bwMode="auto">
          <a:xfrm>
            <a:off x="3276600" y="6021388"/>
            <a:ext cx="1066800" cy="457200"/>
          </a:xfrm>
          <a:prstGeom prst="ellipse">
            <a:avLst/>
          </a:prstGeom>
          <a:noFill/>
          <a:ln w="38100" cap="rnd">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b="0">
              <a:latin typeface="Times New Roman" pitchFamily="18" charset="0"/>
              <a:ea typeface="新細明體" charset="-120"/>
            </a:endParaRPr>
          </a:p>
        </p:txBody>
      </p:sp>
      <p:sp>
        <p:nvSpPr>
          <p:cNvPr id="102408" name="Rectangle 2"/>
          <p:cNvSpPr>
            <a:spLocks noChangeArrowheads="1"/>
          </p:cNvSpPr>
          <p:nvPr/>
        </p:nvSpPr>
        <p:spPr bwMode="gray">
          <a:xfrm>
            <a:off x="468313" y="908050"/>
            <a:ext cx="75612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fontAlgn="ctr">
              <a:buFont typeface="Wingdings" pitchFamily="2" charset="2"/>
              <a:buBlip>
                <a:blip r:embed="rId3"/>
              </a:buBlip>
            </a:pPr>
            <a:r>
              <a:rPr lang="zh-TW" altLang="en-US" sz="1600">
                <a:latin typeface="標楷體" pitchFamily="65" charset="-120"/>
              </a:rPr>
              <a:t>輸入支出憑證起訖號碼，按下 </a:t>
            </a:r>
            <a:r>
              <a:rPr lang="en-US" altLang="zh-TW" sz="1600">
                <a:latin typeface="標楷體" pitchFamily="65" charset="-120"/>
              </a:rPr>
              <a:t>【</a:t>
            </a:r>
            <a:r>
              <a:rPr lang="zh-TW" altLang="en-US" sz="1600">
                <a:latin typeface="標楷體" pitchFamily="65" charset="-120"/>
              </a:rPr>
              <a:t>明細</a:t>
            </a:r>
            <a:r>
              <a:rPr lang="en-US" altLang="zh-TW" sz="1600">
                <a:latin typeface="標楷體" pitchFamily="65" charset="-120"/>
              </a:rPr>
              <a:t>】</a:t>
            </a:r>
            <a:r>
              <a:rPr lang="zh-TW" altLang="en-US" sz="1600">
                <a:latin typeface="標楷體" pitchFamily="65" charset="-120"/>
              </a:rPr>
              <a:t>功能選項，進入下一畫面輸入單據金額、實支金額</a:t>
            </a:r>
          </a:p>
          <a:p>
            <a:pPr fontAlgn="ctr">
              <a:buFont typeface="Wingdings" pitchFamily="2" charset="2"/>
              <a:buBlip>
                <a:blip r:embed="rId3"/>
              </a:buBlip>
            </a:pPr>
            <a:r>
              <a:rPr lang="zh-TW" altLang="en-US" sz="1600">
                <a:latin typeface="標楷體" pitchFamily="65" charset="-120"/>
              </a:rPr>
              <a:t>將免繳回之結餘款金額輸入校務基金欄位</a:t>
            </a:r>
          </a:p>
        </p:txBody>
      </p:sp>
    </p:spTree>
    <p:extLst>
      <p:ext uri="{BB962C8B-B14F-4D97-AF65-F5344CB8AC3E}">
        <p14:creationId xmlns:p14="http://schemas.microsoft.com/office/powerpoint/2010/main" val="323157604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Grp="1" noChangeArrowheads="1"/>
          </p:cNvSpPr>
          <p:nvPr>
            <p:ph type="title" idx="4294967295"/>
          </p:nvPr>
        </p:nvSpPr>
        <p:spPr>
          <a:xfrm>
            <a:off x="468313" y="333375"/>
            <a:ext cx="8351837" cy="536575"/>
          </a:xfrm>
        </p:spPr>
        <p:txBody>
          <a:bodyPr/>
          <a:lstStyle/>
          <a:p>
            <a:pPr algn="dist"/>
            <a:r>
              <a:rPr lang="zh-TW" altLang="en-US" sz="3200" smtClean="0">
                <a:solidFill>
                  <a:schemeClr val="tx1"/>
                </a:solidFill>
                <a:ea typeface="標楷體" pitchFamily="65" charset="-120"/>
              </a:rPr>
              <a:t>國科會計畫主持人經費報銷登錄作業</a:t>
            </a:r>
            <a:r>
              <a:rPr lang="en-US" altLang="zh-TW" sz="3200" smtClean="0">
                <a:solidFill>
                  <a:schemeClr val="tx1"/>
                </a:solidFill>
                <a:ea typeface="標楷體" pitchFamily="65" charset="-120"/>
              </a:rPr>
              <a:t>-</a:t>
            </a:r>
            <a:r>
              <a:rPr lang="zh-TW" altLang="en-US" sz="3200" smtClean="0">
                <a:solidFill>
                  <a:schemeClr val="tx1"/>
                </a:solidFill>
                <a:ea typeface="標楷體" pitchFamily="65" charset="-120"/>
              </a:rPr>
              <a:t>步驟</a:t>
            </a:r>
            <a:r>
              <a:rPr lang="en-US" altLang="zh-TW" sz="3200" smtClean="0">
                <a:solidFill>
                  <a:schemeClr val="tx1"/>
                </a:solidFill>
                <a:ea typeface="標楷體" pitchFamily="65" charset="-120"/>
              </a:rPr>
              <a:t>4</a:t>
            </a:r>
          </a:p>
        </p:txBody>
      </p:sp>
      <p:pic>
        <p:nvPicPr>
          <p:cNvPr id="10342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060575"/>
            <a:ext cx="8569325" cy="453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28" name="Oval 11"/>
          <p:cNvSpPr>
            <a:spLocks noChangeArrowheads="1"/>
          </p:cNvSpPr>
          <p:nvPr/>
        </p:nvSpPr>
        <p:spPr bwMode="auto">
          <a:xfrm>
            <a:off x="2195513" y="4508500"/>
            <a:ext cx="1066800" cy="457200"/>
          </a:xfrm>
          <a:prstGeom prst="ellipse">
            <a:avLst/>
          </a:prstGeom>
          <a:noFill/>
          <a:ln w="38100" cap="rnd">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b="0">
              <a:latin typeface="Times New Roman" pitchFamily="18" charset="0"/>
              <a:ea typeface="新細明體" charset="-120"/>
            </a:endParaRPr>
          </a:p>
        </p:txBody>
      </p:sp>
      <p:sp>
        <p:nvSpPr>
          <p:cNvPr id="103429" name="Oval 12"/>
          <p:cNvSpPr>
            <a:spLocks noChangeArrowheads="1"/>
          </p:cNvSpPr>
          <p:nvPr/>
        </p:nvSpPr>
        <p:spPr bwMode="auto">
          <a:xfrm>
            <a:off x="179388" y="2997200"/>
            <a:ext cx="1066800" cy="457200"/>
          </a:xfrm>
          <a:prstGeom prst="ellipse">
            <a:avLst/>
          </a:prstGeom>
          <a:noFill/>
          <a:ln w="38100" cap="rnd">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b="0">
              <a:latin typeface="Times New Roman" pitchFamily="18" charset="0"/>
              <a:ea typeface="新細明體" charset="-120"/>
            </a:endParaRPr>
          </a:p>
        </p:txBody>
      </p:sp>
      <p:sp>
        <p:nvSpPr>
          <p:cNvPr id="103430" name="Oval 13"/>
          <p:cNvSpPr>
            <a:spLocks noChangeArrowheads="1"/>
          </p:cNvSpPr>
          <p:nvPr/>
        </p:nvSpPr>
        <p:spPr bwMode="auto">
          <a:xfrm>
            <a:off x="6084888" y="4149725"/>
            <a:ext cx="1439862" cy="647700"/>
          </a:xfrm>
          <a:prstGeom prst="ellipse">
            <a:avLst/>
          </a:prstGeom>
          <a:noFill/>
          <a:ln w="38100" cap="rnd">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b="0">
              <a:latin typeface="Times New Roman" pitchFamily="18" charset="0"/>
              <a:ea typeface="新細明體" charset="-120"/>
            </a:endParaRPr>
          </a:p>
        </p:txBody>
      </p:sp>
      <p:sp>
        <p:nvSpPr>
          <p:cNvPr id="103431" name="Rectangle 16"/>
          <p:cNvSpPr>
            <a:spLocks noGrp="1" noChangeArrowheads="1"/>
          </p:cNvSpPr>
          <p:nvPr>
            <p:ph type="body" idx="4294967295"/>
          </p:nvPr>
        </p:nvSpPr>
        <p:spPr>
          <a:xfrm>
            <a:off x="971550" y="1052513"/>
            <a:ext cx="7486650" cy="5043487"/>
          </a:xfrm>
        </p:spPr>
        <p:txBody>
          <a:bodyPr/>
          <a:lstStyle/>
          <a:p>
            <a:pPr marL="609600" indent="-609600">
              <a:buFont typeface="Wingdings" pitchFamily="2" charset="2"/>
              <a:buBlip>
                <a:blip r:embed="rId3"/>
              </a:buBlip>
            </a:pPr>
            <a:r>
              <a:rPr lang="zh-TW" altLang="en-US" smtClean="0">
                <a:ea typeface="標楷體" pitchFamily="65" charset="-120"/>
              </a:rPr>
              <a:t>輸入單據金額、實收金額後，按下</a:t>
            </a:r>
            <a:r>
              <a:rPr lang="en-US" altLang="zh-TW" smtClean="0">
                <a:ea typeface="標楷體" pitchFamily="65" charset="-120"/>
              </a:rPr>
              <a:t>【</a:t>
            </a:r>
            <a:r>
              <a:rPr lang="zh-TW" altLang="en-US" smtClean="0">
                <a:ea typeface="標楷體" pitchFamily="65" charset="-120"/>
              </a:rPr>
              <a:t>明細新增</a:t>
            </a:r>
            <a:r>
              <a:rPr lang="en-US" altLang="zh-TW" smtClean="0">
                <a:ea typeface="標楷體" pitchFamily="65" charset="-120"/>
              </a:rPr>
              <a:t>】</a:t>
            </a:r>
            <a:r>
              <a:rPr lang="zh-TW" altLang="en-US" smtClean="0">
                <a:ea typeface="標楷體" pitchFamily="65" charset="-120"/>
              </a:rPr>
              <a:t>，</a:t>
            </a:r>
            <a:r>
              <a:rPr lang="en-US" altLang="zh-TW" smtClean="0">
                <a:ea typeface="標楷體" pitchFamily="65" charset="-120"/>
              </a:rPr>
              <a:t>【</a:t>
            </a:r>
            <a:r>
              <a:rPr lang="zh-TW" altLang="en-US" smtClean="0">
                <a:ea typeface="標楷體" pitchFamily="65" charset="-120"/>
              </a:rPr>
              <a:t>回上頁</a:t>
            </a:r>
            <a:r>
              <a:rPr lang="en-US" altLang="zh-TW" smtClean="0">
                <a:ea typeface="標楷體" pitchFamily="65" charset="-120"/>
              </a:rPr>
              <a:t>】</a:t>
            </a:r>
            <a:r>
              <a:rPr lang="zh-TW" altLang="en-US" smtClean="0">
                <a:ea typeface="標楷體" pitchFamily="65" charset="-120"/>
              </a:rPr>
              <a:t>，關閉輸入畫面</a:t>
            </a:r>
            <a:r>
              <a:rPr lang="zh-TW" altLang="en-US" smtClean="0">
                <a:ea typeface="新細明體" charset="-120"/>
              </a:rPr>
              <a:t> </a:t>
            </a:r>
          </a:p>
        </p:txBody>
      </p:sp>
      <p:sp>
        <p:nvSpPr>
          <p:cNvPr id="103432" name="Oval 12"/>
          <p:cNvSpPr>
            <a:spLocks noChangeArrowheads="1"/>
          </p:cNvSpPr>
          <p:nvPr/>
        </p:nvSpPr>
        <p:spPr bwMode="auto">
          <a:xfrm>
            <a:off x="2987675" y="4005263"/>
            <a:ext cx="1066800" cy="457200"/>
          </a:xfrm>
          <a:prstGeom prst="ellipse">
            <a:avLst/>
          </a:prstGeom>
          <a:noFill/>
          <a:ln w="38100" cap="rnd">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b="0">
              <a:latin typeface="Times New Roman" pitchFamily="18" charset="0"/>
              <a:ea typeface="新細明體" charset="-120"/>
            </a:endParaRPr>
          </a:p>
        </p:txBody>
      </p:sp>
    </p:spTree>
    <p:extLst>
      <p:ext uri="{BB962C8B-B14F-4D97-AF65-F5344CB8AC3E}">
        <p14:creationId xmlns:p14="http://schemas.microsoft.com/office/powerpoint/2010/main" val="2233351557"/>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133600"/>
            <a:ext cx="8424863" cy="453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451" name="Rectangle 3"/>
          <p:cNvSpPr>
            <a:spLocks noGrp="1" noChangeArrowheads="1"/>
          </p:cNvSpPr>
          <p:nvPr>
            <p:ph type="title" idx="4294967295"/>
          </p:nvPr>
        </p:nvSpPr>
        <p:spPr>
          <a:xfrm>
            <a:off x="323850" y="333375"/>
            <a:ext cx="8424863" cy="536575"/>
          </a:xfrm>
        </p:spPr>
        <p:txBody>
          <a:bodyPr/>
          <a:lstStyle/>
          <a:p>
            <a:pPr algn="dist"/>
            <a:r>
              <a:rPr lang="zh-TW" altLang="en-US" sz="3200" smtClean="0">
                <a:solidFill>
                  <a:schemeClr val="tx1"/>
                </a:solidFill>
                <a:ea typeface="標楷體" pitchFamily="65" charset="-120"/>
              </a:rPr>
              <a:t>國科會計畫主持人經費報銷登錄作業</a:t>
            </a:r>
            <a:r>
              <a:rPr lang="en-US" altLang="zh-TW" sz="3200" smtClean="0">
                <a:solidFill>
                  <a:schemeClr val="tx1"/>
                </a:solidFill>
                <a:ea typeface="標楷體" pitchFamily="65" charset="-120"/>
              </a:rPr>
              <a:t>-</a:t>
            </a:r>
            <a:r>
              <a:rPr lang="zh-TW" altLang="en-US" sz="3200" smtClean="0">
                <a:solidFill>
                  <a:schemeClr val="tx1"/>
                </a:solidFill>
                <a:ea typeface="標楷體" pitchFamily="65" charset="-120"/>
              </a:rPr>
              <a:t>步驟</a:t>
            </a:r>
            <a:r>
              <a:rPr lang="en-US" altLang="zh-TW" sz="3200" smtClean="0">
                <a:solidFill>
                  <a:schemeClr val="tx1"/>
                </a:solidFill>
                <a:ea typeface="標楷體" pitchFamily="65" charset="-120"/>
              </a:rPr>
              <a:t>5</a:t>
            </a:r>
          </a:p>
        </p:txBody>
      </p:sp>
      <p:sp>
        <p:nvSpPr>
          <p:cNvPr id="104452" name="Oval 7"/>
          <p:cNvSpPr>
            <a:spLocks noChangeArrowheads="1"/>
          </p:cNvSpPr>
          <p:nvPr/>
        </p:nvSpPr>
        <p:spPr bwMode="auto">
          <a:xfrm>
            <a:off x="468313" y="2924175"/>
            <a:ext cx="1223962" cy="574675"/>
          </a:xfrm>
          <a:prstGeom prst="ellipse">
            <a:avLst/>
          </a:prstGeom>
          <a:noFill/>
          <a:ln w="38100" cap="rnd">
            <a:solidFill>
              <a:srgbClr val="FF0000"/>
            </a:solidFill>
            <a:prstDash val="sysDot"/>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b="0">
              <a:latin typeface="Times New Roman" pitchFamily="18" charset="0"/>
              <a:ea typeface="新細明體" charset="-120"/>
            </a:endParaRPr>
          </a:p>
        </p:txBody>
      </p:sp>
      <p:sp>
        <p:nvSpPr>
          <p:cNvPr id="104453" name="Rectangle 8"/>
          <p:cNvSpPr>
            <a:spLocks noChangeArrowheads="1"/>
          </p:cNvSpPr>
          <p:nvPr/>
        </p:nvSpPr>
        <p:spPr bwMode="gray">
          <a:xfrm>
            <a:off x="539750" y="1052513"/>
            <a:ext cx="8353425" cy="504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buFont typeface="Wingdings" pitchFamily="2" charset="2"/>
              <a:buBlip>
                <a:blip r:embed="rId3"/>
              </a:buBlip>
            </a:pPr>
            <a:r>
              <a:rPr lang="zh-TW" altLang="en-US"/>
              <a:t>確認登打資料無誤後，存檔、按下</a:t>
            </a:r>
            <a:r>
              <a:rPr lang="en-US" altLang="zh-TW"/>
              <a:t>【</a:t>
            </a:r>
            <a:r>
              <a:rPr lang="zh-TW" altLang="en-US"/>
              <a:t>送出</a:t>
            </a:r>
            <a:r>
              <a:rPr lang="en-US" altLang="zh-TW"/>
              <a:t>】</a:t>
            </a:r>
            <a:endParaRPr lang="zh-TW" altLang="en-US"/>
          </a:p>
          <a:p>
            <a:pPr>
              <a:buFont typeface="Wingdings" pitchFamily="2" charset="2"/>
              <a:buBlip>
                <a:blip r:embed="rId3"/>
              </a:buBlip>
            </a:pPr>
            <a:r>
              <a:rPr lang="zh-TW" altLang="en-US">
                <a:latin typeface="標楷體" pitchFamily="65" charset="-120"/>
              </a:rPr>
              <a:t>列印收支明細報告表</a:t>
            </a:r>
            <a:r>
              <a:rPr lang="en-US" altLang="zh-TW">
                <a:latin typeface="標楷體" pitchFamily="65" charset="-120"/>
              </a:rPr>
              <a:t>2</a:t>
            </a:r>
            <a:r>
              <a:rPr lang="zh-TW" altLang="en-US">
                <a:latin typeface="標楷體" pitchFamily="65" charset="-120"/>
              </a:rPr>
              <a:t>份送出核章</a:t>
            </a:r>
          </a:p>
        </p:txBody>
      </p:sp>
    </p:spTree>
    <p:extLst>
      <p:ext uri="{BB962C8B-B14F-4D97-AF65-F5344CB8AC3E}">
        <p14:creationId xmlns:p14="http://schemas.microsoft.com/office/powerpoint/2010/main" val="891519281"/>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4294967295"/>
          </p:nvPr>
        </p:nvSpPr>
        <p:spPr>
          <a:xfrm>
            <a:off x="395288" y="1700213"/>
            <a:ext cx="8640762" cy="4608512"/>
          </a:xfrm>
        </p:spPr>
        <p:txBody>
          <a:bodyPr/>
          <a:lstStyle/>
          <a:p>
            <a:pPr marL="711200" indent="-711200"/>
            <a:r>
              <a:rPr lang="zh-TW" altLang="en-US" sz="3200" smtClean="0">
                <a:latin typeface="標楷體" pitchFamily="65" charset="-120"/>
                <a:ea typeface="標楷體" pitchFamily="65" charset="-120"/>
              </a:rPr>
              <a:t>國科會計畫外之其他建教合作計畫依</a:t>
            </a:r>
            <a:r>
              <a:rPr lang="zh-TW" altLang="en-US" sz="3200" smtClean="0">
                <a:solidFill>
                  <a:srgbClr val="CC3300"/>
                </a:solidFill>
                <a:latin typeface="標楷體" pitchFamily="65" charset="-120"/>
                <a:ea typeface="標楷體" pitchFamily="65" charset="-120"/>
              </a:rPr>
              <a:t>農委會或其他委辦機關規定</a:t>
            </a:r>
            <a:r>
              <a:rPr lang="zh-TW" altLang="en-US" sz="3200" smtClean="0">
                <a:latin typeface="標楷體" pitchFamily="65" charset="-120"/>
                <a:ea typeface="標楷體" pitchFamily="65" charset="-120"/>
              </a:rPr>
              <a:t>於請款、期中或結案時編製會計報告或報表，由計畫主持人填妥，送主計室及校長核章後函送相關機關。</a:t>
            </a:r>
          </a:p>
          <a:p>
            <a:pPr marL="711200" indent="-711200"/>
            <a:r>
              <a:rPr lang="zh-TW" altLang="en-US" sz="3200" smtClean="0">
                <a:latin typeface="標楷體" pitchFamily="65" charset="-120"/>
                <a:ea typeface="標楷體" pitchFamily="65" charset="-120"/>
              </a:rPr>
              <a:t>農委會計畫辦理請款、期中或結案時編製會計報告或報表時，請進入行政院農業委員會    ─</a:t>
            </a:r>
            <a:r>
              <a:rPr lang="zh-TW" altLang="en-US" sz="3200" u="sng" smtClean="0">
                <a:latin typeface="標楷體" pitchFamily="65" charset="-120"/>
                <a:ea typeface="標楷體" pitchFamily="65" charset="-120"/>
              </a:rPr>
              <a:t>計畫</a:t>
            </a:r>
            <a:r>
              <a:rPr lang="zh-TW" altLang="en-US" sz="3200" u="sng" smtClean="0">
                <a:ea typeface="標楷體" pitchFamily="65" charset="-120"/>
              </a:rPr>
              <a:t>經費網路作業系統</a:t>
            </a:r>
            <a:r>
              <a:rPr lang="zh-TW" altLang="en-US" sz="3200" smtClean="0">
                <a:latin typeface="標楷體" pitchFamily="65" charset="-120"/>
                <a:ea typeface="標楷體" pitchFamily="65" charset="-120"/>
              </a:rPr>
              <a:t>，進行經費登錄</a:t>
            </a:r>
          </a:p>
          <a:p>
            <a:pPr marL="711200" indent="-711200">
              <a:buFont typeface="Wingdings" pitchFamily="2" charset="2"/>
              <a:buNone/>
            </a:pPr>
            <a:r>
              <a:rPr lang="en-US" altLang="zh-TW" smtClean="0">
                <a:ea typeface="新細明體" charset="-120"/>
              </a:rPr>
              <a:t>http://webgate.coa.gov.tw/amtsco/svrp/mainpage.asp</a:t>
            </a:r>
            <a:endParaRPr lang="zh-TW" altLang="en-US" sz="3200" smtClean="0">
              <a:latin typeface="標楷體" pitchFamily="65" charset="-120"/>
              <a:ea typeface="標楷體" pitchFamily="65" charset="-120"/>
            </a:endParaRPr>
          </a:p>
        </p:txBody>
      </p:sp>
      <p:sp>
        <p:nvSpPr>
          <p:cNvPr id="105475" name="Rectangle 3"/>
          <p:cNvSpPr>
            <a:spLocks noGrp="1" noChangeArrowheads="1"/>
          </p:cNvSpPr>
          <p:nvPr>
            <p:ph type="title" idx="4294967295"/>
          </p:nvPr>
        </p:nvSpPr>
        <p:spPr>
          <a:xfrm>
            <a:off x="323850" y="260350"/>
            <a:ext cx="8424863" cy="647700"/>
          </a:xfrm>
          <a:solidFill>
            <a:srgbClr val="000000"/>
          </a:solidFill>
        </p:spPr>
        <p:txBody>
          <a:bodyPr/>
          <a:lstStyle/>
          <a:p>
            <a:r>
              <a:rPr lang="zh-TW" altLang="en-US" sz="3200" smtClean="0">
                <a:ea typeface="標楷體" pitchFamily="65" charset="-120"/>
              </a:rPr>
              <a:t>計畫結案及憑證整理注意事項</a:t>
            </a:r>
            <a:r>
              <a:rPr lang="zh-TW" altLang="en-US" smtClean="0">
                <a:ea typeface="新細明體" charset="-120"/>
              </a:rPr>
              <a:t> </a:t>
            </a:r>
          </a:p>
        </p:txBody>
      </p:sp>
      <p:grpSp>
        <p:nvGrpSpPr>
          <p:cNvPr id="105476" name="Group 3"/>
          <p:cNvGrpSpPr>
            <a:grpSpLocks/>
          </p:cNvGrpSpPr>
          <p:nvPr/>
        </p:nvGrpSpPr>
        <p:grpSpPr bwMode="auto">
          <a:xfrm>
            <a:off x="755650" y="765175"/>
            <a:ext cx="8064500" cy="576263"/>
            <a:chOff x="158" y="3748"/>
            <a:chExt cx="2404" cy="395"/>
          </a:xfrm>
        </p:grpSpPr>
        <p:sp>
          <p:nvSpPr>
            <p:cNvPr id="105477" name="AutoShape 4"/>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a:latin typeface="Times New Roman" pitchFamily="18" charset="0"/>
              </a:endParaRPr>
            </a:p>
          </p:txBody>
        </p:sp>
        <p:sp>
          <p:nvSpPr>
            <p:cNvPr id="105478" name="AutoShape 5"/>
            <p:cNvSpPr>
              <a:spLocks noChangeArrowheads="1"/>
            </p:cNvSpPr>
            <p:nvPr/>
          </p:nvSpPr>
          <p:spPr bwMode="auto">
            <a:xfrm>
              <a:off x="298" y="3771"/>
              <a:ext cx="2125" cy="349"/>
            </a:xfrm>
            <a:prstGeom prst="roundRect">
              <a:avLst>
                <a:gd name="adj" fmla="val 50000"/>
              </a:avLst>
            </a:prstGeom>
            <a:solidFill>
              <a:srgbClr val="CCFFCC"/>
            </a:solidFill>
            <a:ln w="9525">
              <a:solidFill>
                <a:srgbClr val="008000"/>
              </a:solidFill>
              <a:round/>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r>
                <a:rPr lang="zh-TW" altLang="en-US" sz="3200">
                  <a:latin typeface="Times New Roman" pitchFamily="18" charset="0"/>
                </a:rPr>
                <a:t>其他建教合作計畫憑證整理注意事項</a:t>
              </a:r>
            </a:p>
          </p:txBody>
        </p:sp>
      </p:grpSp>
    </p:spTree>
    <p:extLst>
      <p:ext uri="{BB962C8B-B14F-4D97-AF65-F5344CB8AC3E}">
        <p14:creationId xmlns:p14="http://schemas.microsoft.com/office/powerpoint/2010/main" val="815213970"/>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498" name="Object 3325"/>
          <p:cNvGraphicFramePr>
            <a:graphicFrameLocks noGrp="1" noChangeAspect="1"/>
          </p:cNvGraphicFramePr>
          <p:nvPr>
            <p:ph idx="1"/>
          </p:nvPr>
        </p:nvGraphicFramePr>
        <p:xfrm>
          <a:off x="1047750" y="1052513"/>
          <a:ext cx="6688138" cy="5326062"/>
        </p:xfrm>
        <a:graphic>
          <a:graphicData uri="http://schemas.openxmlformats.org/presentationml/2006/ole">
            <mc:AlternateContent xmlns:mc="http://schemas.openxmlformats.org/markup-compatibility/2006">
              <mc:Choice xmlns:v="urn:schemas-microsoft-com:vml" Requires="v">
                <p:oleObj spid="_x0000_s99332" name="工作表" r:id="rId3" imgW="6924568" imgH="5514929" progId="Excel.Sheet.8">
                  <p:embed/>
                </p:oleObj>
              </mc:Choice>
              <mc:Fallback>
                <p:oleObj name="工作表" r:id="rId3" imgW="6924568" imgH="5514929" progId="Excel.Sheet.8">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7750" y="1052513"/>
                        <a:ext cx="6688138" cy="532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6499" name="Rectangle 3"/>
          <p:cNvSpPr>
            <a:spLocks noGrp="1" noChangeArrowheads="1"/>
          </p:cNvSpPr>
          <p:nvPr>
            <p:ph type="title"/>
          </p:nvPr>
        </p:nvSpPr>
        <p:spPr>
          <a:solidFill>
            <a:srgbClr val="000000"/>
          </a:solidFill>
        </p:spPr>
        <p:txBody>
          <a:bodyPr/>
          <a:lstStyle/>
          <a:p>
            <a:r>
              <a:rPr lang="zh-TW" altLang="en-US" smtClean="0">
                <a:latin typeface="標楷體" pitchFamily="65" charset="-120"/>
                <a:ea typeface="標楷體" pitchFamily="65" charset="-120"/>
              </a:rPr>
              <a:t>計畫結案及憑證整理注意事項 </a:t>
            </a:r>
          </a:p>
        </p:txBody>
      </p:sp>
      <p:grpSp>
        <p:nvGrpSpPr>
          <p:cNvPr id="106500" name="Group 3"/>
          <p:cNvGrpSpPr>
            <a:grpSpLocks/>
          </p:cNvGrpSpPr>
          <p:nvPr/>
        </p:nvGrpSpPr>
        <p:grpSpPr bwMode="auto">
          <a:xfrm>
            <a:off x="1476375" y="549275"/>
            <a:ext cx="6481763" cy="576263"/>
            <a:chOff x="158" y="3748"/>
            <a:chExt cx="2404" cy="395"/>
          </a:xfrm>
        </p:grpSpPr>
        <p:sp>
          <p:nvSpPr>
            <p:cNvPr id="106501" name="AutoShape 4"/>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a:latin typeface="Times New Roman" pitchFamily="18" charset="0"/>
              </a:endParaRPr>
            </a:p>
          </p:txBody>
        </p:sp>
        <p:sp>
          <p:nvSpPr>
            <p:cNvPr id="106502" name="AutoShape 5"/>
            <p:cNvSpPr>
              <a:spLocks noChangeArrowheads="1"/>
            </p:cNvSpPr>
            <p:nvPr/>
          </p:nvSpPr>
          <p:spPr bwMode="auto">
            <a:xfrm>
              <a:off x="298" y="3771"/>
              <a:ext cx="2125" cy="349"/>
            </a:xfrm>
            <a:prstGeom prst="roundRect">
              <a:avLst>
                <a:gd name="adj" fmla="val 50000"/>
              </a:avLst>
            </a:prstGeom>
            <a:solidFill>
              <a:srgbClr val="CCFFCC"/>
            </a:solidFill>
            <a:ln w="9525">
              <a:solidFill>
                <a:srgbClr val="008000"/>
              </a:solidFill>
              <a:round/>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0"/>
                </a:spcBef>
                <a:buClrTx/>
                <a:buFontTx/>
                <a:buNone/>
              </a:pPr>
              <a:r>
                <a:rPr lang="zh-TW" altLang="en-US">
                  <a:latin typeface="Times New Roman" pitchFamily="18" charset="0"/>
                </a:rPr>
                <a:t>農委會計畫經費收支月報</a:t>
              </a:r>
            </a:p>
          </p:txBody>
        </p:sp>
      </p:grpSp>
    </p:spTree>
    <p:extLst>
      <p:ext uri="{BB962C8B-B14F-4D97-AF65-F5344CB8AC3E}">
        <p14:creationId xmlns:p14="http://schemas.microsoft.com/office/powerpoint/2010/main" val="208811265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3"/>
          <p:cNvSpPr>
            <a:spLocks noGrp="1" noChangeArrowheads="1"/>
          </p:cNvSpPr>
          <p:nvPr>
            <p:ph type="title"/>
          </p:nvPr>
        </p:nvSpPr>
        <p:spPr>
          <a:xfrm>
            <a:off x="395288" y="260350"/>
            <a:ext cx="8424862" cy="720725"/>
          </a:xfrm>
          <a:solidFill>
            <a:srgbClr val="000000"/>
          </a:solidFill>
          <a:ln/>
        </p:spPr>
        <p:txBody>
          <a:bodyPr/>
          <a:lstStyle/>
          <a:p>
            <a:r>
              <a:rPr lang="zh-TW" altLang="en-US" smtClean="0">
                <a:ea typeface="標楷體" pitchFamily="65" charset="-120"/>
              </a:rPr>
              <a:t>計畫結案及憑證整理注意事項</a:t>
            </a:r>
            <a:r>
              <a:rPr lang="zh-TW" altLang="en-US" smtClean="0">
                <a:ea typeface="新細明體" charset="-120"/>
              </a:rPr>
              <a:t> </a:t>
            </a:r>
          </a:p>
        </p:txBody>
      </p:sp>
      <p:grpSp>
        <p:nvGrpSpPr>
          <p:cNvPr id="126981" name="Group 3"/>
          <p:cNvGrpSpPr>
            <a:grpSpLocks/>
          </p:cNvGrpSpPr>
          <p:nvPr/>
        </p:nvGrpSpPr>
        <p:grpSpPr bwMode="auto">
          <a:xfrm>
            <a:off x="1476375" y="981075"/>
            <a:ext cx="6481763" cy="720725"/>
            <a:chOff x="158" y="3748"/>
            <a:chExt cx="2404" cy="395"/>
          </a:xfrm>
        </p:grpSpPr>
        <p:sp>
          <p:nvSpPr>
            <p:cNvPr id="126982" name="AutoShape 4"/>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a:latin typeface="Times New Roman" pitchFamily="18" charset="0"/>
              </a:endParaRPr>
            </a:p>
          </p:txBody>
        </p:sp>
        <p:sp>
          <p:nvSpPr>
            <p:cNvPr id="126983" name="AutoShape 5"/>
            <p:cNvSpPr>
              <a:spLocks noChangeArrowheads="1"/>
            </p:cNvSpPr>
            <p:nvPr/>
          </p:nvSpPr>
          <p:spPr bwMode="auto">
            <a:xfrm>
              <a:off x="298" y="3771"/>
              <a:ext cx="2125" cy="349"/>
            </a:xfrm>
            <a:prstGeom prst="roundRect">
              <a:avLst>
                <a:gd name="adj" fmla="val 50000"/>
              </a:avLst>
            </a:prstGeom>
            <a:solidFill>
              <a:srgbClr val="CCFFCC"/>
            </a:solidFill>
            <a:ln w="9525">
              <a:solidFill>
                <a:srgbClr val="008000"/>
              </a:solidFill>
              <a:round/>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0"/>
                </a:spcBef>
                <a:buClrTx/>
                <a:buFontTx/>
                <a:buNone/>
              </a:pPr>
              <a:r>
                <a:rPr lang="zh-TW" altLang="en-US">
                  <a:latin typeface="Times New Roman" pitchFamily="18" charset="0"/>
                </a:rPr>
                <a:t>教育部計畫經費收支月報</a:t>
              </a:r>
            </a:p>
          </p:txBody>
        </p:sp>
      </p:grpSp>
      <p:sp>
        <p:nvSpPr>
          <p:cNvPr id="126991" name="Rectangle 15"/>
          <p:cNvSpPr>
            <a:spLocks noChangeArrowheads="1"/>
          </p:cNvSpPr>
          <p:nvPr/>
        </p:nvSpPr>
        <p:spPr bwMode="auto">
          <a:xfrm>
            <a:off x="1476375" y="2420938"/>
            <a:ext cx="63373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zh-TW" altLang="en-US" sz="4000" u="sng"/>
              <a:t>教育部</a:t>
            </a:r>
            <a:r>
              <a:rPr lang="zh-TW" altLang="en-US" sz="4000" u="sng">
                <a:solidFill>
                  <a:srgbClr val="FF3300"/>
                </a:solidFill>
              </a:rPr>
              <a:t>補助</a:t>
            </a:r>
            <a:r>
              <a:rPr lang="zh-TW" altLang="en-US" sz="4000" u="sng"/>
              <a:t>經費收支結算表</a:t>
            </a:r>
          </a:p>
        </p:txBody>
      </p:sp>
      <p:sp>
        <p:nvSpPr>
          <p:cNvPr id="126992" name="Rectangle 16"/>
          <p:cNvSpPr>
            <a:spLocks noChangeArrowheads="1"/>
          </p:cNvSpPr>
          <p:nvPr/>
        </p:nvSpPr>
        <p:spPr bwMode="auto">
          <a:xfrm>
            <a:off x="1403350" y="4076700"/>
            <a:ext cx="67119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zh-TW" altLang="en-US" sz="4000" u="sng"/>
              <a:t>教育部</a:t>
            </a:r>
            <a:r>
              <a:rPr lang="zh-TW" altLang="en-US" sz="4000" u="sng">
                <a:solidFill>
                  <a:srgbClr val="FF3300"/>
                </a:solidFill>
              </a:rPr>
              <a:t>委辦</a:t>
            </a:r>
            <a:r>
              <a:rPr lang="zh-TW" altLang="en-US" sz="4000" u="sng"/>
              <a:t>經費收支結算表</a:t>
            </a:r>
          </a:p>
        </p:txBody>
      </p:sp>
    </p:spTree>
    <p:extLst>
      <p:ext uri="{BB962C8B-B14F-4D97-AF65-F5344CB8AC3E}">
        <p14:creationId xmlns:p14="http://schemas.microsoft.com/office/powerpoint/2010/main" val="2556670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Oval 2"/>
          <p:cNvSpPr>
            <a:spLocks noChangeArrowheads="1"/>
          </p:cNvSpPr>
          <p:nvPr/>
        </p:nvSpPr>
        <p:spPr bwMode="auto">
          <a:xfrm>
            <a:off x="4859338" y="3284538"/>
            <a:ext cx="1584325" cy="3097212"/>
          </a:xfrm>
          <a:prstGeom prst="ellipse">
            <a:avLst/>
          </a:prstGeom>
          <a:solidFill>
            <a:schemeClr val="accent1"/>
          </a:solidFill>
          <a:ln w="9525">
            <a:solidFill>
              <a:schemeClr val="tx1"/>
            </a:solidFill>
            <a:round/>
            <a:headEnd/>
            <a:tailEnd/>
          </a:ln>
        </p:spPr>
        <p:txBody>
          <a:bodyPr wrap="none" anchor="ctr"/>
          <a:lstStyle/>
          <a:p>
            <a:endParaRPr lang="zh-TW" altLang="en-US"/>
          </a:p>
        </p:txBody>
      </p:sp>
      <p:sp>
        <p:nvSpPr>
          <p:cNvPr id="12291" name="Rectangle 3"/>
          <p:cNvSpPr>
            <a:spLocks noGrp="1" noChangeArrowheads="1"/>
          </p:cNvSpPr>
          <p:nvPr>
            <p:ph type="title"/>
          </p:nvPr>
        </p:nvSpPr>
        <p:spPr bwMode="auto">
          <a:solidFill>
            <a:srgbClr val="000000"/>
          </a:solidFill>
        </p:spPr>
        <p:txBody>
          <a:bodyPr/>
          <a:lstStyle/>
          <a:p>
            <a:pPr eaLnBrk="1" hangingPunct="1"/>
            <a:r>
              <a:rPr lang="zh-TW" altLang="en-US" sz="3200" smtClean="0">
                <a:ea typeface="標楷體" pitchFamily="65" charset="-120"/>
              </a:rPr>
              <a:t>經費動支及報銷應注意事項</a:t>
            </a:r>
            <a:r>
              <a:rPr lang="zh-TW" altLang="en-US" smtClean="0">
                <a:ea typeface="新細明體" charset="-120"/>
              </a:rPr>
              <a:t> </a:t>
            </a:r>
          </a:p>
        </p:txBody>
      </p:sp>
      <p:grpSp>
        <p:nvGrpSpPr>
          <p:cNvPr id="12292" name="Group 4"/>
          <p:cNvGrpSpPr>
            <a:grpSpLocks/>
          </p:cNvGrpSpPr>
          <p:nvPr/>
        </p:nvGrpSpPr>
        <p:grpSpPr bwMode="auto">
          <a:xfrm>
            <a:off x="2195513" y="620713"/>
            <a:ext cx="4608512" cy="649287"/>
            <a:chOff x="158" y="3748"/>
            <a:chExt cx="2404" cy="395"/>
          </a:xfrm>
        </p:grpSpPr>
        <p:sp>
          <p:nvSpPr>
            <p:cNvPr id="12316" name="AutoShape 5"/>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12317" name="AutoShape 6"/>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kumimoji="1" lang="zh-TW" altLang="en-US" sz="3200">
                  <a:solidFill>
                    <a:srgbClr val="000099"/>
                  </a:solidFill>
                </a:rPr>
                <a:t>人事費</a:t>
              </a:r>
            </a:p>
          </p:txBody>
        </p:sp>
      </p:grpSp>
      <p:graphicFrame>
        <p:nvGraphicFramePr>
          <p:cNvPr id="202759" name="Group 7"/>
          <p:cNvGraphicFramePr>
            <a:graphicFrameLocks noGrp="1"/>
          </p:cNvGraphicFramePr>
          <p:nvPr>
            <p:ph idx="1"/>
            <p:extLst>
              <p:ext uri="{D42A27DB-BD31-4B8C-83A1-F6EECF244321}">
                <p14:modId xmlns:p14="http://schemas.microsoft.com/office/powerpoint/2010/main" val="1523139469"/>
              </p:ext>
            </p:extLst>
          </p:nvPr>
        </p:nvGraphicFramePr>
        <p:xfrm>
          <a:off x="250825" y="1628775"/>
          <a:ext cx="8569325" cy="4598989"/>
        </p:xfrm>
        <a:graphic>
          <a:graphicData uri="http://schemas.openxmlformats.org/drawingml/2006/table">
            <a:tbl>
              <a:tblPr/>
              <a:tblGrid>
                <a:gridCol w="1573213"/>
                <a:gridCol w="3468687"/>
                <a:gridCol w="3527425"/>
              </a:tblGrid>
              <a:tr h="492159">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zh-TW" altLang="en-US" sz="2400" b="1" i="0" u="none" strike="noStrike" cap="none" normalizeH="0" baseline="0" dirty="0" smtClean="0">
                          <a:ln>
                            <a:noFill/>
                          </a:ln>
                          <a:solidFill>
                            <a:schemeClr val="tx1"/>
                          </a:solidFill>
                          <a:effectLst/>
                          <a:latin typeface="Verdana" pitchFamily="34" charset="0"/>
                          <a:ea typeface="新細明體" pitchFamily="18" charset="-120"/>
                        </a:rPr>
                        <a:t>項目</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50000"/>
                        </a:spcBef>
                        <a:spcAft>
                          <a:spcPct val="0"/>
                        </a:spcAft>
                        <a:buClr>
                          <a:schemeClr val="tx1"/>
                        </a:buClr>
                        <a:buSzTx/>
                        <a:buFont typeface="Wingdings" pitchFamily="2" charset="2"/>
                        <a:buNone/>
                        <a:tabLst/>
                      </a:pPr>
                      <a:r>
                        <a:rPr kumimoji="0" lang="zh-TW" altLang="en-US" sz="2400" b="1" i="0" u="none" strike="noStrike" cap="none" normalizeH="0" baseline="0" dirty="0" smtClean="0">
                          <a:ln>
                            <a:noFill/>
                          </a:ln>
                          <a:solidFill>
                            <a:schemeClr val="tx1"/>
                          </a:solidFill>
                          <a:effectLst/>
                          <a:latin typeface="Verdana" pitchFamily="34" charset="0"/>
                          <a:ea typeface="新細明體" pitchFamily="18" charset="-120"/>
                        </a:rPr>
                        <a:t>國科會</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zh-TW" altLang="en-US" sz="2400" b="1" i="0" u="none" strike="noStrike" cap="none" normalizeH="0" baseline="0" dirty="0" smtClean="0">
                          <a:ln>
                            <a:noFill/>
                          </a:ln>
                          <a:solidFill>
                            <a:schemeClr val="tx1"/>
                          </a:solidFill>
                          <a:effectLst/>
                          <a:latin typeface="Verdana" pitchFamily="34" charset="0"/>
                          <a:ea typeface="新細明體" pitchFamily="18" charset="-120"/>
                        </a:rPr>
                        <a:t>農委會</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1266913">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zh-TW" altLang="en-US" sz="2400" b="1" i="0" u="none" strike="noStrike" cap="none" normalizeH="0" baseline="0" dirty="0" smtClean="0">
                          <a:ln>
                            <a:noFill/>
                          </a:ln>
                          <a:solidFill>
                            <a:schemeClr val="tx1"/>
                          </a:solidFill>
                          <a:effectLst/>
                          <a:latin typeface="標楷體" pitchFamily="65" charset="-120"/>
                          <a:ea typeface="標楷體" pitchFamily="65" charset="-120"/>
                        </a:rPr>
                        <a:t>計畫助理</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defRPr/>
                      </a:pPr>
                      <a:r>
                        <a:rPr kumimoji="0" lang="zh-TW" altLang="en-US" sz="2400" b="1" i="0" u="none" strike="noStrike" cap="none" normalizeH="0" baseline="0" dirty="0" smtClean="0">
                          <a:ln>
                            <a:noFill/>
                          </a:ln>
                          <a:solidFill>
                            <a:schemeClr val="tx1"/>
                          </a:solidFill>
                          <a:effectLst/>
                          <a:latin typeface="標楷體" pitchFamily="65" charset="-120"/>
                          <a:ea typeface="標楷體" pitchFamily="65" charset="-120"/>
                        </a:rPr>
                        <a:t>依</a:t>
                      </a:r>
                      <a:r>
                        <a:rPr kumimoji="0" lang="zh-TW" altLang="en-US" sz="2400" b="1" i="0" u="none" strike="noStrike" kern="1200" cap="none" normalizeH="0" baseline="0" dirty="0" smtClean="0">
                          <a:ln>
                            <a:noFill/>
                          </a:ln>
                          <a:solidFill>
                            <a:schemeClr val="tx1"/>
                          </a:solidFill>
                          <a:effectLst/>
                          <a:latin typeface="標楷體" pitchFamily="65" charset="-120"/>
                          <a:ea typeface="標楷體" pitchFamily="65" charset="-120"/>
                          <a:cs typeface="+mn-cs"/>
                        </a:rPr>
                        <a:t>「國科會補助專題研究計畫專任助理人員工作酬金參考表」</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zh-TW" altLang="en-US" sz="2400" b="1" i="0" u="none" strike="noStrike" cap="none" normalizeH="0" baseline="0" smtClean="0">
                          <a:ln>
                            <a:noFill/>
                          </a:ln>
                          <a:solidFill>
                            <a:schemeClr val="tx1"/>
                          </a:solidFill>
                          <a:effectLst/>
                          <a:latin typeface="Verdana" pitchFamily="34" charset="0"/>
                          <a:ea typeface="標楷體" pitchFamily="65" charset="-120"/>
                        </a:rPr>
                        <a:t>依</a:t>
                      </a:r>
                      <a:r>
                        <a:rPr kumimoji="0" lang="zh-TW" altLang="zh-TW" sz="2400" b="1" i="0" u="none" strike="noStrike" cap="none" normalizeH="0" baseline="0" smtClean="0">
                          <a:ln>
                            <a:noFill/>
                          </a:ln>
                          <a:solidFill>
                            <a:schemeClr val="tx1"/>
                          </a:solidFill>
                          <a:effectLst/>
                          <a:latin typeface="Verdana" pitchFamily="34" charset="0"/>
                          <a:ea typeface="標楷體" pitchFamily="65" charset="-120"/>
                        </a:rPr>
                        <a:t>「</a:t>
                      </a:r>
                      <a:r>
                        <a:rPr kumimoji="0" lang="zh-TW" altLang="en-US" sz="2400" b="1" i="0" u="none" strike="noStrike" cap="none" normalizeH="0" baseline="0" smtClean="0">
                          <a:ln>
                            <a:noFill/>
                          </a:ln>
                          <a:solidFill>
                            <a:schemeClr val="tx1"/>
                          </a:solidFill>
                          <a:effectLst/>
                          <a:latin typeface="Verdana" pitchFamily="34" charset="0"/>
                          <a:ea typeface="標楷體" pitchFamily="65" charset="-120"/>
                        </a:rPr>
                        <a:t>農委會補助或委託辦理科技計畫助理人員酬金支給薪點</a:t>
                      </a:r>
                      <a:r>
                        <a:rPr kumimoji="0" lang="zh-TW" altLang="zh-TW" sz="2400" b="1" i="0" u="none" strike="noStrike" cap="none" normalizeH="0" baseline="0" smtClean="0">
                          <a:ln>
                            <a:noFill/>
                          </a:ln>
                          <a:solidFill>
                            <a:schemeClr val="tx1"/>
                          </a:solidFill>
                          <a:effectLst/>
                          <a:latin typeface="Verdana" pitchFamily="34" charset="0"/>
                          <a:ea typeface="標楷體" pitchFamily="65" charset="-120"/>
                        </a:rPr>
                        <a:t>」</a:t>
                      </a:r>
                      <a:r>
                        <a:rPr kumimoji="0" lang="zh-TW" altLang="en-US" sz="2400" b="1" i="0" u="none" strike="noStrike" cap="none" normalizeH="0" baseline="0" smtClean="0">
                          <a:ln>
                            <a:noFill/>
                          </a:ln>
                          <a:solidFill>
                            <a:schemeClr val="tx1"/>
                          </a:solidFill>
                          <a:effectLst/>
                          <a:latin typeface="Verdana" pitchFamily="34" charset="0"/>
                          <a:ea typeface="標楷體" pitchFamily="65" charset="-120"/>
                        </a:rPr>
                        <a:t>參考表</a:t>
                      </a:r>
                      <a:endParaRPr kumimoji="0" lang="en-US" altLang="zh-TW" sz="2400" b="1" i="0" u="none" strike="noStrike" cap="none" normalizeH="0" baseline="0" smtClean="0">
                        <a:ln>
                          <a:noFill/>
                        </a:ln>
                        <a:solidFill>
                          <a:schemeClr val="tx1"/>
                        </a:solidFill>
                        <a:effectLst/>
                        <a:latin typeface="Verdana" pitchFamily="34" charset="0"/>
                        <a:ea typeface="標楷體" pitchFamily="65" charset="-120"/>
                      </a:endParaRP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93883">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zh-TW" altLang="en-US" sz="2400" b="1" i="0" u="none" strike="noStrike" cap="none" normalizeH="0" baseline="0" smtClean="0">
                          <a:ln>
                            <a:noFill/>
                          </a:ln>
                          <a:solidFill>
                            <a:schemeClr val="tx1"/>
                          </a:solidFill>
                          <a:effectLst/>
                          <a:latin typeface="標楷體" pitchFamily="65" charset="-120"/>
                          <a:ea typeface="標楷體" pitchFamily="65" charset="-120"/>
                        </a:rPr>
                        <a:t>兼任助理</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defRPr/>
                      </a:pPr>
                      <a:r>
                        <a:rPr kumimoji="0" lang="zh-TW" altLang="en-US" sz="2400" b="1" i="0" u="none" strike="noStrike" kern="1200" cap="none" normalizeH="0" baseline="0" dirty="0" smtClean="0">
                          <a:ln>
                            <a:noFill/>
                          </a:ln>
                          <a:solidFill>
                            <a:schemeClr val="tx1"/>
                          </a:solidFill>
                          <a:effectLst/>
                          <a:latin typeface="標楷體" pitchFamily="65" charset="-120"/>
                          <a:ea typeface="標楷體" pitchFamily="65" charset="-120"/>
                          <a:cs typeface="+mn-cs"/>
                        </a:rPr>
                        <a:t>依「國科會補助專題研究計畫兼任助理人員工作酬金支給標準表」</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zh-TW" altLang="en-US" sz="2400" b="1" i="0" u="none" strike="noStrike" cap="none" normalizeH="0" baseline="0" smtClean="0">
                          <a:ln>
                            <a:noFill/>
                          </a:ln>
                          <a:solidFill>
                            <a:schemeClr val="tx1"/>
                          </a:solidFill>
                          <a:effectLst/>
                          <a:latin typeface="標楷體" pitchFamily="65" charset="-120"/>
                          <a:ea typeface="標楷體" pitchFamily="65" charset="-120"/>
                        </a:rPr>
                        <a:t>博士班每月</a:t>
                      </a:r>
                      <a:r>
                        <a:rPr kumimoji="0" lang="en-US" altLang="zh-TW" sz="2400" b="1" i="0" u="none" strike="noStrike" cap="none" normalizeH="0" baseline="0" smtClean="0">
                          <a:ln>
                            <a:noFill/>
                          </a:ln>
                          <a:solidFill>
                            <a:schemeClr val="tx1"/>
                          </a:solidFill>
                          <a:effectLst/>
                          <a:latin typeface="標楷體" pitchFamily="65" charset="-120"/>
                          <a:ea typeface="標楷體" pitchFamily="65" charset="-120"/>
                        </a:rPr>
                        <a:t>4,000</a:t>
                      </a:r>
                      <a:r>
                        <a:rPr kumimoji="0" lang="zh-TW" altLang="en-US" sz="2400" b="1" i="0" u="none" strike="noStrike" cap="none" normalizeH="0" baseline="0" smtClean="0">
                          <a:ln>
                            <a:noFill/>
                          </a:ln>
                          <a:solidFill>
                            <a:schemeClr val="tx1"/>
                          </a:solidFill>
                          <a:effectLst/>
                          <a:latin typeface="標楷體" pitchFamily="65" charset="-120"/>
                          <a:ea typeface="標楷體" pitchFamily="65" charset="-120"/>
                        </a:rPr>
                        <a:t>元</a:t>
                      </a: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zh-TW" altLang="en-US" sz="2400" b="1" i="0" u="none" strike="noStrike" cap="none" normalizeH="0" baseline="0" smtClean="0">
                          <a:ln>
                            <a:noFill/>
                          </a:ln>
                          <a:solidFill>
                            <a:schemeClr val="tx1"/>
                          </a:solidFill>
                          <a:effectLst/>
                          <a:latin typeface="標楷體" pitchFamily="65" charset="-120"/>
                          <a:ea typeface="標楷體" pitchFamily="65" charset="-120"/>
                        </a:rPr>
                        <a:t>碩士班每月</a:t>
                      </a:r>
                      <a:r>
                        <a:rPr kumimoji="0" lang="en-US" altLang="zh-TW" sz="2400" b="1" i="0" u="none" strike="noStrike" cap="none" normalizeH="0" baseline="0" smtClean="0">
                          <a:ln>
                            <a:noFill/>
                          </a:ln>
                          <a:solidFill>
                            <a:schemeClr val="tx1"/>
                          </a:solidFill>
                          <a:effectLst/>
                          <a:latin typeface="標楷體" pitchFamily="65" charset="-120"/>
                          <a:ea typeface="標楷體" pitchFamily="65" charset="-120"/>
                        </a:rPr>
                        <a:t>3,000</a:t>
                      </a:r>
                      <a:r>
                        <a:rPr kumimoji="0" lang="zh-TW" altLang="en-US" sz="2400" b="1" i="0" u="none" strike="noStrike" cap="none" normalizeH="0" baseline="0" smtClean="0">
                          <a:ln>
                            <a:noFill/>
                          </a:ln>
                          <a:solidFill>
                            <a:schemeClr val="tx1"/>
                          </a:solidFill>
                          <a:effectLst/>
                          <a:latin typeface="標楷體" pitchFamily="65" charset="-120"/>
                          <a:ea typeface="標楷體" pitchFamily="65" charset="-120"/>
                        </a:rPr>
                        <a:t>元</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646034">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zh-TW" altLang="en-US" sz="2400" b="1" i="0" u="none" strike="noStrike" cap="none" normalizeH="0" baseline="0" smtClean="0">
                          <a:ln>
                            <a:noFill/>
                          </a:ln>
                          <a:solidFill>
                            <a:schemeClr val="tx1"/>
                          </a:solidFill>
                          <a:effectLst/>
                          <a:latin typeface="標楷體" pitchFamily="65" charset="-120"/>
                          <a:ea typeface="標楷體" pitchFamily="65" charset="-120"/>
                        </a:rPr>
                        <a:t>臨時工</a:t>
                      </a:r>
                    </a:p>
                  </a:txBody>
                  <a:tcPr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zh-TW" altLang="en-US" sz="2400" b="1" i="0" u="none" strike="noStrike" cap="none" normalizeH="0" baseline="0" dirty="0" smtClean="0">
                          <a:ln>
                            <a:noFill/>
                          </a:ln>
                          <a:solidFill>
                            <a:schemeClr val="tx1"/>
                          </a:solidFill>
                          <a:effectLst/>
                          <a:latin typeface="標楷體" pitchFamily="65" charset="-120"/>
                          <a:ea typeface="標楷體" pitchFamily="65" charset="-120"/>
                        </a:rPr>
                        <a:t>每日以</a:t>
                      </a:r>
                      <a:r>
                        <a:rPr kumimoji="0" lang="en-US" altLang="zh-TW" sz="2400" b="1" i="0" u="none" strike="noStrike" cap="none" normalizeH="0" baseline="0" dirty="0" smtClean="0">
                          <a:ln>
                            <a:noFill/>
                          </a:ln>
                          <a:solidFill>
                            <a:schemeClr val="tx1"/>
                          </a:solidFill>
                          <a:effectLst/>
                          <a:latin typeface="標楷體" pitchFamily="65" charset="-120"/>
                          <a:ea typeface="標楷體" pitchFamily="65" charset="-120"/>
                        </a:rPr>
                        <a:t>872</a:t>
                      </a:r>
                      <a:r>
                        <a:rPr kumimoji="0" lang="zh-TW" altLang="en-US" sz="2400" b="1" i="0" u="none" strike="noStrike" cap="none" normalizeH="0" baseline="0" dirty="0" smtClean="0">
                          <a:ln>
                            <a:noFill/>
                          </a:ln>
                          <a:solidFill>
                            <a:schemeClr val="tx1"/>
                          </a:solidFill>
                          <a:effectLst/>
                          <a:latin typeface="標楷體" pitchFamily="65" charset="-120"/>
                          <a:ea typeface="標楷體" pitchFamily="65" charset="-120"/>
                        </a:rPr>
                        <a:t>元計</a:t>
                      </a:r>
                    </a:p>
                  </a:txBody>
                  <a:tcPr marT="45723" marB="4572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85000"/>
                        </a:lnSpc>
                        <a:spcBef>
                          <a:spcPct val="0"/>
                        </a:spcBef>
                        <a:spcAft>
                          <a:spcPct val="0"/>
                        </a:spcAft>
                        <a:buClr>
                          <a:schemeClr val="tx1"/>
                        </a:buClr>
                        <a:buSzTx/>
                        <a:buFont typeface="Wingdings" pitchFamily="2" charset="2"/>
                        <a:buNone/>
                        <a:tabLst/>
                      </a:pPr>
                      <a:r>
                        <a:rPr kumimoji="0" lang="zh-TW" altLang="en-US" sz="2400" b="1" i="0" u="none" strike="noStrike" cap="none" normalizeH="0" baseline="0" dirty="0" smtClean="0">
                          <a:ln>
                            <a:noFill/>
                          </a:ln>
                          <a:solidFill>
                            <a:schemeClr val="tx1"/>
                          </a:solidFill>
                          <a:effectLst/>
                          <a:latin typeface="標楷體" pitchFamily="65" charset="-120"/>
                          <a:ea typeface="標楷體" pitchFamily="65" charset="-120"/>
                        </a:rPr>
                        <a:t>高中畢每日</a:t>
                      </a:r>
                      <a:r>
                        <a:rPr kumimoji="0" lang="en-US" altLang="zh-TW" sz="2400" b="1" i="0" u="none" strike="noStrike" cap="none" normalizeH="0" baseline="0" dirty="0" smtClean="0">
                          <a:ln>
                            <a:noFill/>
                          </a:ln>
                          <a:solidFill>
                            <a:schemeClr val="tx1"/>
                          </a:solidFill>
                          <a:effectLst/>
                          <a:latin typeface="標楷體" pitchFamily="65" charset="-120"/>
                          <a:ea typeface="標楷體" pitchFamily="65" charset="-120"/>
                        </a:rPr>
                        <a:t>872</a:t>
                      </a:r>
                      <a:r>
                        <a:rPr kumimoji="0" lang="zh-TW" altLang="en-US" sz="2400" b="1" i="0" u="none" strike="noStrike" cap="none" normalizeH="0" baseline="0" dirty="0" smtClean="0">
                          <a:ln>
                            <a:noFill/>
                          </a:ln>
                          <a:solidFill>
                            <a:schemeClr val="tx1"/>
                          </a:solidFill>
                          <a:effectLst/>
                          <a:latin typeface="標楷體" pitchFamily="65" charset="-120"/>
                          <a:ea typeface="標楷體" pitchFamily="65" charset="-120"/>
                        </a:rPr>
                        <a:t>元</a:t>
                      </a:r>
                    </a:p>
                    <a:p>
                      <a:pPr marL="0" marR="0" lvl="0" indent="0" algn="l" defTabSz="914400" rtl="0" eaLnBrk="1" fontAlgn="base" latinLnBrk="0" hangingPunct="1">
                        <a:lnSpc>
                          <a:spcPct val="85000"/>
                        </a:lnSpc>
                        <a:spcBef>
                          <a:spcPct val="0"/>
                        </a:spcBef>
                        <a:spcAft>
                          <a:spcPct val="0"/>
                        </a:spcAft>
                        <a:buClr>
                          <a:schemeClr val="tx1"/>
                        </a:buClr>
                        <a:buSzTx/>
                        <a:buFont typeface="Wingdings" pitchFamily="2" charset="2"/>
                        <a:buNone/>
                        <a:tabLst/>
                      </a:pPr>
                      <a:r>
                        <a:rPr kumimoji="0" lang="zh-TW" altLang="en-US" sz="2400" b="1" i="0" u="none" strike="noStrike" cap="none" normalizeH="0" baseline="0" dirty="0" smtClean="0">
                          <a:ln>
                            <a:noFill/>
                          </a:ln>
                          <a:solidFill>
                            <a:schemeClr val="tx1"/>
                          </a:solidFill>
                          <a:effectLst/>
                          <a:latin typeface="標楷體" pitchFamily="65" charset="-120"/>
                          <a:ea typeface="標楷體" pitchFamily="65" charset="-120"/>
                        </a:rPr>
                        <a:t>專科畢每日</a:t>
                      </a:r>
                      <a:r>
                        <a:rPr kumimoji="0" lang="en-US" altLang="zh-TW" sz="2400" b="1" i="0" u="none" strike="noStrike" cap="none" normalizeH="0" baseline="0" dirty="0" smtClean="0">
                          <a:ln>
                            <a:noFill/>
                          </a:ln>
                          <a:solidFill>
                            <a:schemeClr val="tx1"/>
                          </a:solidFill>
                          <a:effectLst/>
                          <a:latin typeface="標楷體" pitchFamily="65" charset="-120"/>
                          <a:ea typeface="標楷體" pitchFamily="65" charset="-120"/>
                        </a:rPr>
                        <a:t>912</a:t>
                      </a:r>
                      <a:r>
                        <a:rPr kumimoji="0" lang="zh-TW" altLang="en-US" sz="2400" b="1" i="0" u="none" strike="noStrike" cap="none" normalizeH="0" baseline="0" dirty="0" smtClean="0">
                          <a:ln>
                            <a:noFill/>
                          </a:ln>
                          <a:solidFill>
                            <a:schemeClr val="tx1"/>
                          </a:solidFill>
                          <a:effectLst/>
                          <a:latin typeface="標楷體" pitchFamily="65" charset="-120"/>
                          <a:ea typeface="標楷體" pitchFamily="65" charset="-120"/>
                        </a:rPr>
                        <a:t>元</a:t>
                      </a:r>
                    </a:p>
                    <a:p>
                      <a:pPr marL="0" marR="0" lvl="0" indent="0" algn="l" defTabSz="914400" rtl="0" eaLnBrk="1" fontAlgn="base" latinLnBrk="0" hangingPunct="1">
                        <a:lnSpc>
                          <a:spcPct val="85000"/>
                        </a:lnSpc>
                        <a:spcBef>
                          <a:spcPct val="0"/>
                        </a:spcBef>
                        <a:spcAft>
                          <a:spcPct val="0"/>
                        </a:spcAft>
                        <a:buClr>
                          <a:schemeClr val="tx1"/>
                        </a:buClr>
                        <a:buSzTx/>
                        <a:buFont typeface="Wingdings" pitchFamily="2" charset="2"/>
                        <a:buNone/>
                        <a:tabLst/>
                      </a:pPr>
                      <a:r>
                        <a:rPr kumimoji="0" lang="zh-TW" altLang="en-US" sz="2400" b="1" i="0" u="none" strike="noStrike" cap="none" normalizeH="0" baseline="0" dirty="0" smtClean="0">
                          <a:ln>
                            <a:noFill/>
                          </a:ln>
                          <a:solidFill>
                            <a:schemeClr val="tx1"/>
                          </a:solidFill>
                          <a:effectLst/>
                          <a:latin typeface="標楷體" pitchFamily="65" charset="-120"/>
                          <a:ea typeface="標楷體" pitchFamily="65" charset="-120"/>
                        </a:rPr>
                        <a:t>大學畢每日</a:t>
                      </a:r>
                      <a:r>
                        <a:rPr kumimoji="0" lang="en-US" altLang="zh-TW" sz="2400" b="1" i="0" u="none" strike="noStrike" cap="none" normalizeH="0" baseline="0" dirty="0" smtClean="0">
                          <a:ln>
                            <a:noFill/>
                          </a:ln>
                          <a:solidFill>
                            <a:schemeClr val="tx1"/>
                          </a:solidFill>
                          <a:effectLst/>
                          <a:latin typeface="標楷體" pitchFamily="65" charset="-120"/>
                          <a:ea typeface="標楷體" pitchFamily="65" charset="-120"/>
                        </a:rPr>
                        <a:t>990</a:t>
                      </a:r>
                      <a:r>
                        <a:rPr kumimoji="0" lang="zh-TW" altLang="en-US" sz="2400" b="1" i="0" u="none" strike="noStrike" cap="none" normalizeH="0" baseline="0" dirty="0" smtClean="0">
                          <a:ln>
                            <a:noFill/>
                          </a:ln>
                          <a:solidFill>
                            <a:schemeClr val="tx1"/>
                          </a:solidFill>
                          <a:effectLst/>
                          <a:latin typeface="標楷體" pitchFamily="65" charset="-120"/>
                          <a:ea typeface="標楷體" pitchFamily="65" charset="-120"/>
                        </a:rPr>
                        <a:t>元</a:t>
                      </a:r>
                    </a:p>
                    <a:p>
                      <a:pPr marL="0" marR="0" lvl="0" indent="0" algn="l" defTabSz="914400" rtl="0" eaLnBrk="1" fontAlgn="base" latinLnBrk="0" hangingPunct="1">
                        <a:lnSpc>
                          <a:spcPct val="85000"/>
                        </a:lnSpc>
                        <a:spcBef>
                          <a:spcPct val="0"/>
                        </a:spcBef>
                        <a:spcAft>
                          <a:spcPct val="0"/>
                        </a:spcAft>
                        <a:buClr>
                          <a:schemeClr val="tx1"/>
                        </a:buClr>
                        <a:buSzTx/>
                        <a:buFont typeface="Wingdings" pitchFamily="2" charset="2"/>
                        <a:buNone/>
                        <a:tabLst/>
                      </a:pPr>
                      <a:r>
                        <a:rPr kumimoji="0" lang="zh-TW" altLang="en-US" sz="2400" b="1" i="0" u="none" strike="noStrike" cap="none" normalizeH="0" baseline="0" dirty="0" smtClean="0">
                          <a:ln>
                            <a:noFill/>
                          </a:ln>
                          <a:solidFill>
                            <a:schemeClr val="tx1"/>
                          </a:solidFill>
                          <a:effectLst/>
                          <a:latin typeface="標楷體" pitchFamily="65" charset="-120"/>
                          <a:ea typeface="標楷體" pitchFamily="65" charset="-120"/>
                        </a:rPr>
                        <a:t>碩士畢每日</a:t>
                      </a:r>
                      <a:r>
                        <a:rPr kumimoji="0" lang="en-US" altLang="zh-TW" sz="2400" b="1" i="0" u="none" strike="noStrike" cap="none" normalizeH="0" baseline="0" dirty="0" smtClean="0">
                          <a:ln>
                            <a:noFill/>
                          </a:ln>
                          <a:solidFill>
                            <a:schemeClr val="tx1"/>
                          </a:solidFill>
                          <a:effectLst/>
                          <a:latin typeface="標楷體" pitchFamily="65" charset="-120"/>
                          <a:ea typeface="標楷體" pitchFamily="65" charset="-120"/>
                        </a:rPr>
                        <a:t>1066</a:t>
                      </a:r>
                      <a:r>
                        <a:rPr kumimoji="0" lang="zh-TW" altLang="en-US" sz="2400" b="1" i="0" u="none" strike="noStrike" cap="none" normalizeH="0" baseline="0" dirty="0" smtClean="0">
                          <a:ln>
                            <a:noFill/>
                          </a:ln>
                          <a:solidFill>
                            <a:schemeClr val="tx1"/>
                          </a:solidFill>
                          <a:effectLst/>
                          <a:latin typeface="標楷體" pitchFamily="65" charset="-120"/>
                          <a:ea typeface="標楷體" pitchFamily="65" charset="-120"/>
                        </a:rPr>
                        <a:t>元</a:t>
                      </a:r>
                    </a:p>
                  </a:txBody>
                  <a:tcPr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02781" name="AutoShape 29"/>
          <p:cNvSpPr>
            <a:spLocks/>
          </p:cNvSpPr>
          <p:nvPr/>
        </p:nvSpPr>
        <p:spPr bwMode="auto">
          <a:xfrm>
            <a:off x="900113" y="5259388"/>
            <a:ext cx="3527425" cy="977900"/>
          </a:xfrm>
          <a:prstGeom prst="borderCallout3">
            <a:avLst>
              <a:gd name="adj1" fmla="val 11690"/>
              <a:gd name="adj2" fmla="val 102162"/>
              <a:gd name="adj3" fmla="val 11690"/>
              <a:gd name="adj4" fmla="val 114625"/>
              <a:gd name="adj5" fmla="val -6657"/>
              <a:gd name="adj6" fmla="val 114625"/>
              <a:gd name="adj7" fmla="val -25162"/>
              <a:gd name="adj8" fmla="val 112241"/>
            </a:avLst>
          </a:prstGeom>
          <a:solidFill>
            <a:srgbClr val="CCFFCC"/>
          </a:solidFill>
          <a:ln w="25400">
            <a:solidFill>
              <a:srgbClr val="00FF00"/>
            </a:solidFill>
            <a:prstDash val="sysDot"/>
            <a:miter lim="800000"/>
            <a:headEnd/>
            <a:tailEnd/>
          </a:ln>
        </p:spPr>
        <p:txBody>
          <a:bodyPr/>
          <a:lstStyle/>
          <a:p>
            <a:pPr algn="ctr"/>
            <a:r>
              <a:rPr lang="zh-TW" altLang="en-US" b="0">
                <a:hlinkClick r:id="rId2" action="ppaction://hlinkfile"/>
              </a:rPr>
              <a:t>給付標準係依學歷，核銷時要在職別中加註，相關學歷證明文件請各計畫留存備查。</a:t>
            </a:r>
            <a:endParaRPr lang="zh-TW" altLang="en-US"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2754"/>
                                        </p:tgtEl>
                                        <p:attrNameLst>
                                          <p:attrName>style.visibility</p:attrName>
                                        </p:attrNameLst>
                                      </p:cBhvr>
                                      <p:to>
                                        <p:strVal val="visible"/>
                                      </p:to>
                                    </p:set>
                                    <p:anim calcmode="lin" valueType="num">
                                      <p:cBhvr additive="base">
                                        <p:cTn id="7" dur="500" fill="hold"/>
                                        <p:tgtEl>
                                          <p:spTgt spid="202754"/>
                                        </p:tgtEl>
                                        <p:attrNameLst>
                                          <p:attrName>ppt_x</p:attrName>
                                        </p:attrNameLst>
                                      </p:cBhvr>
                                      <p:tavLst>
                                        <p:tav tm="0">
                                          <p:val>
                                            <p:strVal val="#ppt_x"/>
                                          </p:val>
                                        </p:tav>
                                        <p:tav tm="100000">
                                          <p:val>
                                            <p:strVal val="#ppt_x"/>
                                          </p:val>
                                        </p:tav>
                                      </p:tavLst>
                                    </p:anim>
                                    <p:anim calcmode="lin" valueType="num">
                                      <p:cBhvr additive="base">
                                        <p:cTn id="8" dur="500" fill="hold"/>
                                        <p:tgtEl>
                                          <p:spTgt spid="20275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2781"/>
                                        </p:tgtEl>
                                        <p:attrNameLst>
                                          <p:attrName>style.visibility</p:attrName>
                                        </p:attrNameLst>
                                      </p:cBhvr>
                                      <p:to>
                                        <p:strVal val="visible"/>
                                      </p:to>
                                    </p:set>
                                    <p:anim calcmode="lin" valueType="num">
                                      <p:cBhvr additive="base">
                                        <p:cTn id="13" dur="500" fill="hold"/>
                                        <p:tgtEl>
                                          <p:spTgt spid="202781"/>
                                        </p:tgtEl>
                                        <p:attrNameLst>
                                          <p:attrName>ppt_x</p:attrName>
                                        </p:attrNameLst>
                                      </p:cBhvr>
                                      <p:tavLst>
                                        <p:tav tm="0">
                                          <p:val>
                                            <p:strVal val="#ppt_x"/>
                                          </p:val>
                                        </p:tav>
                                        <p:tav tm="100000">
                                          <p:val>
                                            <p:strVal val="#ppt_x"/>
                                          </p:val>
                                        </p:tav>
                                      </p:tavLst>
                                    </p:anim>
                                    <p:anim calcmode="lin" valueType="num">
                                      <p:cBhvr additive="base">
                                        <p:cTn id="14" dur="500" fill="hold"/>
                                        <p:tgtEl>
                                          <p:spTgt spid="2027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animBg="1"/>
      <p:bldP spid="202781"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3"/>
          <p:cNvSpPr>
            <a:spLocks noGrp="1" noChangeArrowheads="1"/>
          </p:cNvSpPr>
          <p:nvPr>
            <p:ph type="title"/>
          </p:nvPr>
        </p:nvSpPr>
        <p:spPr>
          <a:xfrm>
            <a:off x="323850" y="333375"/>
            <a:ext cx="8424863" cy="647700"/>
          </a:xfrm>
          <a:solidFill>
            <a:srgbClr val="000000"/>
          </a:solidFill>
        </p:spPr>
        <p:txBody>
          <a:bodyPr/>
          <a:lstStyle/>
          <a:p>
            <a:r>
              <a:rPr lang="zh-TW" altLang="en-US" sz="3200" smtClean="0">
                <a:latin typeface="標楷體" pitchFamily="65" charset="-120"/>
                <a:ea typeface="標楷體" pitchFamily="65" charset="-120"/>
              </a:rPr>
              <a:t>會計憑證檔案調閱</a:t>
            </a:r>
            <a:endParaRPr lang="en-US" altLang="zh-TW" sz="3200" smtClean="0">
              <a:latin typeface="標楷體" pitchFamily="65" charset="-120"/>
              <a:ea typeface="標楷體" pitchFamily="65" charset="-120"/>
            </a:endParaRPr>
          </a:p>
        </p:txBody>
      </p:sp>
      <p:sp>
        <p:nvSpPr>
          <p:cNvPr id="107523" name="Rectangle 4"/>
          <p:cNvSpPr>
            <a:spLocks noChangeArrowheads="1"/>
          </p:cNvSpPr>
          <p:nvPr/>
        </p:nvSpPr>
        <p:spPr bwMode="auto">
          <a:xfrm>
            <a:off x="611188" y="1628775"/>
            <a:ext cx="1944687" cy="1368425"/>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r>
              <a:rPr lang="zh-TW" altLang="en-US" sz="1800">
                <a:latin typeface="Times New Roman" pitchFamily="18" charset="0"/>
              </a:rPr>
              <a:t>各單位需調閱會計</a:t>
            </a:r>
          </a:p>
          <a:p>
            <a:pPr>
              <a:spcBef>
                <a:spcPct val="0"/>
              </a:spcBef>
              <a:buClrTx/>
              <a:buFontTx/>
              <a:buNone/>
            </a:pPr>
            <a:r>
              <a:rPr lang="zh-TW" altLang="en-US" sz="1800">
                <a:latin typeface="Times New Roman" pitchFamily="18" charset="0"/>
              </a:rPr>
              <a:t>傳票、憑證，填具</a:t>
            </a:r>
          </a:p>
          <a:p>
            <a:pPr>
              <a:spcBef>
                <a:spcPct val="0"/>
              </a:spcBef>
              <a:buClrTx/>
              <a:buFontTx/>
              <a:buNone/>
            </a:pPr>
            <a:r>
              <a:rPr lang="zh-TW" altLang="en-US" sz="1800">
                <a:latin typeface="Times New Roman" pitchFamily="18" charset="0"/>
              </a:rPr>
              <a:t>「原始支出憑證借</a:t>
            </a:r>
          </a:p>
          <a:p>
            <a:pPr>
              <a:spcBef>
                <a:spcPct val="0"/>
              </a:spcBef>
              <a:buClrTx/>
              <a:buFontTx/>
              <a:buNone/>
            </a:pPr>
            <a:r>
              <a:rPr lang="zh-TW" altLang="en-US" sz="1800">
                <a:latin typeface="Times New Roman" pitchFamily="18" charset="0"/>
              </a:rPr>
              <a:t>出請示單」</a:t>
            </a:r>
          </a:p>
        </p:txBody>
      </p:sp>
      <p:sp>
        <p:nvSpPr>
          <p:cNvPr id="107524" name="Rectangle 5"/>
          <p:cNvSpPr>
            <a:spLocks noChangeArrowheads="1"/>
          </p:cNvSpPr>
          <p:nvPr/>
        </p:nvSpPr>
        <p:spPr bwMode="auto">
          <a:xfrm>
            <a:off x="611188" y="3933825"/>
            <a:ext cx="1800225" cy="10795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0"/>
              </a:spcBef>
              <a:buClrTx/>
              <a:buFontTx/>
              <a:buNone/>
            </a:pPr>
            <a:r>
              <a:rPr lang="zh-TW" altLang="en-US" sz="1800">
                <a:latin typeface="Times New Roman" pitchFamily="18" charset="0"/>
              </a:rPr>
              <a:t>校外來文調閱借</a:t>
            </a:r>
          </a:p>
          <a:p>
            <a:pPr algn="ctr">
              <a:spcBef>
                <a:spcPct val="0"/>
              </a:spcBef>
              <a:buClrTx/>
              <a:buFontTx/>
              <a:buNone/>
            </a:pPr>
            <a:r>
              <a:rPr lang="zh-TW" altLang="en-US" sz="1800">
                <a:latin typeface="Times New Roman" pitchFamily="18" charset="0"/>
              </a:rPr>
              <a:t>出傳票、原始憑證 </a:t>
            </a:r>
          </a:p>
        </p:txBody>
      </p:sp>
      <p:sp>
        <p:nvSpPr>
          <p:cNvPr id="107525" name="Rectangle 6"/>
          <p:cNvSpPr>
            <a:spLocks noChangeArrowheads="1"/>
          </p:cNvSpPr>
          <p:nvPr/>
        </p:nvSpPr>
        <p:spPr bwMode="auto">
          <a:xfrm>
            <a:off x="2771775" y="3789363"/>
            <a:ext cx="1873250" cy="1439862"/>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r>
              <a:rPr lang="zh-TW" altLang="en-US" sz="1800">
                <a:latin typeface="Times New Roman" pitchFamily="18" charset="0"/>
              </a:rPr>
              <a:t>業務單位於來文</a:t>
            </a:r>
          </a:p>
          <a:p>
            <a:pPr>
              <a:spcBef>
                <a:spcPct val="0"/>
              </a:spcBef>
              <a:buClrTx/>
              <a:buFontTx/>
              <a:buNone/>
            </a:pPr>
            <a:r>
              <a:rPr lang="zh-TW" altLang="en-US" sz="1800">
                <a:latin typeface="Times New Roman" pitchFamily="18" charset="0"/>
              </a:rPr>
              <a:t>辦說明原委，且</a:t>
            </a:r>
          </a:p>
          <a:p>
            <a:pPr>
              <a:spcBef>
                <a:spcPct val="0"/>
              </a:spcBef>
              <a:buClrTx/>
              <a:buFontTx/>
              <a:buNone/>
            </a:pPr>
            <a:r>
              <a:rPr lang="zh-TW" altLang="en-US" sz="1800">
                <a:latin typeface="Times New Roman" pitchFamily="18" charset="0"/>
              </a:rPr>
              <a:t>經校長簽核後送</a:t>
            </a:r>
          </a:p>
          <a:p>
            <a:pPr>
              <a:spcBef>
                <a:spcPct val="0"/>
              </a:spcBef>
              <a:buClrTx/>
              <a:buFontTx/>
              <a:buNone/>
            </a:pPr>
            <a:r>
              <a:rPr lang="zh-TW" altLang="en-US" sz="1800">
                <a:latin typeface="Times New Roman" pitchFamily="18" charset="0"/>
              </a:rPr>
              <a:t>主計室辦理調閱</a:t>
            </a:r>
          </a:p>
        </p:txBody>
      </p:sp>
      <p:sp>
        <p:nvSpPr>
          <p:cNvPr id="107526" name="Rectangle 6"/>
          <p:cNvSpPr>
            <a:spLocks noChangeArrowheads="1"/>
          </p:cNvSpPr>
          <p:nvPr/>
        </p:nvSpPr>
        <p:spPr bwMode="auto">
          <a:xfrm>
            <a:off x="2987675" y="1989138"/>
            <a:ext cx="1368425" cy="86360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0"/>
              </a:spcBef>
              <a:buClrTx/>
              <a:buFontTx/>
              <a:buNone/>
            </a:pPr>
            <a:r>
              <a:rPr lang="zh-TW" altLang="en-US" sz="1800">
                <a:latin typeface="Times New Roman" pitchFamily="18" charset="0"/>
              </a:rPr>
              <a:t>經主辦會計</a:t>
            </a:r>
          </a:p>
          <a:p>
            <a:pPr algn="ctr">
              <a:spcBef>
                <a:spcPct val="0"/>
              </a:spcBef>
              <a:buClrTx/>
              <a:buFontTx/>
              <a:buNone/>
            </a:pPr>
            <a:r>
              <a:rPr lang="zh-TW" altLang="en-US" sz="1800">
                <a:latin typeface="Times New Roman" pitchFamily="18" charset="0"/>
              </a:rPr>
              <a:t>核准後調閱</a:t>
            </a:r>
          </a:p>
        </p:txBody>
      </p:sp>
      <p:sp>
        <p:nvSpPr>
          <p:cNvPr id="107527" name="AutoShape 7"/>
          <p:cNvSpPr>
            <a:spLocks noChangeArrowheads="1"/>
          </p:cNvSpPr>
          <p:nvPr/>
        </p:nvSpPr>
        <p:spPr bwMode="auto">
          <a:xfrm>
            <a:off x="2555875" y="2276475"/>
            <a:ext cx="431800" cy="288925"/>
          </a:xfrm>
          <a:prstGeom prst="rightArrow">
            <a:avLst>
              <a:gd name="adj1" fmla="val 50000"/>
              <a:gd name="adj2" fmla="val 37363"/>
            </a:avLst>
          </a:prstGeom>
          <a:solidFill>
            <a:schemeClr val="tx1"/>
          </a:solidFill>
          <a:ln w="9525">
            <a:solidFill>
              <a:schemeClr val="tx1"/>
            </a:solidFill>
            <a:miter lim="800000"/>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a:latin typeface="Times New Roman" pitchFamily="18" charset="0"/>
            </a:endParaRPr>
          </a:p>
        </p:txBody>
      </p:sp>
      <p:sp>
        <p:nvSpPr>
          <p:cNvPr id="107528" name="AutoShape 9"/>
          <p:cNvSpPr>
            <a:spLocks noChangeArrowheads="1"/>
          </p:cNvSpPr>
          <p:nvPr/>
        </p:nvSpPr>
        <p:spPr bwMode="auto">
          <a:xfrm>
            <a:off x="2411413" y="4365625"/>
            <a:ext cx="360362" cy="287338"/>
          </a:xfrm>
          <a:prstGeom prst="rightArrow">
            <a:avLst>
              <a:gd name="adj1" fmla="val 50000"/>
              <a:gd name="adj2" fmla="val 31353"/>
            </a:avLst>
          </a:prstGeom>
          <a:solidFill>
            <a:schemeClr val="tx1"/>
          </a:solidFill>
          <a:ln w="9525">
            <a:solidFill>
              <a:schemeClr val="tx1"/>
            </a:solidFill>
            <a:miter lim="800000"/>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a:latin typeface="Times New Roman" pitchFamily="18" charset="0"/>
            </a:endParaRPr>
          </a:p>
        </p:txBody>
      </p:sp>
      <p:sp>
        <p:nvSpPr>
          <p:cNvPr id="107529" name="Line 10"/>
          <p:cNvSpPr>
            <a:spLocks noChangeShapeType="1"/>
          </p:cNvSpPr>
          <p:nvPr/>
        </p:nvSpPr>
        <p:spPr bwMode="auto">
          <a:xfrm>
            <a:off x="4356100" y="2349500"/>
            <a:ext cx="431800" cy="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7530" name="Line 11"/>
          <p:cNvSpPr>
            <a:spLocks noChangeShapeType="1"/>
          </p:cNvSpPr>
          <p:nvPr/>
        </p:nvSpPr>
        <p:spPr bwMode="auto">
          <a:xfrm flipV="1">
            <a:off x="4643438" y="4797425"/>
            <a:ext cx="14446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7531" name="Line 13"/>
          <p:cNvSpPr>
            <a:spLocks noChangeShapeType="1"/>
          </p:cNvSpPr>
          <p:nvPr/>
        </p:nvSpPr>
        <p:spPr bwMode="auto">
          <a:xfrm>
            <a:off x="4787900" y="2276475"/>
            <a:ext cx="0" cy="2592388"/>
          </a:xfrm>
          <a:prstGeom prst="line">
            <a:avLst/>
          </a:prstGeom>
          <a:noFill/>
          <a:ln w="142875">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7532" name="Rectangle 14"/>
          <p:cNvSpPr>
            <a:spLocks noChangeArrowheads="1"/>
          </p:cNvSpPr>
          <p:nvPr/>
        </p:nvSpPr>
        <p:spPr bwMode="auto">
          <a:xfrm>
            <a:off x="5292725" y="1916113"/>
            <a:ext cx="1728788" cy="865187"/>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0"/>
              </a:spcBef>
              <a:buClrTx/>
              <a:buFontTx/>
              <a:buNone/>
            </a:pPr>
            <a:r>
              <a:rPr lang="zh-TW" altLang="en-US" sz="1800">
                <a:latin typeface="Times New Roman" pitchFamily="18" charset="0"/>
              </a:rPr>
              <a:t>影印申</a:t>
            </a:r>
          </a:p>
          <a:p>
            <a:pPr algn="ctr">
              <a:spcBef>
                <a:spcPct val="0"/>
              </a:spcBef>
              <a:buClrTx/>
              <a:buFontTx/>
              <a:buNone/>
            </a:pPr>
            <a:r>
              <a:rPr lang="zh-TW" altLang="en-US" sz="1800">
                <a:latin typeface="Times New Roman" pitchFamily="18" charset="0"/>
              </a:rPr>
              <a:t>請憑證</a:t>
            </a:r>
          </a:p>
        </p:txBody>
      </p:sp>
      <p:sp>
        <p:nvSpPr>
          <p:cNvPr id="107533" name="Rectangle 15"/>
          <p:cNvSpPr>
            <a:spLocks noChangeArrowheads="1"/>
          </p:cNvSpPr>
          <p:nvPr/>
        </p:nvSpPr>
        <p:spPr bwMode="auto">
          <a:xfrm>
            <a:off x="5364163" y="3716338"/>
            <a:ext cx="1511300" cy="1008062"/>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0"/>
              </a:spcBef>
              <a:buClrTx/>
              <a:buFontTx/>
              <a:buNone/>
            </a:pPr>
            <a:r>
              <a:rPr lang="zh-TW" altLang="en-US" sz="1800">
                <a:latin typeface="Times New Roman" pitchFamily="18" charset="0"/>
              </a:rPr>
              <a:t>抽調申請</a:t>
            </a:r>
          </a:p>
          <a:p>
            <a:pPr algn="ctr">
              <a:spcBef>
                <a:spcPct val="0"/>
              </a:spcBef>
              <a:buClrTx/>
              <a:buFontTx/>
              <a:buNone/>
            </a:pPr>
            <a:r>
              <a:rPr lang="zh-TW" altLang="en-US" sz="1800">
                <a:latin typeface="Times New Roman" pitchFamily="18" charset="0"/>
              </a:rPr>
              <a:t>憑證正本</a:t>
            </a:r>
          </a:p>
        </p:txBody>
      </p:sp>
      <p:sp>
        <p:nvSpPr>
          <p:cNvPr id="107534" name="Rectangle 16"/>
          <p:cNvSpPr>
            <a:spLocks noChangeArrowheads="1"/>
          </p:cNvSpPr>
          <p:nvPr/>
        </p:nvSpPr>
        <p:spPr bwMode="auto">
          <a:xfrm>
            <a:off x="7451725" y="1773238"/>
            <a:ext cx="1152525" cy="1584325"/>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0"/>
              </a:spcBef>
              <a:buClrTx/>
              <a:buFontTx/>
              <a:buNone/>
            </a:pPr>
            <a:r>
              <a:rPr lang="zh-TW" altLang="en-US" sz="1800">
                <a:latin typeface="Times New Roman" pitchFamily="18" charset="0"/>
              </a:rPr>
              <a:t>將影印之</a:t>
            </a:r>
          </a:p>
          <a:p>
            <a:pPr algn="ctr">
              <a:spcBef>
                <a:spcPct val="0"/>
              </a:spcBef>
              <a:buClrTx/>
              <a:buFontTx/>
              <a:buNone/>
            </a:pPr>
            <a:r>
              <a:rPr lang="zh-TW" altLang="en-US" sz="1800">
                <a:latin typeface="Times New Roman" pitchFamily="18" charset="0"/>
              </a:rPr>
              <a:t>憑證交申</a:t>
            </a:r>
          </a:p>
          <a:p>
            <a:pPr algn="ctr">
              <a:spcBef>
                <a:spcPct val="0"/>
              </a:spcBef>
              <a:buClrTx/>
              <a:buFontTx/>
              <a:buNone/>
            </a:pPr>
            <a:r>
              <a:rPr lang="zh-TW" altLang="en-US" sz="1800">
                <a:latin typeface="Times New Roman" pitchFamily="18" charset="0"/>
              </a:rPr>
              <a:t>請人簽收</a:t>
            </a:r>
          </a:p>
          <a:p>
            <a:pPr algn="ctr">
              <a:spcBef>
                <a:spcPct val="0"/>
              </a:spcBef>
              <a:buClrTx/>
              <a:buFontTx/>
              <a:buNone/>
            </a:pPr>
            <a:r>
              <a:rPr lang="zh-TW" altLang="en-US" sz="1800">
                <a:latin typeface="Times New Roman" pitchFamily="18" charset="0"/>
              </a:rPr>
              <a:t> 正本歸檔</a:t>
            </a:r>
          </a:p>
        </p:txBody>
      </p:sp>
      <p:sp>
        <p:nvSpPr>
          <p:cNvPr id="107535" name="Rectangle 17"/>
          <p:cNvSpPr>
            <a:spLocks noChangeArrowheads="1"/>
          </p:cNvSpPr>
          <p:nvPr/>
        </p:nvSpPr>
        <p:spPr bwMode="auto">
          <a:xfrm>
            <a:off x="7092950" y="3644900"/>
            <a:ext cx="1871663" cy="1797050"/>
          </a:xfrm>
          <a:prstGeom prst="rect">
            <a:avLst/>
          </a:prstGeom>
          <a:solidFill>
            <a:schemeClr val="accent1"/>
          </a:solidFill>
          <a:ln w="9525">
            <a:solidFill>
              <a:schemeClr val="tx1"/>
            </a:solidFill>
            <a:miter lim="800000"/>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r>
              <a:rPr lang="zh-TW" altLang="en-US" sz="1800">
                <a:latin typeface="Times New Roman" pitchFamily="18" charset="0"/>
              </a:rPr>
              <a:t>影印原始憑證</a:t>
            </a:r>
          </a:p>
          <a:p>
            <a:pPr>
              <a:spcBef>
                <a:spcPct val="0"/>
              </a:spcBef>
              <a:buClrTx/>
              <a:buFontTx/>
              <a:buNone/>
            </a:pPr>
            <a:r>
              <a:rPr lang="zh-TW" altLang="en-US" sz="1800">
                <a:latin typeface="Times New Roman" pitchFamily="18" charset="0"/>
              </a:rPr>
              <a:t>歸檔並註記正本</a:t>
            </a:r>
          </a:p>
          <a:p>
            <a:pPr>
              <a:spcBef>
                <a:spcPct val="0"/>
              </a:spcBef>
              <a:buClrTx/>
              <a:buFontTx/>
              <a:buNone/>
            </a:pPr>
            <a:r>
              <a:rPr lang="zh-TW" altLang="en-US" sz="1800">
                <a:latin typeface="Times New Roman" pitchFamily="18" charset="0"/>
              </a:rPr>
              <a:t>已於</a:t>
            </a:r>
            <a:r>
              <a:rPr lang="en-US" altLang="zh-TW" sz="1800">
                <a:latin typeface="Times New Roman" pitchFamily="18" charset="0"/>
              </a:rPr>
              <a:t>O</a:t>
            </a:r>
            <a:r>
              <a:rPr lang="zh-TW" altLang="en-US" sz="1800">
                <a:latin typeface="Times New Roman" pitchFamily="18" charset="0"/>
              </a:rPr>
              <a:t>月</a:t>
            </a:r>
            <a:r>
              <a:rPr lang="en-US" altLang="zh-TW" sz="1800">
                <a:latin typeface="Times New Roman" pitchFamily="18" charset="0"/>
              </a:rPr>
              <a:t>O</a:t>
            </a:r>
            <a:r>
              <a:rPr lang="zh-TW" altLang="en-US" sz="1800">
                <a:latin typeface="Times New Roman" pitchFamily="18" charset="0"/>
              </a:rPr>
              <a:t>日抽</a:t>
            </a:r>
          </a:p>
          <a:p>
            <a:pPr>
              <a:spcBef>
                <a:spcPct val="0"/>
              </a:spcBef>
              <a:buClrTx/>
              <a:buFontTx/>
              <a:buNone/>
            </a:pPr>
            <a:r>
              <a:rPr lang="zh-TW" altLang="en-US" sz="1800">
                <a:latin typeface="Times New Roman" pitchFamily="18" charset="0"/>
              </a:rPr>
              <a:t>存；正本交申</a:t>
            </a:r>
          </a:p>
          <a:p>
            <a:pPr>
              <a:spcBef>
                <a:spcPct val="0"/>
              </a:spcBef>
              <a:buClrTx/>
              <a:buFontTx/>
              <a:buNone/>
            </a:pPr>
            <a:r>
              <a:rPr lang="zh-TW" altLang="en-US" sz="1800">
                <a:latin typeface="Times New Roman" pitchFamily="18" charset="0"/>
              </a:rPr>
              <a:t>請人簽收</a:t>
            </a:r>
          </a:p>
        </p:txBody>
      </p:sp>
      <p:sp>
        <p:nvSpPr>
          <p:cNvPr id="107536" name="Line 18"/>
          <p:cNvSpPr>
            <a:spLocks noChangeShapeType="1"/>
          </p:cNvSpPr>
          <p:nvPr/>
        </p:nvSpPr>
        <p:spPr bwMode="auto">
          <a:xfrm>
            <a:off x="4643438" y="4797425"/>
            <a:ext cx="144462" cy="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7537" name="AutoShape 20"/>
          <p:cNvSpPr>
            <a:spLocks noChangeArrowheads="1"/>
          </p:cNvSpPr>
          <p:nvPr/>
        </p:nvSpPr>
        <p:spPr bwMode="auto">
          <a:xfrm>
            <a:off x="7019925" y="2205038"/>
            <a:ext cx="431800" cy="360362"/>
          </a:xfrm>
          <a:prstGeom prst="rightArrow">
            <a:avLst>
              <a:gd name="adj1" fmla="val 50000"/>
              <a:gd name="adj2" fmla="val 29956"/>
            </a:avLst>
          </a:prstGeom>
          <a:solidFill>
            <a:schemeClr val="tx1"/>
          </a:solidFill>
          <a:ln w="9525">
            <a:solidFill>
              <a:schemeClr val="tx1"/>
            </a:solidFill>
            <a:miter lim="800000"/>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a:latin typeface="Times New Roman" pitchFamily="18" charset="0"/>
            </a:endParaRPr>
          </a:p>
        </p:txBody>
      </p:sp>
      <p:sp>
        <p:nvSpPr>
          <p:cNvPr id="107538" name="AutoShape 21"/>
          <p:cNvSpPr>
            <a:spLocks noChangeArrowheads="1"/>
          </p:cNvSpPr>
          <p:nvPr/>
        </p:nvSpPr>
        <p:spPr bwMode="auto">
          <a:xfrm>
            <a:off x="6877050" y="4221163"/>
            <a:ext cx="288925" cy="360362"/>
          </a:xfrm>
          <a:prstGeom prst="rightArrow">
            <a:avLst>
              <a:gd name="adj1" fmla="val 50000"/>
              <a:gd name="adj2" fmla="val 25000"/>
            </a:avLst>
          </a:prstGeom>
          <a:solidFill>
            <a:schemeClr val="tx1"/>
          </a:solidFill>
          <a:ln w="9525">
            <a:solidFill>
              <a:schemeClr val="tx1"/>
            </a:solidFill>
            <a:miter lim="800000"/>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a:latin typeface="Times New Roman" pitchFamily="18" charset="0"/>
            </a:endParaRPr>
          </a:p>
        </p:txBody>
      </p:sp>
      <p:sp>
        <p:nvSpPr>
          <p:cNvPr id="107539" name="Line 22"/>
          <p:cNvSpPr>
            <a:spLocks noChangeShapeType="1"/>
          </p:cNvSpPr>
          <p:nvPr/>
        </p:nvSpPr>
        <p:spPr bwMode="auto">
          <a:xfrm>
            <a:off x="4716463" y="3500438"/>
            <a:ext cx="360362" cy="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7540" name="Line 24"/>
          <p:cNvSpPr>
            <a:spLocks noChangeShapeType="1"/>
          </p:cNvSpPr>
          <p:nvPr/>
        </p:nvSpPr>
        <p:spPr bwMode="auto">
          <a:xfrm>
            <a:off x="5076825" y="2276475"/>
            <a:ext cx="0" cy="2089150"/>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a:lstStyle/>
          <a:p>
            <a:endParaRPr lang="zh-TW" altLang="en-US"/>
          </a:p>
        </p:txBody>
      </p:sp>
      <p:sp>
        <p:nvSpPr>
          <p:cNvPr id="107541" name="AutoShape 26"/>
          <p:cNvSpPr>
            <a:spLocks noChangeArrowheads="1"/>
          </p:cNvSpPr>
          <p:nvPr/>
        </p:nvSpPr>
        <p:spPr bwMode="auto">
          <a:xfrm>
            <a:off x="5003800" y="4221163"/>
            <a:ext cx="360363" cy="287337"/>
          </a:xfrm>
          <a:prstGeom prst="rightArrow">
            <a:avLst>
              <a:gd name="adj1" fmla="val 50000"/>
              <a:gd name="adj2" fmla="val 31354"/>
            </a:avLst>
          </a:prstGeom>
          <a:solidFill>
            <a:schemeClr val="tx1"/>
          </a:solidFill>
          <a:ln w="9525">
            <a:solidFill>
              <a:schemeClr val="tx1"/>
            </a:solidFill>
            <a:miter lim="800000"/>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a:latin typeface="Times New Roman" pitchFamily="18" charset="0"/>
            </a:endParaRPr>
          </a:p>
        </p:txBody>
      </p:sp>
      <p:sp>
        <p:nvSpPr>
          <p:cNvPr id="107542" name="AutoShape 27"/>
          <p:cNvSpPr>
            <a:spLocks noChangeArrowheads="1"/>
          </p:cNvSpPr>
          <p:nvPr/>
        </p:nvSpPr>
        <p:spPr bwMode="auto">
          <a:xfrm>
            <a:off x="5003800" y="2205038"/>
            <a:ext cx="288925" cy="287337"/>
          </a:xfrm>
          <a:prstGeom prst="rightArrow">
            <a:avLst>
              <a:gd name="adj1" fmla="val 50000"/>
              <a:gd name="adj2" fmla="val 25138"/>
            </a:avLst>
          </a:prstGeom>
          <a:solidFill>
            <a:schemeClr val="tx1"/>
          </a:solidFill>
          <a:ln w="9525">
            <a:solidFill>
              <a:schemeClr val="tx1"/>
            </a:solidFill>
            <a:miter lim="800000"/>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a:latin typeface="Times New Roman" pitchFamily="18" charset="0"/>
            </a:endParaRPr>
          </a:p>
        </p:txBody>
      </p:sp>
    </p:spTree>
    <p:extLst>
      <p:ext uri="{BB962C8B-B14F-4D97-AF65-F5344CB8AC3E}">
        <p14:creationId xmlns:p14="http://schemas.microsoft.com/office/powerpoint/2010/main" val="382497783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title"/>
          </p:nvPr>
        </p:nvSpPr>
        <p:spPr>
          <a:solidFill>
            <a:srgbClr val="000000"/>
          </a:solidFill>
        </p:spPr>
        <p:txBody>
          <a:bodyPr/>
          <a:lstStyle/>
          <a:p>
            <a:pPr marL="609600" indent="-609600"/>
            <a:r>
              <a:rPr lang="zh-TW" altLang="en-US" smtClean="0">
                <a:latin typeface="標楷體" pitchFamily="65" charset="-120"/>
                <a:ea typeface="標楷體" pitchFamily="65" charset="-120"/>
              </a:rPr>
              <a:t>原始支出憑證借出</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影印</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請示</a:t>
            </a:r>
          </a:p>
        </p:txBody>
      </p:sp>
      <p:sp>
        <p:nvSpPr>
          <p:cNvPr id="108547" name="Rectangle 4"/>
          <p:cNvSpPr>
            <a:spLocks noChangeArrowheads="1"/>
          </p:cNvSpPr>
          <p:nvPr/>
        </p:nvSpPr>
        <p:spPr bwMode="auto">
          <a:xfrm>
            <a:off x="2268538" y="836613"/>
            <a:ext cx="469582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0"/>
              </a:spcBef>
              <a:buClrTx/>
              <a:buFontTx/>
              <a:buNone/>
            </a:pPr>
            <a:r>
              <a:rPr lang="zh-TW" altLang="en-US" sz="1600" u="sng">
                <a:latin typeface="標楷體" pitchFamily="65" charset="-120"/>
              </a:rPr>
              <a:t>國立臺灣海洋大學</a:t>
            </a:r>
            <a:endParaRPr lang="zh-TW" altLang="en-US" sz="1100">
              <a:latin typeface="Times New Roman" pitchFamily="18" charset="0"/>
            </a:endParaRPr>
          </a:p>
          <a:p>
            <a:pPr algn="ctr">
              <a:spcBef>
                <a:spcPct val="0"/>
              </a:spcBef>
              <a:buClrTx/>
              <a:buFontTx/>
              <a:buNone/>
            </a:pPr>
            <a:r>
              <a:rPr lang="zh-TW" altLang="en-US" sz="2600" u="sng">
                <a:latin typeface="標楷體" pitchFamily="65" charset="-120"/>
              </a:rPr>
              <a:t>原始支出憑證借出</a:t>
            </a:r>
            <a:r>
              <a:rPr lang="en-US" altLang="zh-TW" sz="2600" u="sng">
                <a:latin typeface="Times New Roman" pitchFamily="18" charset="0"/>
              </a:rPr>
              <a:t>(</a:t>
            </a:r>
            <a:r>
              <a:rPr lang="zh-TW" altLang="en-US" sz="2600" u="sng">
                <a:latin typeface="標楷體" pitchFamily="65" charset="-120"/>
              </a:rPr>
              <a:t>影印</a:t>
            </a:r>
            <a:r>
              <a:rPr lang="en-US" altLang="zh-TW" sz="2600" u="sng">
                <a:latin typeface="Times New Roman" pitchFamily="18" charset="0"/>
              </a:rPr>
              <a:t>)</a:t>
            </a:r>
            <a:r>
              <a:rPr lang="zh-TW" altLang="en-US" sz="2600" u="sng">
                <a:latin typeface="標楷體" pitchFamily="65" charset="-120"/>
              </a:rPr>
              <a:t>請示單</a:t>
            </a:r>
            <a:endParaRPr lang="zh-TW" altLang="en-US" sz="1800">
              <a:latin typeface="Times New Roman" pitchFamily="18" charset="0"/>
            </a:endParaRPr>
          </a:p>
        </p:txBody>
      </p:sp>
      <p:graphicFrame>
        <p:nvGraphicFramePr>
          <p:cNvPr id="123103" name="Group 223"/>
          <p:cNvGraphicFramePr>
            <a:graphicFrameLocks noGrp="1"/>
          </p:cNvGraphicFramePr>
          <p:nvPr/>
        </p:nvGraphicFramePr>
        <p:xfrm>
          <a:off x="1112838" y="1560513"/>
          <a:ext cx="7419975" cy="4100514"/>
        </p:xfrm>
        <a:graphic>
          <a:graphicData uri="http://schemas.openxmlformats.org/drawingml/2006/table">
            <a:tbl>
              <a:tblPr/>
              <a:tblGrid>
                <a:gridCol w="979487"/>
                <a:gridCol w="2562225"/>
                <a:gridCol w="1311275"/>
                <a:gridCol w="2566988"/>
              </a:tblGrid>
              <a:tr h="552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400" b="1" i="0" u="none" strike="noStrike" cap="none" normalizeH="0" baseline="0" dirty="0" smtClean="0">
                        <a:ln>
                          <a:noFill/>
                        </a:ln>
                        <a:solidFill>
                          <a:schemeClr val="tx1"/>
                        </a:solidFill>
                        <a:effectLst/>
                        <a:latin typeface="標楷體" pitchFamily="65" charset="-120"/>
                        <a:ea typeface="標楷體" pitchFamily="65" charset="-12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標楷體" pitchFamily="65" charset="-120"/>
                          <a:ea typeface="標楷體" pitchFamily="65" charset="-120"/>
                        </a:rPr>
                        <a:t>申請日期</a:t>
                      </a:r>
                      <a:endParaRPr kumimoji="0" lang="zh-TW" altLang="en-US" sz="1400" b="1" i="0" u="none" strike="noStrike" cap="none" normalizeH="0" baseline="0" dirty="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標楷體" pitchFamily="65" charset="-120"/>
                          <a:ea typeface="標楷體" pitchFamily="65" charset="-120"/>
                        </a:rPr>
                        <a:t>年   月  日</a:t>
                      </a:r>
                      <a:endParaRPr kumimoji="0" lang="zh-TW" altLang="en-US" sz="14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554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標楷體" pitchFamily="65" charset="-120"/>
                          <a:ea typeface="標楷體" pitchFamily="65" charset="-120"/>
                        </a:rPr>
                        <a:t>所屬單位</a:t>
                      </a:r>
                      <a:endParaRPr kumimoji="0" lang="zh-TW" altLang="en-US" sz="14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endParaRPr kumimoji="0" lang="zh-TW" altLang="en-US" sz="1400" b="1" i="0" u="none" strike="noStrike" cap="none" normalizeH="0" baseline="0" smtClean="0">
                        <a:ln>
                          <a:noFill/>
                        </a:ln>
                        <a:solidFill>
                          <a:schemeClr val="tx1"/>
                        </a:solidFill>
                        <a:effectLst/>
                        <a:latin typeface="Verdana" pitchFamily="34"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標楷體" pitchFamily="65" charset="-120"/>
                          <a:ea typeface="標楷體" pitchFamily="65" charset="-120"/>
                        </a:rPr>
                        <a:t>計畫名稱</a:t>
                      </a:r>
                      <a:endParaRPr kumimoji="0" lang="zh-TW" altLang="en-US" sz="14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endParaRPr kumimoji="0" lang="zh-TW" altLang="en-US" sz="1400" b="1" i="0" u="none" strike="noStrike" cap="none" normalizeH="0" baseline="0" smtClean="0">
                        <a:ln>
                          <a:noFill/>
                        </a:ln>
                        <a:solidFill>
                          <a:schemeClr val="tx1"/>
                        </a:solidFill>
                        <a:effectLst/>
                        <a:latin typeface="Verdana" pitchFamily="34"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標楷體" pitchFamily="65" charset="-120"/>
                          <a:ea typeface="標楷體" pitchFamily="65" charset="-120"/>
                        </a:rPr>
                        <a:t>姓名</a:t>
                      </a:r>
                      <a:endParaRPr kumimoji="0"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標楷體" pitchFamily="65" charset="-120"/>
                          <a:ea typeface="標楷體" pitchFamily="65" charset="-120"/>
                        </a:rPr>
                        <a:t> </a:t>
                      </a:r>
                      <a:endParaRPr kumimoji="0" lang="zh-TW" altLang="en-US" sz="14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標楷體" pitchFamily="65" charset="-120"/>
                          <a:ea typeface="標楷體" pitchFamily="65" charset="-120"/>
                        </a:rPr>
                        <a:t>蓋章</a:t>
                      </a:r>
                      <a:endParaRPr kumimoji="0" lang="zh-TW" altLang="en-US" sz="14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endParaRPr kumimoji="0" lang="zh-TW" altLang="en-US" sz="1400" b="1" i="0" u="none" strike="noStrike" cap="none" normalizeH="0" baseline="0" smtClean="0">
                        <a:ln>
                          <a:noFill/>
                        </a:ln>
                        <a:solidFill>
                          <a:schemeClr val="tx1"/>
                        </a:solidFill>
                        <a:effectLst/>
                        <a:latin typeface="Verdana" pitchFamily="34"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40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標楷體" pitchFamily="65" charset="-120"/>
                          <a:ea typeface="標楷體" pitchFamily="65" charset="-120"/>
                        </a:rPr>
                        <a:t>傳票日期</a:t>
                      </a:r>
                      <a:endParaRPr kumimoji="0" lang="zh-TW" altLang="en-US" sz="14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endParaRPr kumimoji="0" lang="zh-TW" altLang="en-US" sz="1400" b="1" i="0" u="none" strike="noStrike" cap="none" normalizeH="0" baseline="0" smtClean="0">
                        <a:ln>
                          <a:noFill/>
                        </a:ln>
                        <a:solidFill>
                          <a:schemeClr val="tx1"/>
                        </a:solidFill>
                        <a:effectLst/>
                        <a:latin typeface="Verdana" pitchFamily="34"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標楷體" pitchFamily="65" charset="-120"/>
                          <a:ea typeface="標楷體" pitchFamily="65" charset="-120"/>
                        </a:rPr>
                        <a:t>傳票號碼</a:t>
                      </a:r>
                      <a:endParaRPr kumimoji="0" lang="zh-TW" altLang="en-US" sz="14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endParaRPr kumimoji="0" lang="zh-TW" altLang="en-US" sz="1400" b="1" i="0" u="none" strike="noStrike" cap="none" normalizeH="0" baseline="0" smtClean="0">
                        <a:ln>
                          <a:noFill/>
                        </a:ln>
                        <a:solidFill>
                          <a:schemeClr val="tx1"/>
                        </a:solidFill>
                        <a:effectLst/>
                        <a:latin typeface="Verdana" pitchFamily="34"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62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標楷體" pitchFamily="65" charset="-120"/>
                          <a:ea typeface="標楷體" pitchFamily="65" charset="-120"/>
                        </a:rPr>
                        <a:t>憑証類型</a:t>
                      </a:r>
                      <a:endParaRPr kumimoji="0"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標楷體" pitchFamily="65" charset="-120"/>
                          <a:ea typeface="標楷體" pitchFamily="65" charset="-120"/>
                        </a:rPr>
                        <a:t> □ 正本</a:t>
                      </a:r>
                      <a:r>
                        <a:rPr kumimoji="0" lang="en-US" altLang="zh-TW" sz="1400" b="1" i="0" u="none" strike="noStrike" cap="none" normalizeH="0" baseline="0" smtClean="0">
                          <a:ln>
                            <a:noFill/>
                          </a:ln>
                          <a:solidFill>
                            <a:schemeClr val="tx1"/>
                          </a:solidFill>
                          <a:effectLst/>
                          <a:latin typeface="標楷體" pitchFamily="65" charset="-120"/>
                          <a:ea typeface="標楷體" pitchFamily="65" charset="-120"/>
                        </a:rPr>
                        <a:t>(</a:t>
                      </a:r>
                      <a:r>
                        <a:rPr kumimoji="0" lang="zh-TW" altLang="en-US" sz="1400" b="1" i="0" u="none" strike="noStrike" cap="none" normalizeH="0" baseline="0" smtClean="0">
                          <a:ln>
                            <a:noFill/>
                          </a:ln>
                          <a:solidFill>
                            <a:schemeClr val="tx1"/>
                          </a:solidFill>
                          <a:effectLst/>
                          <a:latin typeface="標楷體" pitchFamily="65" charset="-120"/>
                          <a:ea typeface="標楷體" pitchFamily="65" charset="-120"/>
                        </a:rPr>
                        <a:t>請檢附公文影</a:t>
                      </a:r>
                      <a:endParaRPr kumimoji="0"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標楷體" pitchFamily="65" charset="-120"/>
                          <a:ea typeface="標楷體" pitchFamily="65" charset="-120"/>
                        </a:rPr>
                        <a:t>        本</a:t>
                      </a:r>
                      <a:r>
                        <a:rPr kumimoji="0" lang="en-US" altLang="zh-TW" sz="1400" b="1" i="0" u="none" strike="noStrike" cap="none" normalizeH="0" baseline="0" smtClean="0">
                          <a:ln>
                            <a:noFill/>
                          </a:ln>
                          <a:solidFill>
                            <a:schemeClr val="tx1"/>
                          </a:solidFill>
                          <a:effectLst/>
                          <a:latin typeface="標楷體" pitchFamily="65" charset="-120"/>
                          <a:ea typeface="標楷體" pitchFamily="65" charset="-120"/>
                        </a:rPr>
                        <a:t>)</a:t>
                      </a:r>
                      <a:endParaRPr kumimoji="0" lang="en-US" altLang="zh-TW" sz="1400" b="1" i="0" u="none" strike="noStrike" cap="none" normalizeH="0" baseline="0" smtClean="0">
                        <a:ln>
                          <a:noFill/>
                        </a:ln>
                        <a:solidFill>
                          <a:schemeClr val="tx1"/>
                        </a:solidFill>
                        <a:effectLst/>
                        <a:latin typeface="Times New Roman" pitchFamily="18" charset="0"/>
                        <a:ea typeface="標楷體" pitchFamily="65" charset="-12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TW" sz="1400" b="1" i="0" u="none" strike="noStrike" cap="none" normalizeH="0" baseline="0" smtClean="0">
                          <a:ln>
                            <a:noFill/>
                          </a:ln>
                          <a:solidFill>
                            <a:schemeClr val="tx1"/>
                          </a:solidFill>
                          <a:effectLst/>
                          <a:latin typeface="標楷體" pitchFamily="65" charset="-120"/>
                          <a:ea typeface="標楷體" pitchFamily="65" charset="-120"/>
                        </a:rPr>
                        <a:t> □ </a:t>
                      </a:r>
                      <a:r>
                        <a:rPr kumimoji="0" lang="zh-TW" altLang="en-US" sz="1400" b="1" i="0" u="none" strike="noStrike" cap="none" normalizeH="0" baseline="0" smtClean="0">
                          <a:ln>
                            <a:noFill/>
                          </a:ln>
                          <a:solidFill>
                            <a:schemeClr val="tx1"/>
                          </a:solidFill>
                          <a:effectLst/>
                          <a:latin typeface="標楷體" pitchFamily="65" charset="-120"/>
                          <a:ea typeface="標楷體" pitchFamily="65" charset="-120"/>
                        </a:rPr>
                        <a:t>影本</a:t>
                      </a:r>
                      <a:endParaRPr kumimoji="0" lang="zh-TW" altLang="en-US" sz="14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標楷體" pitchFamily="65" charset="-120"/>
                          <a:ea typeface="標楷體" pitchFamily="65" charset="-120"/>
                        </a:rPr>
                        <a:t>申請人</a:t>
                      </a:r>
                      <a:endParaRPr kumimoji="0"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標楷體" pitchFamily="65" charset="-120"/>
                          <a:ea typeface="標楷體" pitchFamily="65" charset="-120"/>
                        </a:rPr>
                        <a:t>聯絡電話</a:t>
                      </a:r>
                      <a:endParaRPr kumimoji="0" lang="zh-TW" altLang="en-US" sz="14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chemeClr val="tx1"/>
                        </a:buClr>
                        <a:buSzTx/>
                        <a:buFont typeface="Wingdings" pitchFamily="2" charset="2"/>
                        <a:buNone/>
                        <a:tabLst/>
                      </a:pPr>
                      <a:endParaRPr kumimoji="0" lang="zh-TW" altLang="en-US" sz="1400" b="1" i="0" u="none" strike="noStrike" cap="none" normalizeH="0" baseline="0" smtClean="0">
                        <a:ln>
                          <a:noFill/>
                        </a:ln>
                        <a:solidFill>
                          <a:schemeClr val="tx1"/>
                        </a:solidFill>
                        <a:effectLst/>
                        <a:latin typeface="Verdana" pitchFamily="34" charset="0"/>
                        <a:ea typeface="新細明體"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572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標楷體" pitchFamily="65" charset="-120"/>
                          <a:ea typeface="標楷體" pitchFamily="65" charset="-120"/>
                        </a:rPr>
                        <a:t>借</a:t>
                      </a:r>
                      <a:r>
                        <a:rPr kumimoji="0" lang="zh-TW" altLang="en-US" sz="1400" b="1" i="0" u="none" strike="noStrike" cap="none" normalizeH="0" baseline="0" smtClean="0">
                          <a:ln>
                            <a:noFill/>
                          </a:ln>
                          <a:solidFill>
                            <a:schemeClr val="tx1"/>
                          </a:solidFill>
                          <a:effectLst/>
                          <a:latin typeface="Times New Roman" pitchFamily="18" charset="0"/>
                          <a:ea typeface="標楷體" pitchFamily="65" charset="-120"/>
                        </a:rPr>
                        <a:t> </a:t>
                      </a:r>
                      <a:r>
                        <a:rPr kumimoji="0" lang="zh-TW" altLang="en-US" sz="1400" b="1" i="0" u="none" strike="noStrike" cap="none" normalizeH="0" baseline="0" smtClean="0">
                          <a:ln>
                            <a:noFill/>
                          </a:ln>
                          <a:solidFill>
                            <a:schemeClr val="tx1"/>
                          </a:solidFill>
                          <a:effectLst/>
                          <a:latin typeface="標楷體" pitchFamily="65" charset="-120"/>
                          <a:ea typeface="標楷體" pitchFamily="65" charset="-120"/>
                        </a:rPr>
                        <a:t>出</a:t>
                      </a:r>
                      <a:endParaRPr kumimoji="0"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標楷體" pitchFamily="65" charset="-120"/>
                          <a:ea typeface="標楷體" pitchFamily="65" charset="-120"/>
                        </a:rPr>
                        <a:t>事</a:t>
                      </a:r>
                      <a:r>
                        <a:rPr kumimoji="0" lang="zh-TW" altLang="en-US" sz="1400" b="1" i="0" u="none" strike="noStrike" cap="none" normalizeH="0" baseline="0" smtClean="0">
                          <a:ln>
                            <a:noFill/>
                          </a:ln>
                          <a:solidFill>
                            <a:schemeClr val="tx1"/>
                          </a:solidFill>
                          <a:effectLst/>
                          <a:latin typeface="Times New Roman" pitchFamily="18" charset="0"/>
                          <a:ea typeface="標楷體" pitchFamily="65" charset="-120"/>
                        </a:rPr>
                        <a:t> </a:t>
                      </a:r>
                      <a:r>
                        <a:rPr kumimoji="0" lang="zh-TW" altLang="en-US" sz="1400" b="1" i="0" u="none" strike="noStrike" cap="none" normalizeH="0" baseline="0" smtClean="0">
                          <a:ln>
                            <a:noFill/>
                          </a:ln>
                          <a:solidFill>
                            <a:schemeClr val="tx1"/>
                          </a:solidFill>
                          <a:effectLst/>
                          <a:latin typeface="標楷體" pitchFamily="65" charset="-120"/>
                          <a:ea typeface="標楷體" pitchFamily="65" charset="-120"/>
                        </a:rPr>
                        <a:t>由</a:t>
                      </a:r>
                      <a:endParaRPr kumimoji="0" lang="zh-TW" altLang="en-US" sz="14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標楷體" pitchFamily="65" charset="-120"/>
                          <a:ea typeface="標楷體" pitchFamily="65" charset="-120"/>
                        </a:rPr>
                        <a:t> </a:t>
                      </a:r>
                      <a:endParaRPr kumimoji="0" lang="zh-TW" altLang="en-US" sz="1400" b="1"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552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標楷體" pitchFamily="65" charset="-120"/>
                          <a:ea typeface="標楷體" pitchFamily="65" charset="-120"/>
                        </a:rPr>
                        <a:t>主計室</a:t>
                      </a:r>
                      <a:endParaRPr kumimoji="0" lang="zh-TW" altLang="en-US" sz="1400" b="1"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TW" altLang="en-US" sz="1400" b="1" i="0" u="none" strike="noStrike" cap="none" normalizeH="0" baseline="0" dirty="0" smtClean="0">
                          <a:ln>
                            <a:noFill/>
                          </a:ln>
                          <a:solidFill>
                            <a:schemeClr val="tx1"/>
                          </a:solidFill>
                          <a:effectLst/>
                          <a:latin typeface="標楷體" pitchFamily="65" charset="-120"/>
                          <a:ea typeface="標楷體" pitchFamily="65" charset="-120"/>
                        </a:rPr>
                        <a:t>簽註</a:t>
                      </a:r>
                      <a:endParaRPr kumimoji="0" lang="zh-TW" altLang="en-US" sz="1400" b="1" i="0" u="none" strike="noStrike" cap="none" normalizeH="0" baseline="0" dirty="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1400" b="1" i="0" u="none" strike="noStrike" cap="none" normalizeH="0" baseline="0" smtClean="0">
                          <a:ln>
                            <a:noFill/>
                          </a:ln>
                          <a:solidFill>
                            <a:schemeClr val="tx1"/>
                          </a:solidFill>
                          <a:effectLst/>
                          <a:latin typeface="標楷體" pitchFamily="65" charset="-120"/>
                          <a:ea typeface="標楷體" pitchFamily="65" charset="-120"/>
                        </a:rPr>
                        <a:t>				</a:t>
                      </a:r>
                      <a:endParaRPr kumimoji="0" lang="zh-TW" altLang="en-US" sz="1400" b="1" i="0" u="none" strike="noStrike" cap="none" normalizeH="0" baseline="0" smtClean="0">
                        <a:ln>
                          <a:noFill/>
                        </a:ln>
                        <a:solidFill>
                          <a:schemeClr val="tx1"/>
                        </a:solidFill>
                        <a:effectLst/>
                        <a:latin typeface="Times New Roman" pitchFamily="18" charset="0"/>
                        <a:ea typeface="標楷體" pitchFamily="65" charset="-12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bl>
          </a:graphicData>
        </a:graphic>
      </p:graphicFrame>
      <p:sp>
        <p:nvSpPr>
          <p:cNvPr id="108584" name="Rectangle 220"/>
          <p:cNvSpPr>
            <a:spLocks noChangeArrowheads="1"/>
          </p:cNvSpPr>
          <p:nvPr/>
        </p:nvSpPr>
        <p:spPr bwMode="auto">
          <a:xfrm>
            <a:off x="1112838" y="5689600"/>
            <a:ext cx="66992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r>
              <a:rPr lang="zh-TW" altLang="en-US" sz="1200">
                <a:latin typeface="標楷體" pitchFamily="65" charset="-120"/>
              </a:rPr>
              <a:t>計劃主持人                                          會計主任   </a:t>
            </a:r>
            <a:endParaRPr lang="zh-TW" altLang="en-US" sz="1100">
              <a:latin typeface="Times New Roman" pitchFamily="18" charset="0"/>
            </a:endParaRPr>
          </a:p>
          <a:p>
            <a:pPr>
              <a:spcBef>
                <a:spcPct val="0"/>
              </a:spcBef>
              <a:buClrTx/>
              <a:buFontTx/>
              <a:buNone/>
            </a:pPr>
            <a:r>
              <a:rPr lang="zh-TW" altLang="en-US" sz="1200">
                <a:latin typeface="標楷體" pitchFamily="65" charset="-120"/>
              </a:rPr>
              <a:t>或單位主管    </a:t>
            </a:r>
            <a:endParaRPr lang="zh-TW" altLang="en-US" sz="1800">
              <a:latin typeface="Times New Roman" pitchFamily="18" charset="0"/>
            </a:endParaRPr>
          </a:p>
        </p:txBody>
      </p:sp>
    </p:spTree>
    <p:extLst>
      <p:ext uri="{BB962C8B-B14F-4D97-AF65-F5344CB8AC3E}">
        <p14:creationId xmlns:p14="http://schemas.microsoft.com/office/powerpoint/2010/main" val="272421751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body" idx="1"/>
          </p:nvPr>
        </p:nvSpPr>
        <p:spPr>
          <a:xfrm>
            <a:off x="323850" y="1412875"/>
            <a:ext cx="8640763" cy="5184775"/>
          </a:xfrm>
        </p:spPr>
        <p:txBody>
          <a:bodyPr/>
          <a:lstStyle/>
          <a:p>
            <a:pPr marL="711200" indent="-711200">
              <a:spcBef>
                <a:spcPct val="0"/>
              </a:spcBef>
              <a:buClrTx/>
              <a:buFont typeface="Wingdings" pitchFamily="2" charset="2"/>
              <a:buNone/>
            </a:pPr>
            <a:endParaRPr lang="zh-TW" altLang="en-US" sz="4000" smtClean="0">
              <a:ea typeface="標楷體" pitchFamily="65" charset="-120"/>
            </a:endParaRPr>
          </a:p>
          <a:p>
            <a:pPr marL="711200" indent="-711200">
              <a:spcBef>
                <a:spcPct val="0"/>
              </a:spcBef>
              <a:buClrTx/>
              <a:buFont typeface="Wingdings" pitchFamily="2" charset="2"/>
              <a:buNone/>
            </a:pPr>
            <a:endParaRPr lang="zh-TW" altLang="en-US" sz="4000" smtClean="0">
              <a:ea typeface="標楷體" pitchFamily="65" charset="-120"/>
            </a:endParaRPr>
          </a:p>
          <a:p>
            <a:pPr marL="711200" indent="-711200" algn="ctr">
              <a:spcBef>
                <a:spcPct val="0"/>
              </a:spcBef>
              <a:buClrTx/>
              <a:buFont typeface="Wingdings" pitchFamily="2" charset="2"/>
              <a:buNone/>
            </a:pPr>
            <a:r>
              <a:rPr lang="zh-TW" altLang="en-US" sz="4000" smtClean="0">
                <a:ea typeface="標楷體" pitchFamily="65" charset="-120"/>
              </a:rPr>
              <a:t>謝謝指教</a:t>
            </a:r>
          </a:p>
        </p:txBody>
      </p:sp>
    </p:spTree>
    <p:extLst>
      <p:ext uri="{BB962C8B-B14F-4D97-AF65-F5344CB8AC3E}">
        <p14:creationId xmlns:p14="http://schemas.microsoft.com/office/powerpoint/2010/main" val="31921391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692275" y="1557338"/>
          <a:ext cx="6192838" cy="4402142"/>
        </p:xfrm>
        <a:graphic>
          <a:graphicData uri="http://schemas.openxmlformats.org/drawingml/2006/table">
            <a:tbl>
              <a:tblPr/>
              <a:tblGrid>
                <a:gridCol w="1030288"/>
                <a:gridCol w="1033462"/>
                <a:gridCol w="1031875"/>
                <a:gridCol w="1031875"/>
                <a:gridCol w="1031875"/>
                <a:gridCol w="1033463"/>
              </a:tblGrid>
              <a:tr h="1015999">
                <a:tc>
                  <a:txBody>
                    <a:bodyPr/>
                    <a:lstStyle/>
                    <a:p>
                      <a:pPr marL="0" marR="0" lvl="0" indent="0" algn="just" defTabSz="914400" rtl="0" eaLnBrk="0" fontAlgn="base" latinLnBrk="0" hangingPunct="0">
                        <a:lnSpc>
                          <a:spcPts val="2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rPr>
                        <a:t>    </a:t>
                      </a:r>
                      <a:r>
                        <a:rPr kumimoji="0" lang="zh-TW" sz="16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級</a:t>
                      </a:r>
                    </a:p>
                    <a:p>
                      <a:pPr marL="0" marR="0" lvl="0" indent="0" algn="just" defTabSz="914400" rtl="0" eaLnBrk="0" fontAlgn="base" latinLnBrk="0" hangingPunct="0">
                        <a:lnSpc>
                          <a:spcPts val="2000"/>
                        </a:lnSpc>
                        <a:spcBef>
                          <a:spcPct val="0"/>
                        </a:spcBef>
                        <a:spcAft>
                          <a:spcPct val="0"/>
                        </a:spcAft>
                        <a:buClrTx/>
                        <a:buSzTx/>
                        <a:buFontTx/>
                        <a:buNone/>
                        <a:tabLst/>
                      </a:pPr>
                      <a:r>
                        <a:rPr kumimoji="0" lang="zh-TW" altLang="en-US"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rPr>
                        <a:t>      </a:t>
                      </a:r>
                      <a:r>
                        <a:rPr kumimoji="0" lang="zh-TW" sz="16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別</a:t>
                      </a:r>
                    </a:p>
                    <a:p>
                      <a:pPr marL="0" marR="0" lvl="0" indent="0" algn="just" defTabSz="914400" rtl="0" eaLnBrk="0" fontAlgn="base" latinLnBrk="0" hangingPunct="0">
                        <a:lnSpc>
                          <a:spcPts val="2000"/>
                        </a:lnSpc>
                        <a:spcBef>
                          <a:spcPct val="0"/>
                        </a:spcBef>
                        <a:spcAft>
                          <a:spcPct val="0"/>
                        </a:spcAft>
                        <a:buClrTx/>
                        <a:buSzTx/>
                        <a:buFontTx/>
                        <a:buNone/>
                        <a:tabLst/>
                      </a:pPr>
                      <a:r>
                        <a:rPr kumimoji="0" lang="zh-TW" sz="16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年</a:t>
                      </a:r>
                      <a:r>
                        <a:rPr kumimoji="0" lang="zh-TW" altLang="en-US" sz="16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      </a:t>
                      </a:r>
                      <a:endParaRPr kumimoji="0" lang="zh-TW" sz="16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just" defTabSz="914400" rtl="0" eaLnBrk="0" fontAlgn="base" latinLnBrk="0" hangingPunct="0">
                        <a:lnSpc>
                          <a:spcPts val="2000"/>
                        </a:lnSpc>
                        <a:spcBef>
                          <a:spcPct val="0"/>
                        </a:spcBef>
                        <a:spcAft>
                          <a:spcPct val="0"/>
                        </a:spcAft>
                        <a:buClrTx/>
                        <a:buSzTx/>
                        <a:buFontTx/>
                        <a:buNone/>
                        <a:tabLst/>
                      </a:pPr>
                      <a:r>
                        <a:rPr kumimoji="0" lang="zh-TW" sz="16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rPr>
                        <a:t>資</a:t>
                      </a:r>
                    </a:p>
                  </a:txBody>
                  <a:tcPr marL="36286" marR="36286"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000"/>
                        </a:lnSpc>
                        <a:spcBef>
                          <a:spcPct val="0"/>
                        </a:spcBef>
                        <a:spcAft>
                          <a:spcPct val="0"/>
                        </a:spcAft>
                        <a:buClrTx/>
                        <a:buSzTx/>
                        <a:buFontTx/>
                        <a:buNone/>
                        <a:tabLst/>
                      </a:pPr>
                      <a:r>
                        <a:rPr kumimoji="0" 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高 中</a:t>
                      </a:r>
                      <a:endParaRPr kumimoji="0" 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ts val="2000"/>
                        </a:lnSpc>
                        <a:spcBef>
                          <a:spcPct val="0"/>
                        </a:spcBef>
                        <a:spcAft>
                          <a:spcPct val="0"/>
                        </a:spcAft>
                        <a:buClrTx/>
                        <a:buSzTx/>
                        <a:buFontTx/>
                        <a:buNone/>
                        <a:tabLst/>
                      </a:pPr>
                      <a:r>
                        <a:rPr kumimoji="0" 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（高 職）</a:t>
                      </a:r>
                      <a:endParaRPr kumimoji="0" lang="zh-TW" sz="1600" b="0" i="0" u="none" strike="noStrike" cap="none" normalizeH="0" baseline="0" smtClean="0">
                        <a:ln>
                          <a:noFill/>
                        </a:ln>
                        <a:solidFill>
                          <a:schemeClr val="tx1"/>
                        </a:solidFill>
                        <a:effectLst/>
                        <a:latin typeface="Times New Roman" pitchFamily="18" charset="0"/>
                        <a:ea typeface="新細明體" pitchFamily="18" charset="-12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000"/>
                        </a:lnSpc>
                        <a:spcBef>
                          <a:spcPct val="0"/>
                        </a:spcBef>
                        <a:spcAft>
                          <a:spcPct val="0"/>
                        </a:spcAft>
                        <a:buClrTx/>
                        <a:buSzTx/>
                        <a:buFontTx/>
                        <a:buNone/>
                        <a:tabLst/>
                      </a:pPr>
                      <a:r>
                        <a:rPr kumimoji="0" 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五</a:t>
                      </a:r>
                      <a:r>
                        <a:rPr kumimoji="0" lang="zh-TW" altLang="en-US"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  </a:t>
                      </a:r>
                      <a:r>
                        <a:rPr kumimoji="0" 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專</a:t>
                      </a:r>
                      <a:endParaRPr kumimoji="0" 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p>
                      <a:pPr marL="0" marR="0" lvl="0" indent="0" algn="ctr" defTabSz="914400" rtl="0" eaLnBrk="0" fontAlgn="base" latinLnBrk="0" hangingPunct="0">
                        <a:lnSpc>
                          <a:spcPts val="2000"/>
                        </a:lnSpc>
                        <a:spcBef>
                          <a:spcPct val="0"/>
                        </a:spcBef>
                        <a:spcAft>
                          <a:spcPct val="0"/>
                        </a:spcAft>
                        <a:buClrTx/>
                        <a:buSzTx/>
                        <a:buFontTx/>
                        <a:buNone/>
                        <a:tabLst/>
                      </a:pPr>
                      <a:r>
                        <a:rPr kumimoji="0" 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（二 專）</a:t>
                      </a:r>
                      <a:endParaRPr kumimoji="0" lang="zh-TW" sz="1600" b="0" i="0" u="none" strike="noStrike" cap="none" normalizeH="0" baseline="0" smtClean="0">
                        <a:ln>
                          <a:noFill/>
                        </a:ln>
                        <a:solidFill>
                          <a:schemeClr val="tx1"/>
                        </a:solidFill>
                        <a:effectLst/>
                        <a:latin typeface="Times New Roman" pitchFamily="18" charset="0"/>
                        <a:ea typeface="新細明體" pitchFamily="18" charset="-12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000"/>
                        </a:lnSpc>
                        <a:spcBef>
                          <a:spcPct val="0"/>
                        </a:spcBef>
                        <a:spcAft>
                          <a:spcPct val="0"/>
                        </a:spcAft>
                        <a:buClrTx/>
                        <a:buSzTx/>
                        <a:buFontTx/>
                        <a:buNone/>
                        <a:tabLst/>
                      </a:pPr>
                      <a:r>
                        <a:rPr kumimoji="0" 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三 專</a:t>
                      </a:r>
                      <a:endParaRPr kumimoji="0" 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000"/>
                        </a:lnSpc>
                        <a:spcBef>
                          <a:spcPct val="0"/>
                        </a:spcBef>
                        <a:spcAft>
                          <a:spcPct val="0"/>
                        </a:spcAft>
                        <a:buClrTx/>
                        <a:buSzTx/>
                        <a:buFontTx/>
                        <a:buNone/>
                        <a:tabLst/>
                      </a:pPr>
                      <a:r>
                        <a:rPr kumimoji="0" 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學 士</a:t>
                      </a:r>
                      <a:endParaRPr kumimoji="0" 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ts val="2000"/>
                        </a:lnSpc>
                        <a:spcBef>
                          <a:spcPct val="0"/>
                        </a:spcBef>
                        <a:spcAft>
                          <a:spcPct val="0"/>
                        </a:spcAft>
                        <a:buClrTx/>
                        <a:buSzTx/>
                        <a:buFontTx/>
                        <a:buNone/>
                        <a:tabLst/>
                      </a:pPr>
                      <a:r>
                        <a:rPr kumimoji="0" 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碩 士</a:t>
                      </a:r>
                      <a:endParaRPr kumimoji="0" 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ctr" defTabSz="914400" rtl="0" eaLnBrk="0" fontAlgn="base" latinLnBrk="0" hangingPunct="0">
                        <a:lnSpc>
                          <a:spcPts val="2000"/>
                        </a:lnSpc>
                        <a:spcBef>
                          <a:spcPct val="0"/>
                        </a:spcBef>
                        <a:spcAft>
                          <a:spcPts val="250"/>
                        </a:spcAft>
                        <a:buClrTx/>
                        <a:buSzTx/>
                        <a:buFontTx/>
                        <a:buNone/>
                        <a:tabLst/>
                      </a:pPr>
                      <a:r>
                        <a:rPr kumimoji="0" 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第九年</a:t>
                      </a:r>
                      <a:endParaRPr kumimoji="0" 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26,270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32,240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33,790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38,420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43,570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ctr" defTabSz="914400" rtl="0" eaLnBrk="0" fontAlgn="base" latinLnBrk="0" hangingPunct="0">
                        <a:lnSpc>
                          <a:spcPts val="2000"/>
                        </a:lnSpc>
                        <a:spcBef>
                          <a:spcPct val="0"/>
                        </a:spcBef>
                        <a:spcAft>
                          <a:spcPts val="250"/>
                        </a:spcAft>
                        <a:buClrTx/>
                        <a:buSzTx/>
                        <a:buFontTx/>
                        <a:buNone/>
                        <a:tabLst/>
                      </a:pPr>
                      <a:r>
                        <a:rPr kumimoji="0" 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第八年</a:t>
                      </a:r>
                      <a:endParaRPr kumimoji="0" 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rPr>
                        <a:t>25,750 </a:t>
                      </a:r>
                      <a:endParaRPr kumimoji="0" lang="zh-TW" altLang="zh-TW" sz="16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31,210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32,860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37,500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42,650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ctr" defTabSz="914400" rtl="0" eaLnBrk="0" fontAlgn="base" latinLnBrk="0" hangingPunct="0">
                        <a:lnSpc>
                          <a:spcPts val="2000"/>
                        </a:lnSpc>
                        <a:spcBef>
                          <a:spcPct val="0"/>
                        </a:spcBef>
                        <a:spcAft>
                          <a:spcPts val="250"/>
                        </a:spcAft>
                        <a:buClrTx/>
                        <a:buSzTx/>
                        <a:buFontTx/>
                        <a:buNone/>
                        <a:tabLst/>
                      </a:pPr>
                      <a:r>
                        <a:rPr kumimoji="0" 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第七年</a:t>
                      </a:r>
                      <a:endParaRPr kumimoji="0" 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rPr>
                        <a:t>25,240 </a:t>
                      </a:r>
                      <a:endParaRPr kumimoji="0" lang="zh-TW" altLang="zh-TW" sz="16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30,290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31,930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36,570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41,620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ctr" defTabSz="914400" rtl="0" eaLnBrk="0" fontAlgn="base" latinLnBrk="0" hangingPunct="0">
                        <a:lnSpc>
                          <a:spcPts val="2000"/>
                        </a:lnSpc>
                        <a:spcBef>
                          <a:spcPct val="0"/>
                        </a:spcBef>
                        <a:spcAft>
                          <a:spcPts val="250"/>
                        </a:spcAft>
                        <a:buClrTx/>
                        <a:buSzTx/>
                        <a:buFontTx/>
                        <a:buNone/>
                        <a:tabLst/>
                      </a:pPr>
                      <a:r>
                        <a:rPr kumimoji="0" 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第六年</a:t>
                      </a:r>
                      <a:endParaRPr kumimoji="0" 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24,720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29,360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30,900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35,640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40,690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ctr" defTabSz="914400" rtl="0" eaLnBrk="0" fontAlgn="base" latinLnBrk="0" hangingPunct="0">
                        <a:lnSpc>
                          <a:spcPts val="2000"/>
                        </a:lnSpc>
                        <a:spcBef>
                          <a:spcPct val="0"/>
                        </a:spcBef>
                        <a:spcAft>
                          <a:spcPts val="250"/>
                        </a:spcAft>
                        <a:buClrTx/>
                        <a:buSzTx/>
                        <a:buFontTx/>
                        <a:buNone/>
                        <a:tabLst/>
                      </a:pPr>
                      <a:r>
                        <a:rPr kumimoji="0" 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第五年</a:t>
                      </a:r>
                      <a:endParaRPr kumimoji="0" 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dirty="0" smtClean="0">
                          <a:ln>
                            <a:noFill/>
                          </a:ln>
                          <a:solidFill>
                            <a:schemeClr val="tx1"/>
                          </a:solidFill>
                          <a:effectLst/>
                          <a:latin typeface="標楷體" pitchFamily="65" charset="-120"/>
                          <a:ea typeface="新細明體" pitchFamily="18" charset="-120"/>
                          <a:cs typeface="Times New Roman" pitchFamily="18" charset="0"/>
                        </a:rPr>
                        <a:t>24,110 </a:t>
                      </a:r>
                      <a:endParaRPr kumimoji="0" lang="zh-TW" altLang="zh-TW" sz="16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28,430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29,980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34,720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39,760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ctr" defTabSz="914400" rtl="0" eaLnBrk="0" fontAlgn="base" latinLnBrk="0" hangingPunct="0">
                        <a:lnSpc>
                          <a:spcPts val="2000"/>
                        </a:lnSpc>
                        <a:spcBef>
                          <a:spcPct val="0"/>
                        </a:spcBef>
                        <a:spcAft>
                          <a:spcPts val="250"/>
                        </a:spcAft>
                        <a:buClrTx/>
                        <a:buSzTx/>
                        <a:buFontTx/>
                        <a:buNone/>
                        <a:tabLst/>
                      </a:pPr>
                      <a:r>
                        <a:rPr kumimoji="0" 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第四年</a:t>
                      </a:r>
                      <a:endParaRPr kumimoji="0" 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23,590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27,400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29,050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33,890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38,840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ctr" defTabSz="914400" rtl="0" eaLnBrk="0" fontAlgn="base" latinLnBrk="0" hangingPunct="0">
                        <a:lnSpc>
                          <a:spcPts val="2000"/>
                        </a:lnSpc>
                        <a:spcBef>
                          <a:spcPct val="0"/>
                        </a:spcBef>
                        <a:spcAft>
                          <a:spcPts val="250"/>
                        </a:spcAft>
                        <a:buClrTx/>
                        <a:buSzTx/>
                        <a:buFontTx/>
                        <a:buNone/>
                        <a:tabLst/>
                      </a:pPr>
                      <a:r>
                        <a:rPr kumimoji="0" 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第三年</a:t>
                      </a:r>
                      <a:endParaRPr kumimoji="0" 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23,080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26,480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28,120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33,070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37,810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ctr" defTabSz="914400" rtl="0" eaLnBrk="0" fontAlgn="base" latinLnBrk="0" hangingPunct="0">
                        <a:lnSpc>
                          <a:spcPts val="2000"/>
                        </a:lnSpc>
                        <a:spcBef>
                          <a:spcPct val="0"/>
                        </a:spcBef>
                        <a:spcAft>
                          <a:spcPts val="250"/>
                        </a:spcAft>
                        <a:buClrTx/>
                        <a:buSzTx/>
                        <a:buFontTx/>
                        <a:buNone/>
                        <a:tabLst/>
                      </a:pPr>
                      <a:r>
                        <a:rPr kumimoji="0" 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第二年</a:t>
                      </a:r>
                      <a:endParaRPr kumimoji="0" 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22,560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25,550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27,090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32,240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36,880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ctr" defTabSz="914400" rtl="0" eaLnBrk="0" fontAlgn="base" latinLnBrk="0" hangingPunct="0">
                        <a:lnSpc>
                          <a:spcPts val="2000"/>
                        </a:lnSpc>
                        <a:spcBef>
                          <a:spcPct val="0"/>
                        </a:spcBef>
                        <a:spcAft>
                          <a:spcPts val="250"/>
                        </a:spcAft>
                        <a:buClrTx/>
                        <a:buSzTx/>
                        <a:buFontTx/>
                        <a:buNone/>
                        <a:tabLst/>
                      </a:pPr>
                      <a:r>
                        <a:rPr kumimoji="0" lang="zh-TW" sz="1600" b="0" i="0" u="none" strike="noStrike" cap="none" normalizeH="0" baseline="0" smtClean="0">
                          <a:ln>
                            <a:noFill/>
                          </a:ln>
                          <a:solidFill>
                            <a:schemeClr val="tx1"/>
                          </a:solidFill>
                          <a:effectLst/>
                          <a:latin typeface="Times New Roman" pitchFamily="18" charset="0"/>
                          <a:ea typeface="標楷體" pitchFamily="65" charset="-120"/>
                          <a:cs typeface="Times New Roman" pitchFamily="18" charset="0"/>
                        </a:rPr>
                        <a:t>第一年</a:t>
                      </a:r>
                      <a:endParaRPr kumimoji="0" 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22,050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24,620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26,580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31,520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ts val="2000"/>
                        </a:lnSpc>
                        <a:spcBef>
                          <a:spcPct val="0"/>
                        </a:spcBef>
                        <a:spcAft>
                          <a:spcPct val="0"/>
                        </a:spcAft>
                        <a:buClrTx/>
                        <a:buSzTx/>
                        <a:buFontTx/>
                        <a:buNone/>
                        <a:tabLst/>
                      </a:pPr>
                      <a:r>
                        <a:rPr kumimoji="0" lang="en-US" altLang="zh-TW" sz="1600" b="0" i="0" u="none" strike="noStrike" cap="none" normalizeH="0" baseline="0" smtClean="0">
                          <a:ln>
                            <a:noFill/>
                          </a:ln>
                          <a:solidFill>
                            <a:schemeClr val="tx1"/>
                          </a:solidFill>
                          <a:effectLst/>
                          <a:latin typeface="標楷體" pitchFamily="65" charset="-120"/>
                          <a:ea typeface="新細明體" pitchFamily="18" charset="-120"/>
                          <a:cs typeface="Times New Roman" pitchFamily="18" charset="0"/>
                        </a:rPr>
                        <a:t>36,050 </a:t>
                      </a:r>
                      <a:endParaRPr kumimoji="0" lang="zh-TW" altLang="zh-TW" sz="1600" b="0" i="0" u="none" strike="noStrike" cap="none" normalizeH="0" baseline="0" smtClean="0">
                        <a:ln>
                          <a:noFill/>
                        </a:ln>
                        <a:solidFill>
                          <a:schemeClr val="tx1"/>
                        </a:solidFill>
                        <a:effectLst/>
                        <a:latin typeface="Times New Roman" pitchFamily="18" charset="0"/>
                        <a:ea typeface="新細明體" pitchFamily="18" charset="-120"/>
                        <a:cs typeface="Times New Roman" pitchFamily="18" charset="0"/>
                      </a:endParaRPr>
                    </a:p>
                  </a:txBody>
                  <a:tcPr marL="36286" marR="36286" marT="0" marB="0" anchor="ctr" horzOverflow="overflow">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3393" name="Rectangle 2"/>
          <p:cNvSpPr>
            <a:spLocks noChangeArrowheads="1"/>
          </p:cNvSpPr>
          <p:nvPr/>
        </p:nvSpPr>
        <p:spPr bwMode="auto">
          <a:xfrm>
            <a:off x="6372225" y="1196975"/>
            <a:ext cx="1441450"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bIns="0" anchor="ctr">
            <a:spAutoFit/>
          </a:bodyPr>
          <a:lstStyle/>
          <a:p>
            <a:r>
              <a:rPr lang="zh-TW" altLang="en-US" sz="1400">
                <a:latin typeface="標楷體" pitchFamily="65" charset="-120"/>
              </a:rPr>
              <a:t>單位：新台幣元</a:t>
            </a:r>
            <a:endParaRPr lang="zh-TW" altLang="en-US" sz="1100"/>
          </a:p>
          <a:p>
            <a:endParaRPr lang="zh-TW" altLang="en-US"/>
          </a:p>
        </p:txBody>
      </p:sp>
      <p:sp>
        <p:nvSpPr>
          <p:cNvPr id="13394" name="Freeform 1"/>
          <p:cNvSpPr>
            <a:spLocks/>
          </p:cNvSpPr>
          <p:nvPr/>
        </p:nvSpPr>
        <p:spPr bwMode="auto">
          <a:xfrm>
            <a:off x="1692275" y="1557338"/>
            <a:ext cx="1008063" cy="1008062"/>
          </a:xfrm>
          <a:custGeom>
            <a:avLst/>
            <a:gdLst>
              <a:gd name="T0" fmla="*/ 0 w 1480"/>
              <a:gd name="T1" fmla="*/ 0 h 1620"/>
              <a:gd name="T2" fmla="*/ 2147483647 w 1480"/>
              <a:gd name="T3" fmla="*/ 2147483647 h 1620"/>
              <a:gd name="T4" fmla="*/ 0 60000 65536"/>
              <a:gd name="T5" fmla="*/ 0 60000 65536"/>
              <a:gd name="T6" fmla="*/ 0 w 1480"/>
              <a:gd name="T7" fmla="*/ 0 h 1620"/>
              <a:gd name="T8" fmla="*/ 1480 w 1480"/>
              <a:gd name="T9" fmla="*/ 1620 h 1620"/>
            </a:gdLst>
            <a:ahLst/>
            <a:cxnLst>
              <a:cxn ang="T4">
                <a:pos x="T0" y="T1"/>
              </a:cxn>
              <a:cxn ang="T5">
                <a:pos x="T2" y="T3"/>
              </a:cxn>
            </a:cxnLst>
            <a:rect l="T6" t="T7" r="T8" b="T9"/>
            <a:pathLst>
              <a:path w="1480" h="1620">
                <a:moveTo>
                  <a:pt x="0" y="0"/>
                </a:moveTo>
                <a:lnTo>
                  <a:pt x="1480" y="1620"/>
                </a:lnTo>
              </a:path>
            </a:pathLst>
          </a:custGeom>
          <a:noFill/>
          <a:ln w="952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zh-TW" altLang="en-US"/>
          </a:p>
        </p:txBody>
      </p:sp>
      <p:sp>
        <p:nvSpPr>
          <p:cNvPr id="13395" name="Rectangle 3"/>
          <p:cNvSpPr>
            <a:spLocks noChangeArrowheads="1"/>
          </p:cNvSpPr>
          <p:nvPr/>
        </p:nvSpPr>
        <p:spPr bwMode="auto">
          <a:xfrm>
            <a:off x="1042988" y="5876925"/>
            <a:ext cx="66246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indent="587375"/>
            <a:r>
              <a:rPr lang="zh-TW" altLang="en-US" sz="1600">
                <a:latin typeface="標楷體" pitchFamily="65" charset="-120"/>
              </a:rPr>
              <a:t>註：</a:t>
            </a:r>
            <a:r>
              <a:rPr lang="en-US" altLang="zh-TW" sz="1400">
                <a:latin typeface="標楷體" pitchFamily="65" charset="-120"/>
              </a:rPr>
              <a:t>1.</a:t>
            </a:r>
            <a:r>
              <a:rPr lang="zh-TW" altLang="en-US" sz="1400">
                <a:latin typeface="標楷體" pitchFamily="65" charset="-120"/>
              </a:rPr>
              <a:t>表列數額為月支工作酬金標準。</a:t>
            </a:r>
            <a:endParaRPr lang="zh-TW" altLang="en-US" sz="1100"/>
          </a:p>
          <a:p>
            <a:pPr indent="587375"/>
            <a:r>
              <a:rPr lang="zh-TW" altLang="en-US" sz="1400">
                <a:latin typeface="標楷體" pitchFamily="65" charset="-120"/>
              </a:rPr>
              <a:t>     </a:t>
            </a:r>
            <a:r>
              <a:rPr lang="en-US" altLang="zh-TW" sz="1400">
                <a:latin typeface="標楷體" pitchFamily="65" charset="-120"/>
              </a:rPr>
              <a:t>2.</a:t>
            </a:r>
            <a:r>
              <a:rPr lang="zh-TW" altLang="en-US" sz="1400">
                <a:latin typeface="標楷體" pitchFamily="65" charset="-120"/>
              </a:rPr>
              <a:t>本表自</a:t>
            </a:r>
            <a:r>
              <a:rPr lang="en-US" altLang="zh-TW" sz="1400">
                <a:latin typeface="標楷體" pitchFamily="65" charset="-120"/>
              </a:rPr>
              <a:t>100</a:t>
            </a:r>
            <a:r>
              <a:rPr lang="zh-TW" altLang="en-US" sz="1400">
                <a:latin typeface="標楷體" pitchFamily="65" charset="-120"/>
              </a:rPr>
              <a:t>年</a:t>
            </a:r>
            <a:r>
              <a:rPr lang="en-US" altLang="zh-TW" sz="1400">
                <a:latin typeface="標楷體" pitchFamily="65" charset="-120"/>
              </a:rPr>
              <a:t>7</a:t>
            </a:r>
            <a:r>
              <a:rPr lang="zh-TW" altLang="en-US" sz="1400">
                <a:latin typeface="標楷體" pitchFamily="65" charset="-120"/>
              </a:rPr>
              <a:t>月</a:t>
            </a:r>
            <a:r>
              <a:rPr lang="en-US" altLang="zh-TW" sz="1400">
                <a:latin typeface="標楷體" pitchFamily="65" charset="-120"/>
              </a:rPr>
              <a:t>1</a:t>
            </a:r>
            <a:r>
              <a:rPr lang="zh-TW" altLang="en-US" sz="1400">
                <a:latin typeface="標楷體" pitchFamily="65" charset="-120"/>
              </a:rPr>
              <a:t>日起實施。</a:t>
            </a:r>
            <a:endParaRPr lang="zh-TW" altLang="en-US"/>
          </a:p>
        </p:txBody>
      </p:sp>
      <p:sp>
        <p:nvSpPr>
          <p:cNvPr id="13396" name="Rectangle 12"/>
          <p:cNvSpPr>
            <a:spLocks noChangeArrowheads="1"/>
          </p:cNvSpPr>
          <p:nvPr/>
        </p:nvSpPr>
        <p:spPr bwMode="auto">
          <a:xfrm>
            <a:off x="323850" y="115888"/>
            <a:ext cx="8424863" cy="536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zh-TW" altLang="en-US" sz="3200">
                <a:solidFill>
                  <a:schemeClr val="bg1"/>
                </a:solidFill>
                <a:latin typeface="Arial" charset="0"/>
              </a:rPr>
              <a:t>經費動支及報銷應注意事項</a:t>
            </a:r>
            <a:r>
              <a:rPr lang="zh-TW" altLang="en-US" sz="2800">
                <a:solidFill>
                  <a:schemeClr val="bg1"/>
                </a:solidFill>
                <a:latin typeface="Arial" charset="0"/>
                <a:ea typeface="新細明體" charset="-120"/>
              </a:rPr>
              <a:t> </a:t>
            </a:r>
          </a:p>
        </p:txBody>
      </p:sp>
      <p:grpSp>
        <p:nvGrpSpPr>
          <p:cNvPr id="13397" name="Group 9"/>
          <p:cNvGrpSpPr>
            <a:grpSpLocks/>
          </p:cNvGrpSpPr>
          <p:nvPr/>
        </p:nvGrpSpPr>
        <p:grpSpPr bwMode="auto">
          <a:xfrm>
            <a:off x="395288" y="620713"/>
            <a:ext cx="8424862" cy="576262"/>
            <a:chOff x="158" y="3748"/>
            <a:chExt cx="2404" cy="395"/>
          </a:xfrm>
        </p:grpSpPr>
        <p:sp>
          <p:nvSpPr>
            <p:cNvPr id="13398" name="AutoShape 10"/>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13399" name="AutoShape 11"/>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zh-TW" altLang="en-US" sz="2400">
                  <a:latin typeface="Cambria" pitchFamily="18" charset="0"/>
                  <a:cs typeface="Times New Roman" pitchFamily="18" charset="0"/>
                </a:rPr>
                <a:t>國科會補助專題研究計畫專任助理人員工作酬金參考表</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2"/>
          <p:cNvSpPr>
            <a:spLocks noChangeArrowheads="1"/>
          </p:cNvSpPr>
          <p:nvPr/>
        </p:nvSpPr>
        <p:spPr bwMode="auto">
          <a:xfrm>
            <a:off x="323850" y="115888"/>
            <a:ext cx="8424863" cy="536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zh-TW" altLang="en-US" sz="3200">
                <a:solidFill>
                  <a:schemeClr val="bg1"/>
                </a:solidFill>
                <a:latin typeface="Arial" charset="0"/>
              </a:rPr>
              <a:t>經費動支及報銷應注意事項</a:t>
            </a:r>
            <a:r>
              <a:rPr lang="zh-TW" altLang="en-US" sz="2800">
                <a:solidFill>
                  <a:schemeClr val="bg1"/>
                </a:solidFill>
                <a:latin typeface="Arial" charset="0"/>
                <a:ea typeface="新細明體" charset="-120"/>
              </a:rPr>
              <a:t> </a:t>
            </a:r>
          </a:p>
        </p:txBody>
      </p:sp>
      <p:grpSp>
        <p:nvGrpSpPr>
          <p:cNvPr id="14339" name="Group 9"/>
          <p:cNvGrpSpPr>
            <a:grpSpLocks/>
          </p:cNvGrpSpPr>
          <p:nvPr/>
        </p:nvGrpSpPr>
        <p:grpSpPr bwMode="auto">
          <a:xfrm>
            <a:off x="395288" y="620713"/>
            <a:ext cx="8424862" cy="576262"/>
            <a:chOff x="158" y="3748"/>
            <a:chExt cx="2404" cy="395"/>
          </a:xfrm>
        </p:grpSpPr>
        <p:sp>
          <p:nvSpPr>
            <p:cNvPr id="14371" name="AutoShape 10"/>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14372" name="AutoShape 11"/>
            <p:cNvSpPr>
              <a:spLocks noChangeArrowheads="1"/>
            </p:cNvSpPr>
            <p:nvPr/>
          </p:nvSpPr>
          <p:spPr bwMode="auto">
            <a:xfrm>
              <a:off x="281" y="3771"/>
              <a:ext cx="2142"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tabLst>
                  <a:tab pos="179388" algn="l"/>
                </a:tabLst>
              </a:pPr>
              <a:r>
                <a:rPr lang="zh-TW" altLang="en-US" sz="2200">
                  <a:latin typeface="Cambria" pitchFamily="18" charset="0"/>
                  <a:cs typeface="Times New Roman" pitchFamily="18" charset="0"/>
                </a:rPr>
                <a:t>國科會補助專題研究計畫兼任助理人員工作酬金支給標準表</a:t>
              </a:r>
            </a:p>
          </p:txBody>
        </p:sp>
      </p:grpSp>
      <p:graphicFrame>
        <p:nvGraphicFramePr>
          <p:cNvPr id="6" name="表格 5"/>
          <p:cNvGraphicFramePr>
            <a:graphicFrameLocks noGrp="1"/>
          </p:cNvGraphicFramePr>
          <p:nvPr>
            <p:extLst>
              <p:ext uri="{D42A27DB-BD31-4B8C-83A1-F6EECF244321}">
                <p14:modId xmlns:p14="http://schemas.microsoft.com/office/powerpoint/2010/main" val="472665103"/>
              </p:ext>
            </p:extLst>
          </p:nvPr>
        </p:nvGraphicFramePr>
        <p:xfrm>
          <a:off x="539750" y="1557338"/>
          <a:ext cx="7993063" cy="4143375"/>
        </p:xfrm>
        <a:graphic>
          <a:graphicData uri="http://schemas.openxmlformats.org/drawingml/2006/table">
            <a:tbl>
              <a:tblPr/>
              <a:tblGrid>
                <a:gridCol w="1331913"/>
                <a:gridCol w="1331912"/>
                <a:gridCol w="1331913"/>
                <a:gridCol w="1331912"/>
                <a:gridCol w="1333500"/>
                <a:gridCol w="1331913"/>
              </a:tblGrid>
              <a:tr h="608013">
                <a:tc gridSpan="2">
                  <a:txBody>
                    <a:bodyPr/>
                    <a:lstStyle/>
                    <a:p>
                      <a:pPr marL="0" marR="0" lvl="0" indent="0" algn="ctr" defTabSz="914400" rtl="0" eaLnBrk="0" fontAlgn="base" latinLnBrk="0" hangingPunct="0">
                        <a:lnSpc>
                          <a:spcPct val="100000"/>
                        </a:lnSpc>
                        <a:spcBef>
                          <a:spcPct val="0"/>
                        </a:spcBef>
                        <a:spcAft>
                          <a:spcPts val="250"/>
                        </a:spcAft>
                        <a:buClrTx/>
                        <a:buSzTx/>
                        <a:buFontTx/>
                        <a:buNone/>
                        <a:tabLst/>
                      </a:pPr>
                      <a:r>
                        <a:rPr kumimoji="0" lang="en-US" alt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 </a:t>
                      </a:r>
                      <a:r>
                        <a:rPr kumimoji="0" 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博士班研究生</a:t>
                      </a:r>
                    </a:p>
                    <a:p>
                      <a:pPr marL="0" marR="0" lvl="0" indent="0" algn="ctr" defTabSz="914400" rtl="0" eaLnBrk="0" fontAlgn="base" latinLnBrk="0" hangingPunct="0">
                        <a:lnSpc>
                          <a:spcPct val="100000"/>
                        </a:lnSpc>
                        <a:spcBef>
                          <a:spcPct val="0"/>
                        </a:spcBef>
                        <a:spcAft>
                          <a:spcPts val="250"/>
                        </a:spcAft>
                        <a:buClrTx/>
                        <a:buSzTx/>
                        <a:buFontTx/>
                        <a:buNone/>
                        <a:tabLst/>
                      </a:pPr>
                      <a:r>
                        <a:rPr kumimoji="0" 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獎助金</a:t>
                      </a:r>
                    </a:p>
                  </a:txBody>
                  <a:tcPr marL="17515" marR="17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ctr" defTabSz="914400" rtl="0" eaLnBrk="0" fontAlgn="base" latinLnBrk="0" hangingPunct="0">
                        <a:lnSpc>
                          <a:spcPct val="100000"/>
                        </a:lnSpc>
                        <a:spcBef>
                          <a:spcPct val="0"/>
                        </a:spcBef>
                        <a:spcAft>
                          <a:spcPts val="250"/>
                        </a:spcAft>
                        <a:buClrTx/>
                        <a:buSzTx/>
                        <a:buFontTx/>
                        <a:buNone/>
                        <a:tabLst/>
                      </a:pPr>
                      <a:r>
                        <a:rPr kumimoji="0" lang="zh-TW" sz="20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研究助學金</a:t>
                      </a:r>
                    </a:p>
                  </a:txBody>
                  <a:tcPr marL="17515" marR="17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gridSpan="2">
                  <a:txBody>
                    <a:bodyPr/>
                    <a:lstStyle/>
                    <a:p>
                      <a:pPr marL="0" marR="0" lvl="0" indent="0" algn="ctr" defTabSz="914400" rtl="0" eaLnBrk="0" fontAlgn="base" latinLnBrk="0" hangingPunct="0">
                        <a:lnSpc>
                          <a:spcPct val="100000"/>
                        </a:lnSpc>
                        <a:spcBef>
                          <a:spcPct val="0"/>
                        </a:spcBef>
                        <a:spcAft>
                          <a:spcPts val="250"/>
                        </a:spcAft>
                        <a:buClrTx/>
                        <a:buSzTx/>
                        <a:buFontTx/>
                        <a:buNone/>
                        <a:tabLst/>
                      </a:pPr>
                      <a:r>
                        <a:rPr kumimoji="0" lang="zh-TW" sz="20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研究酬金</a:t>
                      </a:r>
                    </a:p>
                  </a:txBody>
                  <a:tcPr marL="17515" marR="17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r>
              <a:tr h="1054100">
                <a:tc>
                  <a:txBody>
                    <a:bodyPr/>
                    <a:lstStyle/>
                    <a:p>
                      <a:pPr marL="0" marR="0" lvl="0" indent="0" algn="ctr" defTabSz="914400" rtl="0" eaLnBrk="0" fontAlgn="base" latinLnBrk="0" hangingPunct="0">
                        <a:lnSpc>
                          <a:spcPct val="100000"/>
                        </a:lnSpc>
                        <a:spcBef>
                          <a:spcPct val="0"/>
                        </a:spcBef>
                        <a:spcAft>
                          <a:spcPts val="250"/>
                        </a:spcAft>
                        <a:buClrTx/>
                        <a:buSzTx/>
                        <a:buFontTx/>
                        <a:buNone/>
                        <a:tabLst/>
                      </a:pPr>
                      <a:r>
                        <a:rPr kumimoji="0" 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未獲博士候</a:t>
                      </a:r>
                    </a:p>
                    <a:p>
                      <a:pPr marL="0" marR="0" lvl="0" indent="0" algn="ctr" defTabSz="914400" rtl="0" eaLnBrk="0" fontAlgn="base" latinLnBrk="0" hangingPunct="0">
                        <a:lnSpc>
                          <a:spcPct val="100000"/>
                        </a:lnSpc>
                        <a:spcBef>
                          <a:spcPct val="0"/>
                        </a:spcBef>
                        <a:spcAft>
                          <a:spcPts val="250"/>
                        </a:spcAft>
                        <a:buClrTx/>
                        <a:buSzTx/>
                        <a:buFontTx/>
                        <a:buNone/>
                        <a:tabLst/>
                      </a:pPr>
                      <a:r>
                        <a:rPr kumimoji="0" 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選人資格者</a:t>
                      </a:r>
                      <a:endParaRPr kumimoji="0" 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L="17515" marR="17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250"/>
                        </a:spcAft>
                        <a:buClrTx/>
                        <a:buSzTx/>
                        <a:buFontTx/>
                        <a:buNone/>
                        <a:tabLst/>
                      </a:pPr>
                      <a:r>
                        <a:rPr kumimoji="0" 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已獲博士候</a:t>
                      </a:r>
                    </a:p>
                    <a:p>
                      <a:pPr marL="0" marR="0" lvl="0" indent="0" algn="ctr" defTabSz="914400" rtl="0" eaLnBrk="0" fontAlgn="base" latinLnBrk="0" hangingPunct="0">
                        <a:lnSpc>
                          <a:spcPct val="100000"/>
                        </a:lnSpc>
                        <a:spcBef>
                          <a:spcPct val="0"/>
                        </a:spcBef>
                        <a:spcAft>
                          <a:spcPts val="250"/>
                        </a:spcAft>
                        <a:buClrTx/>
                        <a:buSzTx/>
                        <a:buFontTx/>
                        <a:buNone/>
                        <a:tabLst/>
                      </a:pPr>
                      <a:r>
                        <a:rPr kumimoji="0" 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選人資格者</a:t>
                      </a:r>
                      <a:endParaRPr kumimoji="0" 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L="17515" marR="17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250"/>
                        </a:spcAft>
                        <a:buClrTx/>
                        <a:buSzTx/>
                        <a:buFontTx/>
                        <a:buNone/>
                        <a:tabLst/>
                      </a:pPr>
                      <a:r>
                        <a:rPr kumimoji="0" 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碩士班</a:t>
                      </a:r>
                    </a:p>
                    <a:p>
                      <a:pPr marL="0" marR="0" lvl="0" indent="0" algn="ctr" defTabSz="914400" rtl="0" eaLnBrk="0" fontAlgn="base" latinLnBrk="0" hangingPunct="0">
                        <a:lnSpc>
                          <a:spcPct val="100000"/>
                        </a:lnSpc>
                        <a:spcBef>
                          <a:spcPct val="0"/>
                        </a:spcBef>
                        <a:spcAft>
                          <a:spcPts val="250"/>
                        </a:spcAft>
                        <a:buClrTx/>
                        <a:buSzTx/>
                        <a:buFontTx/>
                        <a:buNone/>
                        <a:tabLst/>
                      </a:pPr>
                      <a:r>
                        <a:rPr kumimoji="0" 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研究生</a:t>
                      </a:r>
                      <a:endParaRPr kumimoji="0" 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endParaRPr>
                    </a:p>
                  </a:txBody>
                  <a:tcPr marL="17515" marR="17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250"/>
                        </a:spcAft>
                        <a:buClrTx/>
                        <a:buSzTx/>
                        <a:buFontTx/>
                        <a:buNone/>
                        <a:tabLst/>
                      </a:pPr>
                      <a:r>
                        <a:rPr kumimoji="0" lang="zh-TW" sz="20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大 專</a:t>
                      </a:r>
                    </a:p>
                    <a:p>
                      <a:pPr marL="0" marR="0" lvl="0" indent="0" algn="ctr" defTabSz="914400" rtl="0" eaLnBrk="0" fontAlgn="base" latinLnBrk="0" hangingPunct="0">
                        <a:lnSpc>
                          <a:spcPct val="100000"/>
                        </a:lnSpc>
                        <a:spcBef>
                          <a:spcPct val="0"/>
                        </a:spcBef>
                        <a:spcAft>
                          <a:spcPts val="250"/>
                        </a:spcAft>
                        <a:buClrTx/>
                        <a:buSzTx/>
                        <a:buFontTx/>
                        <a:buNone/>
                        <a:tabLst/>
                      </a:pPr>
                      <a:r>
                        <a:rPr kumimoji="0" lang="zh-TW" sz="20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學 生</a:t>
                      </a:r>
                      <a:endParaRPr kumimoji="0" lang="zh-TW" sz="20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endParaRPr>
                    </a:p>
                  </a:txBody>
                  <a:tcPr marL="17515" marR="17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250"/>
                        </a:spcAft>
                        <a:buClrTx/>
                        <a:buSzTx/>
                        <a:buFontTx/>
                        <a:buNone/>
                        <a:tabLst/>
                      </a:pPr>
                      <a:r>
                        <a:rPr kumimoji="0" lang="zh-TW" sz="20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講師級</a:t>
                      </a:r>
                    </a:p>
                  </a:txBody>
                  <a:tcPr marL="17515" marR="17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ts val="250"/>
                        </a:spcAft>
                        <a:buClrTx/>
                        <a:buSzTx/>
                        <a:buFontTx/>
                        <a:buNone/>
                        <a:tabLst/>
                      </a:pPr>
                      <a:r>
                        <a:rPr kumimoji="0" lang="zh-TW" sz="2000" b="0" i="0" u="none" strike="noStrike" cap="none" normalizeH="0" baseline="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助教級</a:t>
                      </a:r>
                    </a:p>
                  </a:txBody>
                  <a:tcPr marL="17515" marR="17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70100">
                <a:tc>
                  <a:txBody>
                    <a:bodyPr/>
                    <a:lstStyle/>
                    <a:p>
                      <a:pPr marL="0" marR="0" lvl="0" indent="0" algn="just" defTabSz="914400" rtl="0" eaLnBrk="0" fontAlgn="base" latinLnBrk="0" hangingPunct="0">
                        <a:lnSpc>
                          <a:spcPct val="100000"/>
                        </a:lnSpc>
                        <a:spcBef>
                          <a:spcPct val="0"/>
                        </a:spcBef>
                        <a:spcAft>
                          <a:spcPts val="250"/>
                        </a:spcAft>
                        <a:buClrTx/>
                        <a:buSzTx/>
                        <a:buFontTx/>
                        <a:buNone/>
                        <a:tabLst/>
                      </a:pPr>
                      <a:r>
                        <a:rPr kumimoji="0" 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最高以不超過</a:t>
                      </a:r>
                      <a:r>
                        <a:rPr kumimoji="0" lang="en-US" altLang="zh-TW" sz="2000" b="0"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Times New Roman" pitchFamily="18" charset="0"/>
                        </a:rPr>
                        <a:t>15</a:t>
                      </a:r>
                      <a:r>
                        <a:rPr kumimoji="0" 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個獎助單元為限</a:t>
                      </a:r>
                    </a:p>
                  </a:txBody>
                  <a:tcPr marL="17515" marR="17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6350" marR="0" lvl="0" indent="0" algn="l" defTabSz="914400" rtl="0" eaLnBrk="0" fontAlgn="base" latinLnBrk="0" hangingPunct="0">
                        <a:lnSpc>
                          <a:spcPct val="100000"/>
                        </a:lnSpc>
                        <a:spcBef>
                          <a:spcPct val="0"/>
                        </a:spcBef>
                        <a:spcAft>
                          <a:spcPts val="250"/>
                        </a:spcAft>
                        <a:buClrTx/>
                        <a:buSzTx/>
                        <a:buFontTx/>
                        <a:buNone/>
                        <a:tabLst/>
                      </a:pPr>
                      <a:r>
                        <a:rPr kumimoji="0" 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最高以不超過</a:t>
                      </a:r>
                      <a:r>
                        <a:rPr kumimoji="0" lang="en-US" altLang="zh-TW" sz="2000" b="0" i="0" u="none" strike="noStrike" cap="none" normalizeH="0" baseline="0" dirty="0" smtClean="0">
                          <a:ln>
                            <a:noFill/>
                          </a:ln>
                          <a:solidFill>
                            <a:srgbClr val="FF0000"/>
                          </a:solidFill>
                          <a:effectLst/>
                          <a:latin typeface="標楷體" panose="03000509000000000000" pitchFamily="65" charset="-120"/>
                          <a:ea typeface="標楷體" panose="03000509000000000000" pitchFamily="65" charset="-120"/>
                          <a:cs typeface="Times New Roman" pitchFamily="18" charset="0"/>
                        </a:rPr>
                        <a:t>17</a:t>
                      </a:r>
                      <a:r>
                        <a:rPr kumimoji="0" 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個獎助單元為限</a:t>
                      </a:r>
                    </a:p>
                  </a:txBody>
                  <a:tcPr marL="17515" marR="17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ts val="250"/>
                        </a:spcAft>
                        <a:buClrTx/>
                        <a:buSzTx/>
                        <a:buFontTx/>
                        <a:buNone/>
                        <a:tabLst/>
                      </a:pPr>
                      <a:r>
                        <a:rPr kumimoji="0" 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最高以不</a:t>
                      </a:r>
                      <a:r>
                        <a:rPr kumimoji="0" 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超過</a:t>
                      </a:r>
                      <a:r>
                        <a:rPr kumimoji="0" lang="en-US" alt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5</a:t>
                      </a:r>
                      <a:r>
                        <a:rPr kumimoji="0" 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個</a:t>
                      </a:r>
                      <a:r>
                        <a:rPr kumimoji="0" 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獎助單元為限</a:t>
                      </a:r>
                    </a:p>
                  </a:txBody>
                  <a:tcPr marL="17515" marR="17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0" fontAlgn="base" latinLnBrk="0" hangingPunct="0">
                        <a:lnSpc>
                          <a:spcPct val="100000"/>
                        </a:lnSpc>
                        <a:spcBef>
                          <a:spcPct val="0"/>
                        </a:spcBef>
                        <a:spcAft>
                          <a:spcPts val="250"/>
                        </a:spcAft>
                        <a:buClrTx/>
                        <a:buSzTx/>
                        <a:buFontTx/>
                        <a:buNone/>
                        <a:tabLst/>
                      </a:pPr>
                      <a:r>
                        <a:rPr kumimoji="0" 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最高以不</a:t>
                      </a:r>
                      <a:r>
                        <a:rPr kumimoji="0" 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超過</a:t>
                      </a:r>
                      <a:r>
                        <a:rPr kumimoji="0" lang="en-US" alt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3</a:t>
                      </a:r>
                      <a:r>
                        <a:rPr kumimoji="0" 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個</a:t>
                      </a:r>
                      <a:r>
                        <a:rPr kumimoji="0" 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rPr>
                        <a:t>獎助單元為限</a:t>
                      </a:r>
                    </a:p>
                  </a:txBody>
                  <a:tcPr marL="17515" marR="17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ts val="1200"/>
                        </a:lnSpc>
                        <a:spcBef>
                          <a:spcPct val="0"/>
                        </a:spcBef>
                        <a:spcAft>
                          <a:spcPct val="0"/>
                        </a:spcAft>
                        <a:buClrTx/>
                        <a:buSzTx/>
                        <a:buFontTx/>
                        <a:buNone/>
                        <a:tabLst>
                          <a:tab pos="179388" algn="l"/>
                        </a:tabLst>
                      </a:pPr>
                      <a:r>
                        <a:rPr kumimoji="0" lang="en-US" altLang="zh-TW" sz="2000" b="0" i="0" u="none" strike="noStrike" cap="none" normalizeH="0" baseline="0" dirty="0" smtClean="0">
                          <a:ln>
                            <a:noFill/>
                          </a:ln>
                          <a:solidFill>
                            <a:schemeClr val="tx1"/>
                          </a:solidFill>
                          <a:effectLst/>
                          <a:latin typeface="標楷體" pitchFamily="65" charset="-120"/>
                          <a:ea typeface="標楷體" panose="03000509000000000000" pitchFamily="65" charset="-120"/>
                          <a:cs typeface="Times New Roman" pitchFamily="18" charset="0"/>
                        </a:rPr>
                        <a:t>6,000</a:t>
                      </a:r>
                      <a:endParaRPr kumimoji="0" lang="zh-TW" alt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7515" marR="17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a:txBody>
                    <a:bodyPr/>
                    <a:lstStyle/>
                    <a:p>
                      <a:pPr marL="0" marR="0" lvl="0" indent="0" algn="ctr" defTabSz="914400" rtl="0" eaLnBrk="0" fontAlgn="base" latinLnBrk="0" hangingPunct="0">
                        <a:lnSpc>
                          <a:spcPct val="100000"/>
                        </a:lnSpc>
                        <a:spcBef>
                          <a:spcPct val="0"/>
                        </a:spcBef>
                        <a:spcAft>
                          <a:spcPts val="250"/>
                        </a:spcAft>
                        <a:buClrTx/>
                        <a:buSzTx/>
                        <a:buFontTx/>
                        <a:buNone/>
                        <a:tabLst/>
                      </a:pPr>
                      <a:r>
                        <a:rPr kumimoji="0" lang="en-US" altLang="zh-TW" sz="2000" b="0" i="0" u="none" strike="noStrike" cap="none" normalizeH="0" baseline="0" dirty="0" smtClean="0">
                          <a:ln>
                            <a:noFill/>
                          </a:ln>
                          <a:solidFill>
                            <a:schemeClr val="tx1"/>
                          </a:solidFill>
                          <a:effectLst/>
                          <a:latin typeface="標楷體" pitchFamily="65" charset="-120"/>
                          <a:ea typeface="標楷體" panose="03000509000000000000" pitchFamily="65" charset="-120"/>
                          <a:cs typeface="Times New Roman" pitchFamily="18" charset="0"/>
                        </a:rPr>
                        <a:t>5,000</a:t>
                      </a:r>
                      <a:endParaRPr kumimoji="0" lang="zh-TW" altLang="zh-TW" sz="2000" b="0" i="0" u="none" strike="noStrike" cap="none" normalizeH="0" baseline="0" dirty="0" smtClean="0">
                        <a:ln>
                          <a:noFill/>
                        </a:ln>
                        <a:solidFill>
                          <a:schemeClr val="tx1"/>
                        </a:solidFill>
                        <a:effectLst/>
                        <a:latin typeface="標楷體" panose="03000509000000000000" pitchFamily="65" charset="-120"/>
                        <a:ea typeface="標楷體" panose="03000509000000000000" pitchFamily="65" charset="-120"/>
                        <a:cs typeface="Times New Roman" pitchFamily="18" charset="0"/>
                      </a:endParaRPr>
                    </a:p>
                  </a:txBody>
                  <a:tcPr marL="17515" marR="17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1475">
                <a:tc gridSpan="4">
                  <a:txBody>
                    <a:bodyPr/>
                    <a:lstStyle/>
                    <a:p>
                      <a:pPr marL="0" marR="0" lvl="0" indent="0" algn="ctr" defTabSz="914400" rtl="0" eaLnBrk="0" fontAlgn="base" latinLnBrk="0" hangingPunct="0">
                        <a:lnSpc>
                          <a:spcPct val="100000"/>
                        </a:lnSpc>
                        <a:spcBef>
                          <a:spcPts val="600"/>
                        </a:spcBef>
                        <a:spcAft>
                          <a:spcPts val="250"/>
                        </a:spcAft>
                        <a:buClrTx/>
                        <a:buSzTx/>
                        <a:buFontTx/>
                        <a:buNone/>
                        <a:tabLst/>
                      </a:pP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每一獎助單元為新台幣</a:t>
                      </a:r>
                      <a:r>
                        <a:rPr kumimoji="0" lang="en-US" alt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2,000</a:t>
                      </a:r>
                      <a:r>
                        <a:rPr kumimoji="0" lang="zh-TW" sz="2000" b="0" i="0" u="none" strike="noStrike" cap="none" normalizeH="0" baseline="0" dirty="0" smtClean="0">
                          <a:ln>
                            <a:noFill/>
                          </a:ln>
                          <a:solidFill>
                            <a:schemeClr val="tx1"/>
                          </a:solidFill>
                          <a:effectLst/>
                          <a:latin typeface="Times New Roman" pitchFamily="18" charset="0"/>
                          <a:ea typeface="標楷體" pitchFamily="65" charset="-120"/>
                          <a:cs typeface="Times New Roman" pitchFamily="18" charset="0"/>
                        </a:rPr>
                        <a:t>元</a:t>
                      </a:r>
                      <a:endParaRPr kumimoji="0" lang="zh-TW" sz="2000" b="0" i="0" u="none" strike="noStrike" cap="none" normalizeH="0" baseline="0" dirty="0" smtClean="0">
                        <a:ln>
                          <a:noFill/>
                        </a:ln>
                        <a:solidFill>
                          <a:schemeClr val="tx1"/>
                        </a:solidFill>
                        <a:effectLst/>
                        <a:latin typeface="Times New Roman" pitchFamily="18" charset="0"/>
                        <a:ea typeface="新細明體" pitchFamily="18" charset="-120"/>
                        <a:cs typeface="Times New Roman" pitchFamily="18" charset="0"/>
                      </a:endParaRPr>
                    </a:p>
                  </a:txBody>
                  <a:tcPr marL="17515" marR="1751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r>
            </a:tbl>
          </a:graphicData>
        </a:graphic>
      </p:graphicFrame>
      <p:sp>
        <p:nvSpPr>
          <p:cNvPr id="14369" name="Rectangle 1"/>
          <p:cNvSpPr>
            <a:spLocks noChangeArrowheads="1"/>
          </p:cNvSpPr>
          <p:nvPr/>
        </p:nvSpPr>
        <p:spPr bwMode="auto">
          <a:xfrm>
            <a:off x="755650" y="5748338"/>
            <a:ext cx="4608513" cy="47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79331" bIns="0" anchor="ctr">
            <a:spAutoFit/>
          </a:bodyPr>
          <a:lstStyle/>
          <a:p>
            <a:pPr>
              <a:tabLst>
                <a:tab pos="179388" algn="l"/>
              </a:tabLst>
            </a:pPr>
            <a:r>
              <a:rPr lang="zh-TW" altLang="en-US" sz="1400" dirty="0">
                <a:latin typeface="標楷體" pitchFamily="65" charset="-120"/>
              </a:rPr>
              <a:t>註：</a:t>
            </a:r>
            <a:r>
              <a:rPr lang="en-US" altLang="zh-TW" sz="1400" dirty="0">
                <a:latin typeface="標楷體" pitchFamily="65" charset="-120"/>
              </a:rPr>
              <a:t>1.</a:t>
            </a:r>
            <a:r>
              <a:rPr lang="zh-TW" altLang="en-US" sz="1400" dirty="0">
                <a:latin typeface="標楷體" pitchFamily="65" charset="-120"/>
              </a:rPr>
              <a:t>表列數額為月支工作酬金標準。</a:t>
            </a:r>
            <a:endParaRPr lang="zh-TW" altLang="en-US" sz="1400" dirty="0"/>
          </a:p>
          <a:p>
            <a:pPr>
              <a:tabLst>
                <a:tab pos="179388" algn="l"/>
              </a:tabLst>
            </a:pPr>
            <a:r>
              <a:rPr lang="zh-TW" altLang="en-US" sz="1400" dirty="0">
                <a:latin typeface="標楷體" pitchFamily="65" charset="-120"/>
              </a:rPr>
              <a:t>    </a:t>
            </a:r>
            <a:r>
              <a:rPr lang="en-US" altLang="zh-TW" sz="1400" dirty="0">
                <a:latin typeface="標楷體" pitchFamily="65" charset="-120"/>
              </a:rPr>
              <a:t>2.</a:t>
            </a:r>
            <a:r>
              <a:rPr lang="zh-TW" altLang="en-US" sz="1400" dirty="0">
                <a:solidFill>
                  <a:srgbClr val="FF0000"/>
                </a:solidFill>
                <a:latin typeface="標楷體" pitchFamily="65" charset="-120"/>
              </a:rPr>
              <a:t>本表</a:t>
            </a:r>
            <a:r>
              <a:rPr lang="zh-TW" altLang="en-US" sz="1400" dirty="0" smtClean="0">
                <a:solidFill>
                  <a:srgbClr val="FF0000"/>
                </a:solidFill>
                <a:latin typeface="標楷體" pitchFamily="65" charset="-120"/>
              </a:rPr>
              <a:t>自</a:t>
            </a:r>
            <a:r>
              <a:rPr lang="en-US" altLang="zh-TW" sz="1400" dirty="0" smtClean="0">
                <a:solidFill>
                  <a:srgbClr val="FF0000"/>
                </a:solidFill>
                <a:latin typeface="標楷體" pitchFamily="65" charset="-120"/>
              </a:rPr>
              <a:t>101</a:t>
            </a:r>
            <a:r>
              <a:rPr lang="zh-TW" altLang="en-US" sz="1400" dirty="0" smtClean="0">
                <a:solidFill>
                  <a:srgbClr val="FF0000"/>
                </a:solidFill>
                <a:latin typeface="標楷體" pitchFamily="65" charset="-120"/>
              </a:rPr>
              <a:t>年</a:t>
            </a:r>
            <a:r>
              <a:rPr lang="en-US" altLang="zh-TW" sz="1400" dirty="0">
                <a:solidFill>
                  <a:srgbClr val="FF0000"/>
                </a:solidFill>
                <a:latin typeface="標楷體" pitchFamily="65" charset="-120"/>
              </a:rPr>
              <a:t>8</a:t>
            </a:r>
            <a:r>
              <a:rPr lang="zh-TW" altLang="en-US" sz="1400" dirty="0" smtClean="0">
                <a:solidFill>
                  <a:srgbClr val="FF0000"/>
                </a:solidFill>
                <a:latin typeface="標楷體" pitchFamily="65" charset="-120"/>
              </a:rPr>
              <a:t>月</a:t>
            </a:r>
            <a:r>
              <a:rPr lang="en-US" altLang="zh-TW" sz="1400" dirty="0" smtClean="0">
                <a:solidFill>
                  <a:srgbClr val="FF0000"/>
                </a:solidFill>
                <a:latin typeface="標楷體" pitchFamily="65" charset="-120"/>
              </a:rPr>
              <a:t>30</a:t>
            </a:r>
            <a:r>
              <a:rPr lang="zh-TW" altLang="en-US" sz="1400" dirty="0" smtClean="0">
                <a:solidFill>
                  <a:srgbClr val="FF0000"/>
                </a:solidFill>
                <a:latin typeface="標楷體" pitchFamily="65" charset="-120"/>
              </a:rPr>
              <a:t>日</a:t>
            </a:r>
            <a:r>
              <a:rPr lang="zh-TW" altLang="en-US" sz="1400" dirty="0">
                <a:solidFill>
                  <a:srgbClr val="FF0000"/>
                </a:solidFill>
                <a:latin typeface="標楷體" pitchFamily="65" charset="-120"/>
              </a:rPr>
              <a:t>起實施</a:t>
            </a:r>
            <a:endParaRPr lang="zh-TW" altLang="en-US" sz="1400" dirty="0">
              <a:solidFill>
                <a:srgbClr val="FF0000"/>
              </a:solidFill>
            </a:endParaRPr>
          </a:p>
        </p:txBody>
      </p:sp>
      <p:sp>
        <p:nvSpPr>
          <p:cNvPr id="14370" name="矩形 8"/>
          <p:cNvSpPr>
            <a:spLocks noChangeArrowheads="1"/>
          </p:cNvSpPr>
          <p:nvPr/>
        </p:nvSpPr>
        <p:spPr bwMode="auto">
          <a:xfrm>
            <a:off x="5940425" y="1196975"/>
            <a:ext cx="14414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tabLst>
                <a:tab pos="179388" algn="l"/>
              </a:tabLst>
            </a:pPr>
            <a:r>
              <a:rPr lang="zh-TW" altLang="en-US" sz="1400">
                <a:latin typeface="標楷體" pitchFamily="65" charset="-120"/>
              </a:rPr>
              <a:t>單位：新台幣元</a:t>
            </a:r>
            <a:endParaRPr lang="zh-TW" altLang="en-US" sz="140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zh-TW" altLang="en-US"/>
          </a:p>
        </p:txBody>
      </p:sp>
      <p:graphicFrame>
        <p:nvGraphicFramePr>
          <p:cNvPr id="15363" name="Object 3"/>
          <p:cNvGraphicFramePr>
            <a:graphicFrameLocks noChangeAspect="1"/>
          </p:cNvGraphicFramePr>
          <p:nvPr/>
        </p:nvGraphicFramePr>
        <p:xfrm>
          <a:off x="-973138" y="2276475"/>
          <a:ext cx="10440988" cy="4032250"/>
        </p:xfrm>
        <a:graphic>
          <a:graphicData uri="http://schemas.openxmlformats.org/presentationml/2006/ole">
            <mc:AlternateContent xmlns:mc="http://schemas.openxmlformats.org/markup-compatibility/2006">
              <mc:Choice xmlns:v="urn:schemas-microsoft-com:vml" Requires="v">
                <p:oleObj spid="_x0000_s15397" name="文件" r:id="rId3" imgW="6040495" imgH="1970447" progId="Word.Document.8">
                  <p:embed/>
                </p:oleObj>
              </mc:Choice>
              <mc:Fallback>
                <p:oleObj name="文件" r:id="rId3" imgW="6040495" imgH="1970447" progId="Word.Document.8">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3138" y="2276475"/>
                        <a:ext cx="10440988"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5364" name="Text Box 4"/>
          <p:cNvSpPr txBox="1">
            <a:spLocks noChangeArrowheads="1"/>
          </p:cNvSpPr>
          <p:nvPr/>
        </p:nvSpPr>
        <p:spPr bwMode="auto">
          <a:xfrm>
            <a:off x="539750" y="1341438"/>
            <a:ext cx="8135938"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itchFamily="18" charset="0"/>
                <a:ea typeface="標楷體" pitchFamily="65" charset="-120"/>
              </a:defRPr>
            </a:lvl1pPr>
            <a:lvl2pPr marL="742950" indent="-285750">
              <a:defRPr b="1">
                <a:solidFill>
                  <a:schemeClr val="tx1"/>
                </a:solidFill>
                <a:latin typeface="Times New Roman" pitchFamily="18" charset="0"/>
                <a:ea typeface="標楷體" pitchFamily="65" charset="-120"/>
              </a:defRPr>
            </a:lvl2pPr>
            <a:lvl3pPr marL="1143000" indent="-228600">
              <a:defRPr b="1">
                <a:solidFill>
                  <a:schemeClr val="tx1"/>
                </a:solidFill>
                <a:latin typeface="Times New Roman" pitchFamily="18" charset="0"/>
                <a:ea typeface="標楷體" pitchFamily="65" charset="-120"/>
              </a:defRPr>
            </a:lvl3pPr>
            <a:lvl4pPr marL="1600200" indent="-228600">
              <a:defRPr b="1">
                <a:solidFill>
                  <a:schemeClr val="tx1"/>
                </a:solidFill>
                <a:latin typeface="Times New Roman" pitchFamily="18" charset="0"/>
                <a:ea typeface="標楷體" pitchFamily="65" charset="-120"/>
              </a:defRPr>
            </a:lvl4pPr>
            <a:lvl5pPr marL="2057400" indent="-228600">
              <a:defRPr b="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b="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b="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b="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b="1">
                <a:solidFill>
                  <a:schemeClr val="tx1"/>
                </a:solidFill>
                <a:latin typeface="Times New Roman" pitchFamily="18" charset="0"/>
                <a:ea typeface="標楷體" pitchFamily="65" charset="-120"/>
              </a:defRPr>
            </a:lvl9pPr>
          </a:lstStyle>
          <a:p>
            <a:r>
              <a:rPr lang="zh-TW" altLang="en-US" sz="2000"/>
              <a:t>計畫助理人員工作酬金，原則上仍依各研提機構內部規定之薪點為主，並不得超過下表標準，若機構無薪點之規定，則請參考下表換算薪資。</a:t>
            </a:r>
          </a:p>
        </p:txBody>
      </p:sp>
      <p:sp>
        <p:nvSpPr>
          <p:cNvPr id="15365" name="Text Box 5"/>
          <p:cNvSpPr txBox="1">
            <a:spLocks noChangeArrowheads="1"/>
          </p:cNvSpPr>
          <p:nvPr/>
        </p:nvSpPr>
        <p:spPr bwMode="auto">
          <a:xfrm>
            <a:off x="1042988" y="5732463"/>
            <a:ext cx="748982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Times New Roman" pitchFamily="18" charset="0"/>
                <a:ea typeface="標楷體" pitchFamily="65" charset="-120"/>
              </a:defRPr>
            </a:lvl1pPr>
            <a:lvl2pPr marL="742950" indent="-285750">
              <a:defRPr b="1">
                <a:solidFill>
                  <a:schemeClr val="tx1"/>
                </a:solidFill>
                <a:latin typeface="Times New Roman" pitchFamily="18" charset="0"/>
                <a:ea typeface="標楷體" pitchFamily="65" charset="-120"/>
              </a:defRPr>
            </a:lvl2pPr>
            <a:lvl3pPr marL="1143000" indent="-228600">
              <a:defRPr b="1">
                <a:solidFill>
                  <a:schemeClr val="tx1"/>
                </a:solidFill>
                <a:latin typeface="Times New Roman" pitchFamily="18" charset="0"/>
                <a:ea typeface="標楷體" pitchFamily="65" charset="-120"/>
              </a:defRPr>
            </a:lvl3pPr>
            <a:lvl4pPr marL="1600200" indent="-228600">
              <a:defRPr b="1">
                <a:solidFill>
                  <a:schemeClr val="tx1"/>
                </a:solidFill>
                <a:latin typeface="Times New Roman" pitchFamily="18" charset="0"/>
                <a:ea typeface="標楷體" pitchFamily="65" charset="-120"/>
              </a:defRPr>
            </a:lvl4pPr>
            <a:lvl5pPr marL="2057400" indent="-228600">
              <a:defRPr b="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b="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b="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b="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b="1">
                <a:solidFill>
                  <a:schemeClr val="tx1"/>
                </a:solidFill>
                <a:latin typeface="Times New Roman" pitchFamily="18" charset="0"/>
                <a:ea typeface="標楷體" pitchFamily="65" charset="-120"/>
              </a:defRPr>
            </a:lvl9pPr>
          </a:lstStyle>
          <a:p>
            <a:r>
              <a:rPr lang="zh-TW" altLang="en-US"/>
              <a:t>薪點折合率：</a:t>
            </a:r>
            <a:r>
              <a:rPr lang="en-US" altLang="zh-TW"/>
              <a:t>121.1</a:t>
            </a:r>
            <a:r>
              <a:rPr lang="zh-TW" altLang="en-US"/>
              <a:t>元</a:t>
            </a:r>
            <a:r>
              <a:rPr lang="en-US" altLang="zh-TW"/>
              <a:t>/</a:t>
            </a:r>
            <a:r>
              <a:rPr lang="zh-TW" altLang="en-US"/>
              <a:t>點</a:t>
            </a:r>
            <a:r>
              <a:rPr lang="en-US" altLang="zh-TW" sz="1600"/>
              <a:t>(</a:t>
            </a:r>
            <a:r>
              <a:rPr lang="zh-TW" altLang="en-US" sz="1600"/>
              <a:t>中華民國</a:t>
            </a:r>
            <a:r>
              <a:rPr lang="en-US" altLang="zh-TW" sz="1600"/>
              <a:t>100</a:t>
            </a:r>
            <a:r>
              <a:rPr lang="zh-TW" altLang="en-US" sz="1600"/>
              <a:t>年</a:t>
            </a:r>
            <a:r>
              <a:rPr lang="en-US" altLang="zh-TW" sz="1600"/>
              <a:t>7</a:t>
            </a:r>
            <a:r>
              <a:rPr lang="zh-TW" altLang="en-US" sz="1600"/>
              <a:t>月</a:t>
            </a:r>
            <a:r>
              <a:rPr lang="en-US" altLang="zh-TW" sz="1600"/>
              <a:t>18</a:t>
            </a:r>
            <a:r>
              <a:rPr lang="zh-TW" altLang="en-US" sz="1600"/>
              <a:t>日農會字第</a:t>
            </a:r>
            <a:r>
              <a:rPr lang="en-US" altLang="zh-TW" sz="1600"/>
              <a:t>1000090183</a:t>
            </a:r>
            <a:r>
              <a:rPr lang="zh-TW" altLang="en-US" sz="1600"/>
              <a:t>號函修正，自</a:t>
            </a:r>
            <a:r>
              <a:rPr lang="en-US" altLang="zh-TW" sz="1600"/>
              <a:t>100</a:t>
            </a:r>
            <a:r>
              <a:rPr lang="zh-TW" altLang="en-US" sz="1600"/>
              <a:t>年</a:t>
            </a:r>
            <a:r>
              <a:rPr lang="en-US" altLang="zh-TW" sz="1600"/>
              <a:t>7</a:t>
            </a:r>
            <a:r>
              <a:rPr lang="zh-TW" altLang="en-US" sz="1600"/>
              <a:t>月</a:t>
            </a:r>
            <a:r>
              <a:rPr lang="en-US" altLang="zh-TW" sz="1600"/>
              <a:t>1</a:t>
            </a:r>
            <a:r>
              <a:rPr lang="zh-TW" altLang="en-US" sz="1600"/>
              <a:t>日起適用</a:t>
            </a:r>
            <a:r>
              <a:rPr lang="en-US" altLang="zh-TW" sz="1600"/>
              <a:t>)</a:t>
            </a:r>
            <a:endParaRPr lang="zh-TW" altLang="en-US" sz="1600"/>
          </a:p>
        </p:txBody>
      </p:sp>
      <p:grpSp>
        <p:nvGrpSpPr>
          <p:cNvPr id="15366" name="Group 6"/>
          <p:cNvGrpSpPr>
            <a:grpSpLocks/>
          </p:cNvGrpSpPr>
          <p:nvPr/>
        </p:nvGrpSpPr>
        <p:grpSpPr bwMode="auto">
          <a:xfrm>
            <a:off x="395288" y="620713"/>
            <a:ext cx="8497887" cy="576262"/>
            <a:chOff x="158" y="3748"/>
            <a:chExt cx="2404" cy="395"/>
          </a:xfrm>
        </p:grpSpPr>
        <p:sp>
          <p:nvSpPr>
            <p:cNvPr id="15368" name="AutoShape 7"/>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15369" name="AutoShape 8"/>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kumimoji="1" lang="zh-TW" altLang="en-US" sz="2000"/>
                <a:t>行政院農業委員會補助或委辦計畫助理人員工作酬金支給薪點參考表</a:t>
              </a:r>
            </a:p>
          </p:txBody>
        </p:sp>
      </p:grpSp>
      <p:sp>
        <p:nvSpPr>
          <p:cNvPr id="15367" name="Rectangle 9"/>
          <p:cNvSpPr>
            <a:spLocks noChangeArrowheads="1"/>
          </p:cNvSpPr>
          <p:nvPr/>
        </p:nvSpPr>
        <p:spPr bwMode="auto">
          <a:xfrm>
            <a:off x="323850" y="115888"/>
            <a:ext cx="8424863" cy="536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zh-TW" altLang="en-US" sz="3200">
                <a:solidFill>
                  <a:schemeClr val="bg1"/>
                </a:solidFill>
                <a:latin typeface="Arial" charset="0"/>
              </a:rPr>
              <a:t>經費動支及報銷應注意事項</a:t>
            </a:r>
            <a:r>
              <a:rPr lang="zh-TW" altLang="en-US" sz="2800">
                <a:solidFill>
                  <a:schemeClr val="bg1"/>
                </a:solidFill>
                <a:latin typeface="Arial" charset="0"/>
                <a:ea typeface="新細明體" charset="-120"/>
              </a:rPr>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solidFill>
            <a:srgbClr val="000000"/>
          </a:solidFill>
        </p:spPr>
        <p:txBody>
          <a:bodyPr/>
          <a:lstStyle/>
          <a:p>
            <a:pPr eaLnBrk="1" hangingPunct="1"/>
            <a:r>
              <a:rPr lang="zh-TW" altLang="en-US" sz="3200" smtClean="0">
                <a:ea typeface="標楷體" pitchFamily="65" charset="-120"/>
              </a:rPr>
              <a:t>人事費</a:t>
            </a:r>
            <a:r>
              <a:rPr lang="zh-TW" altLang="en-US" sz="2400" smtClean="0">
                <a:ea typeface="新細明體" charset="-120"/>
              </a:rPr>
              <a:t> </a:t>
            </a:r>
          </a:p>
        </p:txBody>
      </p:sp>
      <p:graphicFrame>
        <p:nvGraphicFramePr>
          <p:cNvPr id="2" name="資料庫圖表 1"/>
          <p:cNvGraphicFramePr/>
          <p:nvPr>
            <p:extLst>
              <p:ext uri="{D42A27DB-BD31-4B8C-83A1-F6EECF244321}">
                <p14:modId xmlns:p14="http://schemas.microsoft.com/office/powerpoint/2010/main" val="1529835326"/>
              </p:ext>
            </p:extLst>
          </p:nvPr>
        </p:nvGraphicFramePr>
        <p:xfrm>
          <a:off x="250825" y="765175"/>
          <a:ext cx="8569325" cy="5616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solidFill>
            <a:srgbClr val="000000"/>
          </a:solidFill>
        </p:spPr>
        <p:txBody>
          <a:bodyPr/>
          <a:lstStyle/>
          <a:p>
            <a:pPr eaLnBrk="1" hangingPunct="1"/>
            <a:r>
              <a:rPr lang="zh-TW" altLang="en-US" sz="3200" smtClean="0">
                <a:ea typeface="標楷體" pitchFamily="65" charset="-120"/>
              </a:rPr>
              <a:t>人事費</a:t>
            </a:r>
            <a:r>
              <a:rPr lang="zh-TW" altLang="en-US" sz="2400" smtClean="0">
                <a:ea typeface="新細明體" charset="-120"/>
              </a:rPr>
              <a:t> </a:t>
            </a:r>
          </a:p>
        </p:txBody>
      </p:sp>
      <p:graphicFrame>
        <p:nvGraphicFramePr>
          <p:cNvPr id="4" name="資料庫圖表 3"/>
          <p:cNvGraphicFramePr/>
          <p:nvPr>
            <p:extLst>
              <p:ext uri="{D42A27DB-BD31-4B8C-83A1-F6EECF244321}">
                <p14:modId xmlns:p14="http://schemas.microsoft.com/office/powerpoint/2010/main" val="2404824578"/>
              </p:ext>
            </p:extLst>
          </p:nvPr>
        </p:nvGraphicFramePr>
        <p:xfrm>
          <a:off x="250825" y="765175"/>
          <a:ext cx="8569325" cy="5616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solidFill>
            <a:srgbClr val="000000"/>
          </a:solidFill>
        </p:spPr>
        <p:txBody>
          <a:bodyPr/>
          <a:lstStyle/>
          <a:p>
            <a:pPr eaLnBrk="1" hangingPunct="1"/>
            <a:r>
              <a:rPr lang="zh-TW" altLang="en-US" sz="3200" smtClean="0">
                <a:ea typeface="標楷體" pitchFamily="65" charset="-120"/>
              </a:rPr>
              <a:t>經費動支及報銷應注意事項</a:t>
            </a:r>
            <a:r>
              <a:rPr lang="zh-TW" altLang="en-US" sz="2400" smtClean="0">
                <a:ea typeface="新細明體" charset="-120"/>
              </a:rPr>
              <a:t> </a:t>
            </a:r>
          </a:p>
        </p:txBody>
      </p:sp>
      <p:grpSp>
        <p:nvGrpSpPr>
          <p:cNvPr id="18435" name="Group 3"/>
          <p:cNvGrpSpPr>
            <a:grpSpLocks/>
          </p:cNvGrpSpPr>
          <p:nvPr/>
        </p:nvGrpSpPr>
        <p:grpSpPr bwMode="auto">
          <a:xfrm>
            <a:off x="2627313" y="620713"/>
            <a:ext cx="4608512" cy="649287"/>
            <a:chOff x="158" y="3748"/>
            <a:chExt cx="2404" cy="395"/>
          </a:xfrm>
        </p:grpSpPr>
        <p:sp>
          <p:nvSpPr>
            <p:cNvPr id="18438" name="AutoShape 4"/>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18439" name="AutoShape 5"/>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kumimoji="1" lang="zh-TW" altLang="en-US" sz="3200">
                  <a:solidFill>
                    <a:srgbClr val="000099"/>
                  </a:solidFill>
                </a:rPr>
                <a:t>業務費</a:t>
              </a:r>
            </a:p>
          </p:txBody>
        </p:sp>
      </p:grpSp>
      <p:sp>
        <p:nvSpPr>
          <p:cNvPr id="3" name="矩形 2"/>
          <p:cNvSpPr/>
          <p:nvPr/>
        </p:nvSpPr>
        <p:spPr>
          <a:xfrm>
            <a:off x="827088" y="1268413"/>
            <a:ext cx="7559675" cy="4751387"/>
          </a:xfrm>
          <a:prstGeom prst="rect">
            <a:avLst/>
          </a:prstGeom>
        </p:spPr>
        <p:txBody>
          <a:bodyPr/>
          <a:lstStyle/>
          <a:p>
            <a:pPr lvl="0" rtl="0">
              <a:buChar char="•"/>
            </a:pPr>
            <a:r>
              <a:rPr lang="zh-TW" b="1" dirty="0" smtClean="0">
                <a:solidFill>
                  <a:srgbClr val="FF0000"/>
                </a:solidFill>
              </a:rPr>
              <a:t>維修費用</a:t>
            </a:r>
            <a:r>
              <a:rPr lang="zh-TW" b="1" dirty="0" smtClean="0"/>
              <a:t>：應詳述維修項目，並書明原財產編號。</a:t>
            </a:r>
            <a:endParaRPr lang="zh-TW" dirty="0"/>
          </a:p>
          <a:p>
            <a:pPr lvl="0" rtl="0">
              <a:buChar char="•"/>
            </a:pPr>
            <a:r>
              <a:rPr lang="zh-TW" b="1" dirty="0" smtClean="0"/>
              <a:t>國際電話費：清單中列有國際電話費，請註明公務原因並簽名。</a:t>
            </a:r>
            <a:endParaRPr lang="zh-TW" dirty="0"/>
          </a:p>
          <a:p>
            <a:pPr lvl="0" rtl="0">
              <a:buChar char="•"/>
            </a:pPr>
            <a:r>
              <a:rPr lang="zh-TW" b="1" dirty="0" smtClean="0"/>
              <a:t>廣告費：需檢附刊登該廣告之報紙版面。</a:t>
            </a:r>
            <a:endParaRPr lang="zh-TW" dirty="0"/>
          </a:p>
          <a:p>
            <a:pPr lvl="0" rtl="0">
              <a:buChar char="•"/>
            </a:pPr>
            <a:r>
              <a:rPr lang="zh-TW" b="1" dirty="0" smtClean="0">
                <a:solidFill>
                  <a:srgbClr val="FF0000"/>
                </a:solidFill>
              </a:rPr>
              <a:t>印刷費</a:t>
            </a:r>
            <a:r>
              <a:rPr lang="zh-TW" b="1" dirty="0" smtClean="0"/>
              <a:t>：報支無需檢附印刷品，但請註明印刷品名稱，印刷品自行留存備查。</a:t>
            </a:r>
            <a:endParaRPr lang="zh-TW" dirty="0"/>
          </a:p>
          <a:p>
            <a:pPr lvl="0" rtl="0">
              <a:buChar char="•"/>
            </a:pPr>
            <a:r>
              <a:rPr lang="zh-TW" b="1" dirty="0" smtClean="0">
                <a:solidFill>
                  <a:srgbClr val="FF0000"/>
                </a:solidFill>
              </a:rPr>
              <a:t>郵資</a:t>
            </a:r>
            <a:r>
              <a:rPr lang="zh-TW" b="1" dirty="0" smtClean="0"/>
              <a:t>：註明寄送何物至何處，購買票品證明單，應註明抬頭「國立臺灣海洋大學」或打本校統一編號「</a:t>
            </a:r>
            <a:r>
              <a:rPr lang="en-US" b="1" dirty="0" smtClean="0"/>
              <a:t>00501503</a:t>
            </a:r>
            <a:r>
              <a:rPr lang="zh-TW" b="1" dirty="0" smtClean="0"/>
              <a:t>」。</a:t>
            </a:r>
            <a:endParaRPr lang="zh-TW" dirty="0"/>
          </a:p>
          <a:p>
            <a:pPr lvl="0" rtl="0">
              <a:buChar char="•"/>
            </a:pPr>
            <a:r>
              <a:rPr lang="zh-TW" b="1" dirty="0" smtClean="0">
                <a:solidFill>
                  <a:srgbClr val="FF0000"/>
                </a:solidFill>
              </a:rPr>
              <a:t>保險費</a:t>
            </a:r>
            <a:r>
              <a:rPr lang="zh-TW" b="1" dirty="0" smtClean="0"/>
              <a:t>：參加活動或執行計畫須投保時，報支保險費應檢附被保險人名冊，及註明保險人投保金額（不得超過</a:t>
            </a:r>
            <a:r>
              <a:rPr lang="en-US" b="1" dirty="0" smtClean="0"/>
              <a:t>4</a:t>
            </a:r>
            <a:r>
              <a:rPr lang="zh-TW" b="1" dirty="0" smtClean="0"/>
              <a:t>百萬）。保險費期間是否在計畫執行期間內。</a:t>
            </a:r>
            <a:endParaRPr lang="zh-TW" dirty="0"/>
          </a:p>
          <a:p>
            <a:pPr lvl="1" rtl="0">
              <a:buChar char="•"/>
            </a:pPr>
            <a:r>
              <a:rPr lang="zh-TW" dirty="0" smtClean="0"/>
              <a:t>公務人員因公傷殘死亡慰問金發給辦法實施後，各機關學校不得再為其人員投保額外保險。但依下列各款辦理之保險，不在此限：一、依法律或法規命令規定得以辦理保險者。二、執行特殊職務期間得經行政院同意辦理保險者。三、因公赴國外出差人員得免經核准，由服務機關學校逕依有關規定辦理保險者。四、派駐有戰爭危險國家之駐外人員得辦理投保兵災險者。五、辦理文康旅遊活動得為參加人員投保旅遊平安保險者。</a:t>
            </a:r>
            <a:r>
              <a:rPr lang="en-US" dirty="0" smtClean="0"/>
              <a:t>(</a:t>
            </a:r>
            <a:r>
              <a:rPr lang="zh-TW" dirty="0" smtClean="0"/>
              <a:t>行政院人事行政局</a:t>
            </a:r>
            <a:r>
              <a:rPr lang="en-US" dirty="0" smtClean="0"/>
              <a:t>100</a:t>
            </a:r>
            <a:r>
              <a:rPr lang="zh-TW" dirty="0" smtClean="0"/>
              <a:t>年</a:t>
            </a:r>
            <a:r>
              <a:rPr lang="en-US" dirty="0" smtClean="0"/>
              <a:t>7</a:t>
            </a:r>
            <a:r>
              <a:rPr lang="zh-TW" dirty="0" smtClean="0"/>
              <a:t>月</a:t>
            </a:r>
            <a:r>
              <a:rPr lang="en-US" dirty="0" smtClean="0"/>
              <a:t>18</a:t>
            </a:r>
            <a:r>
              <a:rPr lang="zh-TW" dirty="0" smtClean="0"/>
              <a:t>日局給字第</a:t>
            </a:r>
            <a:r>
              <a:rPr lang="en-US" dirty="0" smtClean="0"/>
              <a:t>1000039832</a:t>
            </a:r>
            <a:r>
              <a:rPr lang="zh-TW" dirty="0" smtClean="0"/>
              <a:t>號函，兼任教師、建教合作或專案計畫項下聘僱專兼任助理，臨時工等類人員比照適用</a:t>
            </a:r>
            <a:r>
              <a:rPr lang="en-US" dirty="0" smtClean="0"/>
              <a:t>)</a:t>
            </a:r>
            <a:endParaRPr lang="zh-TW"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23850" y="188913"/>
            <a:ext cx="8424863" cy="576262"/>
          </a:xfrm>
          <a:solidFill>
            <a:srgbClr val="000000"/>
          </a:solidFill>
        </p:spPr>
        <p:txBody>
          <a:bodyPr/>
          <a:lstStyle/>
          <a:p>
            <a:pPr eaLnBrk="1" hangingPunct="1"/>
            <a:r>
              <a:rPr lang="zh-TW" altLang="en-US" sz="3200" smtClean="0">
                <a:ea typeface="標楷體" pitchFamily="65" charset="-120"/>
              </a:rPr>
              <a:t>經費動支及報銷應注意事項</a:t>
            </a:r>
            <a:r>
              <a:rPr lang="zh-TW" altLang="en-US" sz="2400" smtClean="0">
                <a:ea typeface="新細明體" charset="-120"/>
              </a:rPr>
              <a:t> </a:t>
            </a:r>
          </a:p>
        </p:txBody>
      </p:sp>
      <p:grpSp>
        <p:nvGrpSpPr>
          <p:cNvPr id="19459" name="Group 3"/>
          <p:cNvGrpSpPr>
            <a:grpSpLocks/>
          </p:cNvGrpSpPr>
          <p:nvPr/>
        </p:nvGrpSpPr>
        <p:grpSpPr bwMode="auto">
          <a:xfrm>
            <a:off x="2195513" y="765175"/>
            <a:ext cx="4608512" cy="649288"/>
            <a:chOff x="158" y="3748"/>
            <a:chExt cx="2404" cy="395"/>
          </a:xfrm>
        </p:grpSpPr>
        <p:sp>
          <p:nvSpPr>
            <p:cNvPr id="19461" name="AutoShape 4"/>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19462" name="AutoShape 5"/>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kumimoji="1" lang="zh-TW" altLang="en-US" sz="3200">
                  <a:solidFill>
                    <a:srgbClr val="000099"/>
                  </a:solidFill>
                </a:rPr>
                <a:t>業務費</a:t>
              </a:r>
            </a:p>
          </p:txBody>
        </p:sp>
      </p:grpSp>
      <p:graphicFrame>
        <p:nvGraphicFramePr>
          <p:cNvPr id="2" name="資料庫圖表 1"/>
          <p:cNvGraphicFramePr/>
          <p:nvPr>
            <p:extLst>
              <p:ext uri="{D42A27DB-BD31-4B8C-83A1-F6EECF244321}">
                <p14:modId xmlns:p14="http://schemas.microsoft.com/office/powerpoint/2010/main" val="1212800414"/>
              </p:ext>
            </p:extLst>
          </p:nvPr>
        </p:nvGraphicFramePr>
        <p:xfrm>
          <a:off x="468313" y="1376657"/>
          <a:ext cx="8351837" cy="50050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內容版面配置區 2"/>
          <p:cNvGraphicFramePr>
            <a:graphicFrameLocks noGrp="1"/>
          </p:cNvGraphicFramePr>
          <p:nvPr>
            <p:ph idx="1"/>
            <p:extLst>
              <p:ext uri="{D42A27DB-BD31-4B8C-83A1-F6EECF244321}">
                <p14:modId xmlns:p14="http://schemas.microsoft.com/office/powerpoint/2010/main" val="310487537"/>
              </p:ext>
            </p:extLst>
          </p:nvPr>
        </p:nvGraphicFramePr>
        <p:xfrm>
          <a:off x="468313" y="2060575"/>
          <a:ext cx="8229600" cy="42640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7" name="Rectangle 4"/>
          <p:cNvSpPr>
            <a:spLocks noGrp="1" noChangeArrowheads="1"/>
          </p:cNvSpPr>
          <p:nvPr>
            <p:ph type="title"/>
          </p:nvPr>
        </p:nvSpPr>
        <p:spPr bwMode="auto">
          <a:solidFill>
            <a:srgbClr val="000000"/>
          </a:solidFill>
        </p:spPr>
        <p:txBody>
          <a:bodyPr/>
          <a:lstStyle/>
          <a:p>
            <a:pPr eaLnBrk="1" hangingPunct="1"/>
            <a:r>
              <a:rPr lang="zh-TW" altLang="en-US" sz="3200" smtClean="0">
                <a:ea typeface="標楷體" pitchFamily="65" charset="-120"/>
              </a:rPr>
              <a:t>經費動支及報銷應注意事項</a:t>
            </a:r>
            <a:r>
              <a:rPr lang="zh-TW" altLang="en-US" sz="2400" smtClean="0">
                <a:ea typeface="新細明體" charset="-120"/>
              </a:rPr>
              <a:t> </a:t>
            </a:r>
          </a:p>
        </p:txBody>
      </p:sp>
      <p:grpSp>
        <p:nvGrpSpPr>
          <p:cNvPr id="21508" name="Group 5"/>
          <p:cNvGrpSpPr>
            <a:grpSpLocks/>
          </p:cNvGrpSpPr>
          <p:nvPr/>
        </p:nvGrpSpPr>
        <p:grpSpPr bwMode="auto">
          <a:xfrm>
            <a:off x="1258888" y="620713"/>
            <a:ext cx="6337300" cy="647700"/>
            <a:chOff x="158" y="3748"/>
            <a:chExt cx="2404" cy="395"/>
          </a:xfrm>
        </p:grpSpPr>
        <p:sp>
          <p:nvSpPr>
            <p:cNvPr id="21509" name="AutoShape 6"/>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21510" name="AutoShape 7"/>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kumimoji="1" lang="zh-TW" altLang="en-US" sz="3200">
                  <a:solidFill>
                    <a:srgbClr val="000099"/>
                  </a:solidFill>
                </a:rPr>
                <a:t>國內出差旅費</a:t>
              </a:r>
              <a:endParaRPr lang="zh-TW" altLang="en-US" sz="3200"/>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95288" y="692150"/>
            <a:ext cx="8424862" cy="1008063"/>
          </a:xfrm>
        </p:spPr>
        <p:txBody>
          <a:bodyPr/>
          <a:lstStyle/>
          <a:p>
            <a:pPr eaLnBrk="1" hangingPunct="1">
              <a:defRPr/>
            </a:pPr>
            <a:r>
              <a:rPr lang="zh-TW" altLang="en-US" sz="3600" smtClean="0">
                <a:solidFill>
                  <a:srgbClr val="800000"/>
                </a:solidFill>
                <a:effectLst>
                  <a:outerShdw blurRad="38100" dist="38100" dir="2700000" algn="tl">
                    <a:srgbClr val="C0C0C0"/>
                  </a:outerShdw>
                </a:effectLst>
                <a:latin typeface="標楷體" pitchFamily="65" charset="-120"/>
                <a:ea typeface="標楷體" pitchFamily="65" charset="-120"/>
              </a:rPr>
              <a:t>簡  報  大  綱</a:t>
            </a:r>
          </a:p>
        </p:txBody>
      </p:sp>
      <p:sp>
        <p:nvSpPr>
          <p:cNvPr id="4099" name="Rectangle 4"/>
          <p:cNvSpPr>
            <a:spLocks noChangeArrowheads="1"/>
          </p:cNvSpPr>
          <p:nvPr/>
        </p:nvSpPr>
        <p:spPr bwMode="auto">
          <a:xfrm>
            <a:off x="1258888" y="1557338"/>
            <a:ext cx="6264275"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1" hangingPunct="1">
              <a:lnSpc>
                <a:spcPct val="140000"/>
              </a:lnSpc>
              <a:buClr>
                <a:schemeClr val="tx1"/>
              </a:buClr>
              <a:buFont typeface="Wingdings" pitchFamily="2" charset="2"/>
              <a:buBlip>
                <a:blip r:embed="rId2"/>
              </a:buBlip>
            </a:pPr>
            <a:r>
              <a:rPr lang="zh-TW" altLang="en-US" sz="3200" dirty="0" smtClean="0">
                <a:latin typeface="標楷體" pitchFamily="65" charset="-120"/>
              </a:rPr>
              <a:t>主計室</a:t>
            </a:r>
            <a:r>
              <a:rPr lang="zh-TW" altLang="en-US" sz="3200" dirty="0">
                <a:latin typeface="標楷體" pitchFamily="65" charset="-120"/>
              </a:rPr>
              <a:t>業務職掌</a:t>
            </a:r>
          </a:p>
          <a:p>
            <a:pPr marL="342900" indent="-342900" eaLnBrk="1" hangingPunct="1">
              <a:lnSpc>
                <a:spcPct val="140000"/>
              </a:lnSpc>
              <a:buClr>
                <a:schemeClr val="tx1"/>
              </a:buClr>
              <a:buFont typeface="Wingdings" pitchFamily="2" charset="2"/>
              <a:buBlip>
                <a:blip r:embed="rId2"/>
              </a:buBlip>
            </a:pPr>
            <a:r>
              <a:rPr lang="zh-TW" altLang="en-US" sz="3200" dirty="0">
                <a:latin typeface="標楷體" pitchFamily="65" charset="-120"/>
              </a:rPr>
              <a:t>經費動支及報銷應注意事項</a:t>
            </a:r>
          </a:p>
          <a:p>
            <a:pPr marL="342900" indent="-342900" eaLnBrk="1" hangingPunct="1">
              <a:lnSpc>
                <a:spcPct val="140000"/>
              </a:lnSpc>
              <a:buClr>
                <a:schemeClr val="tx1"/>
              </a:buClr>
              <a:buFont typeface="Wingdings" pitchFamily="2" charset="2"/>
              <a:buBlip>
                <a:blip r:embed="rId2"/>
              </a:buBlip>
            </a:pPr>
            <a:r>
              <a:rPr lang="zh-TW" altLang="en-US" sz="3200" dirty="0">
                <a:latin typeface="標楷體" pitchFamily="65" charset="-120"/>
              </a:rPr>
              <a:t>歷年國科會派員查核意見 </a:t>
            </a:r>
          </a:p>
          <a:p>
            <a:pPr marL="342900" indent="-342900" eaLnBrk="1" hangingPunct="1">
              <a:lnSpc>
                <a:spcPct val="140000"/>
              </a:lnSpc>
              <a:buClr>
                <a:schemeClr val="tx1"/>
              </a:buClr>
              <a:buFont typeface="Wingdings" pitchFamily="2" charset="2"/>
              <a:buBlip>
                <a:blip r:embed="rId2"/>
              </a:buBlip>
            </a:pPr>
            <a:r>
              <a:rPr lang="zh-TW" altLang="en-US" sz="3200" dirty="0" smtClean="0">
                <a:latin typeface="標楷體" pitchFamily="65" charset="-120"/>
              </a:rPr>
              <a:t>國科會彈性支用額度</a:t>
            </a:r>
            <a:r>
              <a:rPr lang="en-US" altLang="zh-TW" sz="3200" dirty="0" smtClean="0">
                <a:latin typeface="標楷體" pitchFamily="65" charset="-120"/>
              </a:rPr>
              <a:t>QA</a:t>
            </a:r>
          </a:p>
          <a:p>
            <a:pPr marL="342900" indent="-342900" eaLnBrk="1" hangingPunct="1">
              <a:lnSpc>
                <a:spcPct val="140000"/>
              </a:lnSpc>
              <a:buClr>
                <a:schemeClr val="tx1"/>
              </a:buClr>
              <a:buFont typeface="Wingdings" pitchFamily="2" charset="2"/>
              <a:buBlip>
                <a:blip r:embed="rId2"/>
              </a:buBlip>
            </a:pPr>
            <a:r>
              <a:rPr lang="zh-TW" altLang="en-US" sz="3200" dirty="0" smtClean="0">
                <a:latin typeface="標楷體" pitchFamily="65" charset="-120"/>
              </a:rPr>
              <a:t>案例</a:t>
            </a:r>
            <a:r>
              <a:rPr lang="zh-TW" altLang="en-US" sz="3200" dirty="0">
                <a:latin typeface="標楷體" pitchFamily="65" charset="-120"/>
              </a:rPr>
              <a:t>分享</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3367273215"/>
              </p:ext>
            </p:extLst>
          </p:nvPr>
        </p:nvGraphicFramePr>
        <p:xfrm>
          <a:off x="468313" y="1628775"/>
          <a:ext cx="8280400" cy="4967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2531" name="Rectangle 4"/>
          <p:cNvSpPr>
            <a:spLocks noGrp="1" noChangeArrowheads="1"/>
          </p:cNvSpPr>
          <p:nvPr>
            <p:ph type="title"/>
          </p:nvPr>
        </p:nvSpPr>
        <p:spPr bwMode="auto">
          <a:solidFill>
            <a:srgbClr val="000000"/>
          </a:solidFill>
        </p:spPr>
        <p:txBody>
          <a:bodyPr/>
          <a:lstStyle/>
          <a:p>
            <a:pPr eaLnBrk="1" hangingPunct="1"/>
            <a:r>
              <a:rPr lang="zh-TW" altLang="en-US" sz="3200" smtClean="0">
                <a:ea typeface="標楷體" pitchFamily="65" charset="-120"/>
              </a:rPr>
              <a:t>經費動支及報銷應注意事項</a:t>
            </a:r>
            <a:r>
              <a:rPr lang="zh-TW" altLang="en-US" sz="2400" smtClean="0">
                <a:ea typeface="新細明體" charset="-120"/>
              </a:rPr>
              <a:t> </a:t>
            </a:r>
          </a:p>
        </p:txBody>
      </p:sp>
      <p:grpSp>
        <p:nvGrpSpPr>
          <p:cNvPr id="22532" name="Group 5"/>
          <p:cNvGrpSpPr>
            <a:grpSpLocks/>
          </p:cNvGrpSpPr>
          <p:nvPr/>
        </p:nvGrpSpPr>
        <p:grpSpPr bwMode="auto">
          <a:xfrm>
            <a:off x="1258888" y="620713"/>
            <a:ext cx="6337300" cy="647700"/>
            <a:chOff x="158" y="3748"/>
            <a:chExt cx="2404" cy="395"/>
          </a:xfrm>
        </p:grpSpPr>
        <p:sp>
          <p:nvSpPr>
            <p:cNvPr id="22533" name="AutoShape 6"/>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22534" name="AutoShape 7"/>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kumimoji="1" lang="zh-TW" altLang="en-US" sz="3200">
                  <a:solidFill>
                    <a:srgbClr val="000099"/>
                  </a:solidFill>
                </a:rPr>
                <a:t>國內出差旅費</a:t>
              </a:r>
              <a:r>
                <a:rPr kumimoji="1" lang="en-US" altLang="zh-TW" sz="3200">
                  <a:solidFill>
                    <a:srgbClr val="000099"/>
                  </a:solidFill>
                </a:rPr>
                <a:t>--</a:t>
              </a:r>
              <a:r>
                <a:rPr lang="zh-TW" altLang="en-US" sz="3200"/>
                <a:t>膳雜費及住宿費</a:t>
              </a:r>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2312485001"/>
              </p:ext>
            </p:extLst>
          </p:nvPr>
        </p:nvGraphicFramePr>
        <p:xfrm>
          <a:off x="468313" y="1484313"/>
          <a:ext cx="8229600" cy="48402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555" name="Rectangle 4"/>
          <p:cNvSpPr>
            <a:spLocks noGrp="1" noChangeArrowheads="1"/>
          </p:cNvSpPr>
          <p:nvPr>
            <p:ph type="title"/>
          </p:nvPr>
        </p:nvSpPr>
        <p:spPr bwMode="auto">
          <a:solidFill>
            <a:srgbClr val="000000"/>
          </a:solidFill>
        </p:spPr>
        <p:txBody>
          <a:bodyPr/>
          <a:lstStyle/>
          <a:p>
            <a:pPr eaLnBrk="1" hangingPunct="1"/>
            <a:r>
              <a:rPr lang="zh-TW" altLang="en-US" sz="3200" smtClean="0">
                <a:ea typeface="標楷體" pitchFamily="65" charset="-120"/>
              </a:rPr>
              <a:t>經費動支及報銷應注意事項</a:t>
            </a:r>
            <a:r>
              <a:rPr lang="zh-TW" altLang="en-US" sz="2400" smtClean="0">
                <a:ea typeface="新細明體" charset="-120"/>
              </a:rPr>
              <a:t> </a:t>
            </a:r>
          </a:p>
        </p:txBody>
      </p:sp>
      <p:grpSp>
        <p:nvGrpSpPr>
          <p:cNvPr id="23556" name="Group 5"/>
          <p:cNvGrpSpPr>
            <a:grpSpLocks/>
          </p:cNvGrpSpPr>
          <p:nvPr/>
        </p:nvGrpSpPr>
        <p:grpSpPr bwMode="auto">
          <a:xfrm>
            <a:off x="1692275" y="620713"/>
            <a:ext cx="5688013" cy="576262"/>
            <a:chOff x="158" y="3748"/>
            <a:chExt cx="2404" cy="395"/>
          </a:xfrm>
        </p:grpSpPr>
        <p:sp>
          <p:nvSpPr>
            <p:cNvPr id="23558" name="AutoShape 6"/>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23559" name="AutoShape 7"/>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kumimoji="1" lang="zh-TW" altLang="en-US" sz="3200">
                  <a:solidFill>
                    <a:srgbClr val="000099"/>
                  </a:solidFill>
                </a:rPr>
                <a:t>國內出差旅費</a:t>
              </a:r>
              <a:r>
                <a:rPr kumimoji="1" lang="en-US" altLang="zh-TW" sz="3200">
                  <a:solidFill>
                    <a:srgbClr val="000099"/>
                  </a:solidFill>
                  <a:latin typeface="標楷體" pitchFamily="65" charset="-120"/>
                </a:rPr>
                <a:t>—</a:t>
              </a:r>
              <a:r>
                <a:rPr kumimoji="1" lang="zh-TW" altLang="en-US" sz="3200">
                  <a:solidFill>
                    <a:srgbClr val="000099"/>
                  </a:solidFill>
                </a:rPr>
                <a:t>交通費</a:t>
              </a:r>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bwMode="auto">
          <a:solidFill>
            <a:srgbClr val="000000"/>
          </a:solidFill>
        </p:spPr>
        <p:txBody>
          <a:bodyPr/>
          <a:lstStyle/>
          <a:p>
            <a:pPr eaLnBrk="1" hangingPunct="1"/>
            <a:r>
              <a:rPr lang="zh-TW" altLang="en-US" sz="3200" smtClean="0">
                <a:ea typeface="標楷體" pitchFamily="65" charset="-120"/>
              </a:rPr>
              <a:t>經費動支及報銷應注意事項</a:t>
            </a:r>
            <a:r>
              <a:rPr lang="zh-TW" altLang="en-US" smtClean="0">
                <a:ea typeface="新細明體" charset="-120"/>
              </a:rPr>
              <a:t> </a:t>
            </a:r>
          </a:p>
        </p:txBody>
      </p:sp>
      <p:grpSp>
        <p:nvGrpSpPr>
          <p:cNvPr id="24579" name="Group 5"/>
          <p:cNvGrpSpPr>
            <a:grpSpLocks/>
          </p:cNvGrpSpPr>
          <p:nvPr/>
        </p:nvGrpSpPr>
        <p:grpSpPr bwMode="auto">
          <a:xfrm>
            <a:off x="2843213" y="620713"/>
            <a:ext cx="3816350" cy="627062"/>
            <a:chOff x="158" y="3748"/>
            <a:chExt cx="2404" cy="395"/>
          </a:xfrm>
        </p:grpSpPr>
        <p:sp>
          <p:nvSpPr>
            <p:cNvPr id="24612" name="AutoShape 6"/>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24613" name="AutoShape 7"/>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kumimoji="1" lang="zh-TW" altLang="en-US" sz="3200">
                  <a:solidFill>
                    <a:srgbClr val="000099"/>
                  </a:solidFill>
                </a:rPr>
                <a:t>國內出差旅費</a:t>
              </a:r>
            </a:p>
          </p:txBody>
        </p:sp>
      </p:grpSp>
      <p:graphicFrame>
        <p:nvGraphicFramePr>
          <p:cNvPr id="130186" name="Group 138"/>
          <p:cNvGraphicFramePr>
            <a:graphicFrameLocks noGrp="1"/>
          </p:cNvGraphicFramePr>
          <p:nvPr>
            <p:ph idx="1"/>
          </p:nvPr>
        </p:nvGraphicFramePr>
        <p:xfrm>
          <a:off x="468313" y="1412875"/>
          <a:ext cx="8229600" cy="4937132"/>
        </p:xfrm>
        <a:graphic>
          <a:graphicData uri="http://schemas.openxmlformats.org/drawingml/2006/table">
            <a:tbl>
              <a:tblPr/>
              <a:tblGrid>
                <a:gridCol w="1516062"/>
                <a:gridCol w="1443038"/>
                <a:gridCol w="2311400"/>
                <a:gridCol w="2959100"/>
              </a:tblGrid>
              <a:tr h="1024117">
                <a:tc>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zh-TW" altLang="en-US" sz="1800" b="1" i="0" u="none" strike="noStrike" cap="none" normalizeH="0" baseline="0" smtClean="0">
                          <a:ln>
                            <a:noFill/>
                          </a:ln>
                          <a:solidFill>
                            <a:schemeClr val="tx1"/>
                          </a:solidFill>
                          <a:effectLst/>
                          <a:latin typeface="標楷體" pitchFamily="65" charset="-120"/>
                          <a:ea typeface="標楷體" pitchFamily="65" charset="-120"/>
                        </a:rPr>
                        <a:t>    職務</a:t>
                      </a: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zh-TW" altLang="en-US" sz="1800" b="1" i="0" u="none" strike="noStrike" cap="none" normalizeH="0" baseline="0" smtClean="0">
                          <a:ln>
                            <a:noFill/>
                          </a:ln>
                          <a:solidFill>
                            <a:schemeClr val="tx1"/>
                          </a:solidFill>
                          <a:effectLst/>
                          <a:latin typeface="標楷體" pitchFamily="65" charset="-120"/>
                          <a:ea typeface="標楷體" pitchFamily="65" charset="-120"/>
                        </a:rPr>
                        <a:t>　　　 等級</a:t>
                      </a:r>
                    </a:p>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zh-TW" altLang="en-US" sz="1800" b="1" i="0" u="none" strike="noStrike" cap="none" normalizeH="0" baseline="0" smtClean="0">
                          <a:ln>
                            <a:noFill/>
                          </a:ln>
                          <a:solidFill>
                            <a:schemeClr val="tx1"/>
                          </a:solidFill>
                          <a:effectLst/>
                          <a:latin typeface="標楷體" pitchFamily="65" charset="-120"/>
                          <a:ea typeface="標楷體" pitchFamily="65" charset="-120"/>
                        </a:rPr>
                        <a:t>費別 </a:t>
                      </a:r>
                    </a:p>
                  </a:txBody>
                  <a:tcPr marT="45718" marB="4571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zh-TW" altLang="en-US" sz="1800" b="1" i="0" u="none" strike="noStrike" cap="none" normalizeH="0" baseline="0" smtClean="0">
                          <a:ln>
                            <a:noFill/>
                          </a:ln>
                          <a:solidFill>
                            <a:schemeClr val="tx1"/>
                          </a:solidFill>
                          <a:effectLst/>
                          <a:latin typeface="標楷體" pitchFamily="65" charset="-120"/>
                          <a:ea typeface="標楷體" pitchFamily="65" charset="-120"/>
                        </a:rPr>
                        <a:t>特任級人員 </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zh-TW" altLang="en-US" sz="1800" b="1" i="0" u="none" strike="noStrike" cap="none" normalizeH="0" baseline="0" smtClean="0">
                          <a:ln>
                            <a:noFill/>
                          </a:ln>
                          <a:solidFill>
                            <a:schemeClr val="tx1"/>
                          </a:solidFill>
                          <a:effectLst/>
                          <a:latin typeface="標楷體" pitchFamily="65" charset="-120"/>
                          <a:ea typeface="標楷體" pitchFamily="65" charset="-120"/>
                        </a:rPr>
                        <a:t>簡任級人員</a:t>
                      </a:r>
                    </a:p>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zh-TW" altLang="en-US" sz="1800" b="1" i="0" u="none" strike="noStrike" cap="none" normalizeH="0" baseline="0" smtClean="0">
                          <a:ln>
                            <a:noFill/>
                          </a:ln>
                          <a:solidFill>
                            <a:schemeClr val="tx1"/>
                          </a:solidFill>
                          <a:effectLst/>
                          <a:latin typeface="標楷體" pitchFamily="65" charset="-120"/>
                          <a:ea typeface="標楷體" pitchFamily="65" charset="-120"/>
                        </a:rPr>
                        <a:t>（第十至十四職等） </a:t>
                      </a: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zh-TW" altLang="en-US" sz="1800" b="1" i="0" u="none" strike="noStrike" cap="none" normalizeH="0" baseline="0" smtClean="0">
                          <a:ln>
                            <a:noFill/>
                          </a:ln>
                          <a:solidFill>
                            <a:schemeClr val="tx1"/>
                          </a:solidFill>
                          <a:effectLst/>
                          <a:latin typeface="標楷體" pitchFamily="65" charset="-120"/>
                          <a:ea typeface="標楷體" pitchFamily="65" charset="-120"/>
                        </a:rPr>
                        <a:t>薦任級以下人員（九職等以下包括約聘</a:t>
                      </a:r>
                      <a:r>
                        <a:rPr kumimoji="0" lang="en-US" altLang="zh-TW" sz="1800" b="1" i="0" u="none" strike="noStrike" cap="none" normalizeH="0" baseline="0" smtClean="0">
                          <a:ln>
                            <a:noFill/>
                          </a:ln>
                          <a:solidFill>
                            <a:schemeClr val="tx1"/>
                          </a:solidFill>
                          <a:effectLst/>
                          <a:latin typeface="標楷體" pitchFamily="65" charset="-120"/>
                          <a:ea typeface="標楷體" pitchFamily="65" charset="-120"/>
                        </a:rPr>
                        <a:t>(</a:t>
                      </a:r>
                      <a:r>
                        <a:rPr kumimoji="0" lang="zh-TW" altLang="en-US" sz="1800" b="1" i="0" u="none" strike="noStrike" cap="none" normalizeH="0" baseline="0" smtClean="0">
                          <a:ln>
                            <a:noFill/>
                          </a:ln>
                          <a:solidFill>
                            <a:schemeClr val="tx1"/>
                          </a:solidFill>
                          <a:effectLst/>
                          <a:latin typeface="標楷體" pitchFamily="65" charset="-120"/>
                          <a:ea typeface="標楷體" pitchFamily="65" charset="-120"/>
                        </a:rPr>
                        <a:t>僱</a:t>
                      </a:r>
                      <a:r>
                        <a:rPr kumimoji="0" lang="en-US" altLang="zh-TW" sz="1800" b="1" i="0" u="none" strike="noStrike" cap="none" normalizeH="0" baseline="0" smtClean="0">
                          <a:ln>
                            <a:noFill/>
                          </a:ln>
                          <a:solidFill>
                            <a:schemeClr val="tx1"/>
                          </a:solidFill>
                          <a:effectLst/>
                          <a:latin typeface="標楷體" pitchFamily="65" charset="-120"/>
                          <a:ea typeface="標楷體" pitchFamily="65" charset="-120"/>
                        </a:rPr>
                        <a:t>)</a:t>
                      </a:r>
                      <a:r>
                        <a:rPr kumimoji="0" lang="zh-TW" altLang="en-US" sz="1800" b="1" i="0" u="none" strike="noStrike" cap="none" normalizeH="0" baseline="0" smtClean="0">
                          <a:ln>
                            <a:noFill/>
                          </a:ln>
                          <a:solidFill>
                            <a:schemeClr val="tx1"/>
                          </a:solidFill>
                          <a:effectLst/>
                          <a:latin typeface="標楷體" pitchFamily="65" charset="-120"/>
                          <a:ea typeface="標楷體" pitchFamily="65" charset="-120"/>
                        </a:rPr>
                        <a:t>人員、雇員、技工、司機與工友）</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89006">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zh-TW" altLang="en-US" sz="1800" b="1" i="0" u="none" strike="noStrike" cap="none" normalizeH="0" baseline="0" smtClean="0">
                          <a:ln>
                            <a:noFill/>
                          </a:ln>
                          <a:solidFill>
                            <a:schemeClr val="tx1"/>
                          </a:solidFill>
                          <a:effectLst/>
                          <a:latin typeface="標楷體" pitchFamily="65" charset="-120"/>
                          <a:ea typeface="標楷體" pitchFamily="65" charset="-120"/>
                        </a:rPr>
                        <a:t>交通費 </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zh-TW" altLang="en-US" sz="1800" b="1" i="0" u="none" strike="noStrike" cap="none" normalizeH="0" baseline="0" smtClean="0">
                          <a:ln>
                            <a:noFill/>
                          </a:ln>
                          <a:solidFill>
                            <a:schemeClr val="tx1"/>
                          </a:solidFill>
                          <a:effectLst/>
                          <a:latin typeface="標楷體" pitchFamily="65" charset="-120"/>
                          <a:ea typeface="標楷體" pitchFamily="65" charset="-120"/>
                        </a:rPr>
                        <a:t>搭乘飛機及高鐵者，部會及相當部會之首長、副首長得搭乘商務艙（車廂）或相同之座（艙）位，其餘人員搭乘經濟（標準）座（艙、車）位，並均應檢據核實列支。其餘交通工具，不分等次按實開支。 </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744504">
                <a:tc rowSpan="2">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zh-TW" altLang="en-US" sz="1800" b="1" i="0" u="none" strike="noStrike" cap="none" normalizeH="0" baseline="0" smtClean="0">
                          <a:ln>
                            <a:noFill/>
                          </a:ln>
                          <a:solidFill>
                            <a:schemeClr val="tx1"/>
                          </a:solidFill>
                          <a:effectLst/>
                          <a:latin typeface="標楷體" pitchFamily="65" charset="-120"/>
                          <a:ea typeface="標楷體" pitchFamily="65" charset="-120"/>
                        </a:rPr>
                        <a:t>宿費</a:t>
                      </a:r>
                    </a:p>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zh-TW" altLang="en-US" sz="1800" b="1" i="0" u="none" strike="noStrike" cap="none" normalizeH="0" baseline="0" smtClean="0">
                          <a:ln>
                            <a:noFill/>
                          </a:ln>
                          <a:solidFill>
                            <a:schemeClr val="tx1"/>
                          </a:solidFill>
                          <a:effectLst/>
                          <a:latin typeface="標楷體" pitchFamily="65" charset="-120"/>
                          <a:ea typeface="標楷體" pitchFamily="65" charset="-120"/>
                        </a:rPr>
                        <a:t>新臺幣 </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altLang="zh-TW" sz="1800" b="1" i="0" u="none" strike="noStrike" cap="none" normalizeH="0" baseline="0" smtClean="0">
                          <a:ln>
                            <a:noFill/>
                          </a:ln>
                          <a:solidFill>
                            <a:schemeClr val="tx1"/>
                          </a:solidFill>
                          <a:effectLst/>
                          <a:latin typeface="標楷體" pitchFamily="65" charset="-120"/>
                          <a:ea typeface="標楷體" pitchFamily="65" charset="-120"/>
                        </a:rPr>
                        <a:t>2,000</a:t>
                      </a:r>
                      <a:endParaRPr kumimoji="0" lang="zh-TW" altLang="en-US" sz="1800" b="1" i="0" u="none" strike="noStrike" cap="none" normalizeH="0" baseline="0" smtClean="0">
                        <a:ln>
                          <a:noFill/>
                        </a:ln>
                        <a:solidFill>
                          <a:schemeClr val="tx1"/>
                        </a:solidFill>
                        <a:effectLst/>
                        <a:latin typeface="標楷體" pitchFamily="65" charset="-120"/>
                        <a:ea typeface="標楷體" pitchFamily="65" charset="-12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altLang="zh-TW" sz="1800" b="1" i="0" u="none" strike="noStrike" cap="none" normalizeH="0" baseline="0" smtClean="0">
                          <a:ln>
                            <a:noFill/>
                          </a:ln>
                          <a:solidFill>
                            <a:schemeClr val="tx1"/>
                          </a:solidFill>
                          <a:effectLst/>
                          <a:latin typeface="標楷體" pitchFamily="65" charset="-120"/>
                          <a:ea typeface="標楷體" pitchFamily="65" charset="-120"/>
                        </a:rPr>
                        <a:t>1,600</a:t>
                      </a:r>
                      <a:endParaRPr kumimoji="0" lang="zh-TW" altLang="en-US" sz="1800" b="1" i="0" u="none" strike="noStrike" cap="none" normalizeH="0" baseline="0" smtClean="0">
                        <a:ln>
                          <a:noFill/>
                        </a:ln>
                        <a:solidFill>
                          <a:schemeClr val="tx1"/>
                        </a:solidFill>
                        <a:effectLst/>
                        <a:latin typeface="標楷體" pitchFamily="65" charset="-120"/>
                        <a:ea typeface="標楷體" pitchFamily="65" charset="-12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altLang="zh-TW" sz="1800" b="1" i="0" u="none" strike="noStrike" cap="none" normalizeH="0" baseline="0" smtClean="0">
                          <a:ln>
                            <a:noFill/>
                          </a:ln>
                          <a:solidFill>
                            <a:schemeClr val="tx1"/>
                          </a:solidFill>
                          <a:effectLst/>
                          <a:latin typeface="標楷體" pitchFamily="65" charset="-120"/>
                          <a:ea typeface="標楷體" pitchFamily="65" charset="-120"/>
                        </a:rPr>
                        <a:t>1,400</a:t>
                      </a:r>
                      <a:endParaRPr kumimoji="0" lang="zh-TW" altLang="en-US" sz="1800" b="1" i="0" u="none" strike="noStrike" cap="none" normalizeH="0" baseline="0" smtClean="0">
                        <a:ln>
                          <a:noFill/>
                        </a:ln>
                        <a:solidFill>
                          <a:schemeClr val="tx1"/>
                        </a:solidFill>
                        <a:effectLst/>
                        <a:latin typeface="標楷體" pitchFamily="65" charset="-120"/>
                        <a:ea typeface="標楷體" pitchFamily="65" charset="-12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4818">
                <a:tc vMerge="1">
                  <a:txBody>
                    <a:bodyPr/>
                    <a:lstStyle/>
                    <a:p>
                      <a:endParaRPr lang="zh-TW" altLang="en-US"/>
                    </a:p>
                  </a:txBody>
                  <a:tcPr/>
                </a:tc>
                <a:tc gridSpan="3">
                  <a:txBody>
                    <a:bodyPr/>
                    <a:lstStyle/>
                    <a:p>
                      <a:pPr marL="0" marR="0" lvl="0" indent="0" algn="l"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zh-TW" altLang="en-US" sz="1800" b="1" i="0" u="none" strike="noStrike" cap="none" normalizeH="0" baseline="0" smtClean="0">
                          <a:ln>
                            <a:noFill/>
                          </a:ln>
                          <a:solidFill>
                            <a:schemeClr val="tx1"/>
                          </a:solidFill>
                          <a:effectLst/>
                          <a:latin typeface="標楷體" pitchFamily="65" charset="-120"/>
                          <a:ea typeface="標楷體" pitchFamily="65" charset="-120"/>
                        </a:rPr>
                        <a:t>檢據核實列支，未能檢據者，按二分之一列支。 </a:t>
                      </a: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TW" altLang="en-US"/>
                    </a:p>
                  </a:txBody>
                  <a:tcPr/>
                </a:tc>
                <a:tc hMerge="1">
                  <a:txBody>
                    <a:bodyPr/>
                    <a:lstStyle/>
                    <a:p>
                      <a:endParaRPr lang="zh-TW" altLang="en-US"/>
                    </a:p>
                  </a:txBody>
                  <a:tcPr/>
                </a:tc>
              </a:tr>
              <a:tr h="974680">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zh-TW" altLang="en-US" sz="1800" b="1" i="0" u="none" strike="noStrike" cap="none" normalizeH="0" baseline="0" smtClean="0">
                          <a:ln>
                            <a:noFill/>
                          </a:ln>
                          <a:solidFill>
                            <a:schemeClr val="tx1"/>
                          </a:solidFill>
                          <a:effectLst/>
                          <a:latin typeface="標楷體" pitchFamily="65" charset="-120"/>
                          <a:ea typeface="標楷體" pitchFamily="65" charset="-120"/>
                        </a:rPr>
                        <a:t>每日膳雜費</a:t>
                      </a:r>
                    </a:p>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zh-TW" altLang="en-US" sz="1800" b="1" i="0" u="none" strike="noStrike" cap="none" normalizeH="0" baseline="0" smtClean="0">
                          <a:ln>
                            <a:noFill/>
                          </a:ln>
                          <a:solidFill>
                            <a:schemeClr val="tx1"/>
                          </a:solidFill>
                          <a:effectLst/>
                          <a:latin typeface="標楷體" pitchFamily="65" charset="-120"/>
                          <a:ea typeface="標楷體" pitchFamily="65" charset="-120"/>
                        </a:rPr>
                        <a:t>新臺幣 </a:t>
                      </a:r>
                    </a:p>
                  </a:txBody>
                  <a:tcPr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altLang="zh-TW" sz="1800" b="1" i="0" u="none" strike="noStrike" cap="none" normalizeH="0" baseline="0" smtClean="0">
                          <a:ln>
                            <a:noFill/>
                          </a:ln>
                          <a:solidFill>
                            <a:schemeClr val="tx1"/>
                          </a:solidFill>
                          <a:effectLst/>
                          <a:latin typeface="標楷體" pitchFamily="65" charset="-120"/>
                          <a:ea typeface="標楷體" pitchFamily="65" charset="-120"/>
                        </a:rPr>
                        <a:t>650 </a:t>
                      </a:r>
                      <a:endParaRPr kumimoji="0" lang="zh-TW" altLang="en-US" sz="1800" b="1" i="0" u="none" strike="noStrike" cap="none" normalizeH="0" baseline="0" smtClean="0">
                        <a:ln>
                          <a:noFill/>
                        </a:ln>
                        <a:solidFill>
                          <a:schemeClr val="tx1"/>
                        </a:solidFill>
                        <a:effectLst/>
                        <a:latin typeface="標楷體" pitchFamily="65" charset="-120"/>
                        <a:ea typeface="標楷體" pitchFamily="65" charset="-12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altLang="zh-TW" sz="1800" b="1" i="0" u="none" strike="noStrike" cap="none" normalizeH="0" baseline="0" smtClean="0">
                          <a:ln>
                            <a:noFill/>
                          </a:ln>
                          <a:solidFill>
                            <a:schemeClr val="tx1"/>
                          </a:solidFill>
                          <a:effectLst/>
                          <a:latin typeface="標楷體" pitchFamily="65" charset="-120"/>
                          <a:ea typeface="標楷體" pitchFamily="65" charset="-120"/>
                        </a:rPr>
                        <a:t>550 </a:t>
                      </a:r>
                      <a:endParaRPr kumimoji="0" lang="zh-TW" altLang="en-US" sz="1800" b="1" i="0" u="none" strike="noStrike" cap="none" normalizeH="0" baseline="0" smtClean="0">
                        <a:ln>
                          <a:noFill/>
                        </a:ln>
                        <a:solidFill>
                          <a:schemeClr val="tx1"/>
                        </a:solidFill>
                        <a:effectLst/>
                        <a:latin typeface="標楷體" pitchFamily="65" charset="-120"/>
                        <a:ea typeface="標楷體" pitchFamily="65" charset="-120"/>
                      </a:endParaRPr>
                    </a:p>
                  </a:txBody>
                  <a:tcPr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Tx/>
                        <a:buFont typeface="Wingdings" pitchFamily="2" charset="2"/>
                        <a:buNone/>
                        <a:tabLst/>
                      </a:pPr>
                      <a:r>
                        <a:rPr kumimoji="0" lang="en-US" altLang="zh-TW" sz="1800" b="1" i="0" u="none" strike="noStrike" cap="none" normalizeH="0" baseline="0" smtClean="0">
                          <a:ln>
                            <a:noFill/>
                          </a:ln>
                          <a:solidFill>
                            <a:schemeClr val="tx1"/>
                          </a:solidFill>
                          <a:effectLst/>
                          <a:latin typeface="標楷體" pitchFamily="65" charset="-120"/>
                          <a:ea typeface="標楷體" pitchFamily="65" charset="-120"/>
                        </a:rPr>
                        <a:t>500 </a:t>
                      </a:r>
                      <a:endParaRPr kumimoji="0" lang="zh-TW" altLang="en-US" sz="1800" b="1" i="0" u="none" strike="noStrike" cap="none" normalizeH="0" baseline="0" smtClean="0">
                        <a:ln>
                          <a:noFill/>
                        </a:ln>
                        <a:solidFill>
                          <a:schemeClr val="tx1"/>
                        </a:solidFill>
                        <a:effectLst/>
                        <a:latin typeface="標楷體" pitchFamily="65" charset="-120"/>
                        <a:ea typeface="標楷體" pitchFamily="65" charset="-120"/>
                      </a:endParaRPr>
                    </a:p>
                  </a:txBody>
                  <a:tcPr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ea typeface="標楷體" pitchFamily="65" charset="-120"/>
              </a:rPr>
              <a:t>經費動支及報銷應注意事項</a:t>
            </a:r>
            <a:r>
              <a:rPr lang="zh-TW" altLang="en-US" sz="2000" dirty="0" smtClean="0">
                <a:ea typeface="新細明體" charset="-120"/>
              </a:rPr>
              <a:t> </a:t>
            </a:r>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255424929"/>
              </p:ext>
            </p:extLst>
          </p:nvPr>
        </p:nvGraphicFramePr>
        <p:xfrm>
          <a:off x="457200" y="1935163"/>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utoShape 7"/>
          <p:cNvSpPr>
            <a:spLocks noChangeArrowheads="1"/>
          </p:cNvSpPr>
          <p:nvPr/>
        </p:nvSpPr>
        <p:spPr bwMode="auto">
          <a:xfrm>
            <a:off x="2849563" y="657225"/>
            <a:ext cx="3373438" cy="554037"/>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kumimoji="1" lang="zh-TW" altLang="en-US" sz="3200" dirty="0">
                <a:solidFill>
                  <a:srgbClr val="000099"/>
                </a:solidFill>
              </a:rPr>
              <a:t>國外出差旅費</a:t>
            </a:r>
          </a:p>
        </p:txBody>
      </p:sp>
    </p:spTree>
    <p:extLst>
      <p:ext uri="{BB962C8B-B14F-4D97-AF65-F5344CB8AC3E}">
        <p14:creationId xmlns:p14="http://schemas.microsoft.com/office/powerpoint/2010/main" val="40198902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群組 3"/>
          <p:cNvGrpSpPr/>
          <p:nvPr/>
        </p:nvGrpSpPr>
        <p:grpSpPr>
          <a:xfrm>
            <a:off x="826687" y="1628775"/>
            <a:ext cx="7512850" cy="4695825"/>
            <a:chOff x="826687" y="1628775"/>
            <a:chExt cx="7512850" cy="4695825"/>
          </a:xfrm>
        </p:grpSpPr>
        <p:sp>
          <p:nvSpPr>
            <p:cNvPr id="5" name="圓形箭號 4"/>
            <p:cNvSpPr/>
            <p:nvPr/>
          </p:nvSpPr>
          <p:spPr>
            <a:xfrm>
              <a:off x="826687" y="1628775"/>
              <a:ext cx="4694780" cy="4695825"/>
            </a:xfrm>
            <a:prstGeom prst="circularArrow">
              <a:avLst>
                <a:gd name="adj1" fmla="val 10980"/>
                <a:gd name="adj2" fmla="val 1142322"/>
                <a:gd name="adj3" fmla="val 9000000"/>
                <a:gd name="adj4" fmla="val 10800000"/>
                <a:gd name="adj5" fmla="val 12500"/>
              </a:avLst>
            </a:prstGeom>
          </p:spPr>
          <p:style>
            <a:lnRef idx="1">
              <a:schemeClr val="accent2"/>
            </a:lnRef>
            <a:fillRef idx="2">
              <a:schemeClr val="accent2"/>
            </a:fillRef>
            <a:effectRef idx="1">
              <a:schemeClr val="accent2"/>
            </a:effectRef>
            <a:fontRef idx="minor">
              <a:schemeClr val="dk1"/>
            </a:fontRef>
          </p:style>
        </p:sp>
        <p:sp>
          <p:nvSpPr>
            <p:cNvPr id="6" name="手繪多邊形 5"/>
            <p:cNvSpPr/>
            <p:nvPr/>
          </p:nvSpPr>
          <p:spPr>
            <a:xfrm>
              <a:off x="5522219" y="3028600"/>
              <a:ext cx="2817318" cy="1878799"/>
            </a:xfrm>
            <a:custGeom>
              <a:avLst/>
              <a:gdLst>
                <a:gd name="connsiteX0" fmla="*/ 0 w 2817318"/>
                <a:gd name="connsiteY0" fmla="*/ 0 h 1878799"/>
                <a:gd name="connsiteX1" fmla="*/ 2817318 w 2817318"/>
                <a:gd name="connsiteY1" fmla="*/ 0 h 1878799"/>
                <a:gd name="connsiteX2" fmla="*/ 2817318 w 2817318"/>
                <a:gd name="connsiteY2" fmla="*/ 1878799 h 1878799"/>
                <a:gd name="connsiteX3" fmla="*/ 0 w 2817318"/>
                <a:gd name="connsiteY3" fmla="*/ 1878799 h 1878799"/>
                <a:gd name="connsiteX4" fmla="*/ 0 w 2817318"/>
                <a:gd name="connsiteY4" fmla="*/ 0 h 18787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7318" h="1878799">
                  <a:moveTo>
                    <a:pt x="0" y="0"/>
                  </a:moveTo>
                  <a:lnTo>
                    <a:pt x="2817318" y="0"/>
                  </a:lnTo>
                  <a:lnTo>
                    <a:pt x="2817318" y="1878799"/>
                  </a:lnTo>
                  <a:lnTo>
                    <a:pt x="0" y="1878799"/>
                  </a:lnTo>
                  <a:lnTo>
                    <a:pt x="0" y="0"/>
                  </a:lnTo>
                  <a:close/>
                </a:path>
              </a:pathLst>
            </a:custGeom>
            <a:ln/>
          </p:spPr>
          <p:style>
            <a:lnRef idx="1">
              <a:schemeClr val="accent2"/>
            </a:lnRef>
            <a:fillRef idx="2">
              <a:schemeClr val="accent2"/>
            </a:fillRef>
            <a:effectRef idx="1">
              <a:schemeClr val="accent2"/>
            </a:effectRef>
            <a:fontRef idx="minor">
              <a:schemeClr val="dk1"/>
            </a:fontRef>
          </p:style>
          <p:txBody>
            <a:bodyPr spcFirstLastPara="0" vert="horz" wrap="square" lIns="13335" tIns="13335" rIns="13335" bIns="13335" numCol="1" spcCol="1270" anchor="ctr" anchorCtr="0">
              <a:noAutofit/>
            </a:bodyPr>
            <a:lstStyle/>
            <a:p>
              <a:pPr marL="171450" lvl="1" indent="-171450" algn="l" defTabSz="711200" rtl="0">
                <a:lnSpc>
                  <a:spcPct val="90000"/>
                </a:lnSpc>
                <a:spcBef>
                  <a:spcPct val="0"/>
                </a:spcBef>
                <a:spcAft>
                  <a:spcPct val="15000"/>
                </a:spcAft>
                <a:buChar char="••"/>
              </a:pPr>
              <a:r>
                <a:rPr lang="zh-TW" sz="1600" kern="1200" dirty="0" smtClean="0"/>
                <a:t>機票票根或電子機票。</a:t>
              </a:r>
              <a:endParaRPr lang="zh-TW" sz="1600" kern="1200" dirty="0"/>
            </a:p>
            <a:p>
              <a:pPr marL="171450" lvl="1" indent="-171450" algn="l" defTabSz="711200" rtl="0">
                <a:lnSpc>
                  <a:spcPct val="90000"/>
                </a:lnSpc>
                <a:spcBef>
                  <a:spcPct val="0"/>
                </a:spcBef>
                <a:spcAft>
                  <a:spcPct val="15000"/>
                </a:spcAft>
                <a:buChar char="••"/>
              </a:pPr>
              <a:r>
                <a:rPr lang="zh-TW" sz="1600" kern="1200" dirty="0" smtClean="0"/>
                <a:t>國際線航空機票購票證明單或旅行業代收轉付收據</a:t>
              </a:r>
              <a:r>
                <a:rPr lang="zh-TW" sz="1600" u="sng" kern="1200" dirty="0" smtClean="0"/>
                <a:t>或其他足資證明支付票款之文件</a:t>
              </a:r>
              <a:r>
                <a:rPr lang="zh-TW" sz="1600" kern="1200" dirty="0" smtClean="0"/>
                <a:t>。</a:t>
              </a:r>
              <a:endParaRPr lang="zh-TW" sz="1600" kern="1200" dirty="0"/>
            </a:p>
            <a:p>
              <a:pPr marL="171450" lvl="1" indent="-171450" algn="l" defTabSz="711200" rtl="0">
                <a:lnSpc>
                  <a:spcPct val="90000"/>
                </a:lnSpc>
                <a:spcBef>
                  <a:spcPct val="0"/>
                </a:spcBef>
                <a:spcAft>
                  <a:spcPct val="15000"/>
                </a:spcAft>
                <a:buChar char="••"/>
              </a:pPr>
              <a:r>
                <a:rPr lang="zh-TW" sz="1600" kern="1200" dirty="0" smtClean="0"/>
                <a:t>登機證存根</a:t>
              </a:r>
              <a:r>
                <a:rPr lang="zh-TW" sz="1600" u="sng" kern="1200" dirty="0" smtClean="0"/>
                <a:t>或足資證明出國事實之護照影本或航空公司所開立之搭機證明</a:t>
              </a:r>
              <a:r>
                <a:rPr lang="zh-TW" sz="1600" kern="1200" dirty="0" smtClean="0"/>
                <a:t>。</a:t>
              </a:r>
              <a:endParaRPr lang="zh-TW" sz="1600" kern="1200" dirty="0"/>
            </a:p>
          </p:txBody>
        </p:sp>
        <p:sp>
          <p:nvSpPr>
            <p:cNvPr id="7" name="手繪多邊形 6"/>
            <p:cNvSpPr/>
            <p:nvPr/>
          </p:nvSpPr>
          <p:spPr>
            <a:xfrm>
              <a:off x="1863461" y="3328663"/>
              <a:ext cx="2619730" cy="1309665"/>
            </a:xfrm>
            <a:custGeom>
              <a:avLst/>
              <a:gdLst>
                <a:gd name="connsiteX0" fmla="*/ 0 w 2619730"/>
                <a:gd name="connsiteY0" fmla="*/ 0 h 1309665"/>
                <a:gd name="connsiteX1" fmla="*/ 2619730 w 2619730"/>
                <a:gd name="connsiteY1" fmla="*/ 0 h 1309665"/>
                <a:gd name="connsiteX2" fmla="*/ 2619730 w 2619730"/>
                <a:gd name="connsiteY2" fmla="*/ 1309665 h 1309665"/>
                <a:gd name="connsiteX3" fmla="*/ 0 w 2619730"/>
                <a:gd name="connsiteY3" fmla="*/ 1309665 h 1309665"/>
                <a:gd name="connsiteX4" fmla="*/ 0 w 2619730"/>
                <a:gd name="connsiteY4" fmla="*/ 0 h 13096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9730" h="1309665">
                  <a:moveTo>
                    <a:pt x="0" y="0"/>
                  </a:moveTo>
                  <a:lnTo>
                    <a:pt x="2619730" y="0"/>
                  </a:lnTo>
                  <a:lnTo>
                    <a:pt x="2619730" y="1309665"/>
                  </a:lnTo>
                  <a:lnTo>
                    <a:pt x="0" y="1309665"/>
                  </a:lnTo>
                  <a:lnTo>
                    <a:pt x="0" y="0"/>
                  </a:lnTo>
                  <a:close/>
                </a:path>
              </a:pathLst>
            </a:custGeom>
          </p:spPr>
          <p:style>
            <a:lnRef idx="1">
              <a:schemeClr val="accent2"/>
            </a:lnRef>
            <a:fillRef idx="2">
              <a:schemeClr val="accent2"/>
            </a:fillRef>
            <a:effectRef idx="1">
              <a:schemeClr val="accent2"/>
            </a:effectRef>
            <a:fontRef idx="minor">
              <a:schemeClr val="dk1"/>
            </a:fontRef>
          </p:style>
          <p:txBody>
            <a:bodyPr spcFirstLastPara="0" vert="horz" wrap="square" lIns="25400" tIns="25400" rIns="25400" bIns="25400" numCol="1" spcCol="1270" anchor="ctr" anchorCtr="0">
              <a:noAutofit/>
            </a:bodyPr>
            <a:lstStyle/>
            <a:p>
              <a:pPr lvl="0" algn="ctr" defTabSz="1778000" rtl="0">
                <a:lnSpc>
                  <a:spcPct val="90000"/>
                </a:lnSpc>
                <a:spcBef>
                  <a:spcPct val="0"/>
                </a:spcBef>
                <a:spcAft>
                  <a:spcPct val="35000"/>
                </a:spcAft>
              </a:pPr>
              <a:r>
                <a:rPr kumimoji="1" lang="zh-TW" sz="4000" b="1" kern="1200" dirty="0" smtClean="0"/>
                <a:t>交通費機票</a:t>
              </a:r>
              <a:endParaRPr lang="zh-TW" sz="4000" kern="1200" dirty="0"/>
            </a:p>
          </p:txBody>
        </p:sp>
      </p:grpSp>
      <p:sp>
        <p:nvSpPr>
          <p:cNvPr id="25603" name="Rectangle 4"/>
          <p:cNvSpPr>
            <a:spLocks noGrp="1" noChangeArrowheads="1"/>
          </p:cNvSpPr>
          <p:nvPr>
            <p:ph type="title"/>
          </p:nvPr>
        </p:nvSpPr>
        <p:spPr bwMode="auto">
          <a:solidFill>
            <a:srgbClr val="000000"/>
          </a:solidFill>
        </p:spPr>
        <p:txBody>
          <a:bodyPr/>
          <a:lstStyle/>
          <a:p>
            <a:pPr eaLnBrk="1" hangingPunct="1"/>
            <a:r>
              <a:rPr lang="zh-TW" altLang="en-US" sz="3200" dirty="0" smtClean="0">
                <a:ea typeface="標楷體" pitchFamily="65" charset="-120"/>
              </a:rPr>
              <a:t>經費動支及報銷應注意事項</a:t>
            </a:r>
            <a:r>
              <a:rPr lang="zh-TW" altLang="en-US" sz="2400" dirty="0" smtClean="0">
                <a:ea typeface="新細明體" charset="-120"/>
              </a:rPr>
              <a:t> </a:t>
            </a:r>
          </a:p>
        </p:txBody>
      </p:sp>
      <p:grpSp>
        <p:nvGrpSpPr>
          <p:cNvPr id="25604" name="Group 5"/>
          <p:cNvGrpSpPr>
            <a:grpSpLocks/>
          </p:cNvGrpSpPr>
          <p:nvPr/>
        </p:nvGrpSpPr>
        <p:grpSpPr bwMode="auto">
          <a:xfrm>
            <a:off x="1691680" y="620713"/>
            <a:ext cx="5472608" cy="627062"/>
            <a:chOff x="158" y="3748"/>
            <a:chExt cx="2404" cy="395"/>
          </a:xfrm>
        </p:grpSpPr>
        <p:sp>
          <p:nvSpPr>
            <p:cNvPr id="25607" name="AutoShape 6"/>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25608" name="AutoShape 7"/>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kumimoji="1" lang="zh-TW" altLang="en-US" sz="3200" dirty="0">
                  <a:solidFill>
                    <a:srgbClr val="000099"/>
                  </a:solidFill>
                </a:rPr>
                <a:t>國外出差</a:t>
              </a:r>
              <a:r>
                <a:rPr kumimoji="1" lang="zh-TW" altLang="en-US" sz="3200" dirty="0" smtClean="0">
                  <a:solidFill>
                    <a:srgbClr val="000099"/>
                  </a:solidFill>
                </a:rPr>
                <a:t>旅費</a:t>
              </a:r>
              <a:r>
                <a:rPr kumimoji="1" lang="en-US" altLang="zh-TW" sz="3200" dirty="0" smtClean="0">
                  <a:solidFill>
                    <a:srgbClr val="000099"/>
                  </a:solidFill>
                </a:rPr>
                <a:t>—</a:t>
              </a:r>
              <a:r>
                <a:rPr kumimoji="1" lang="zh-TW" altLang="en-US" sz="3200" dirty="0" smtClean="0">
                  <a:solidFill>
                    <a:srgbClr val="000099"/>
                  </a:solidFill>
                </a:rPr>
                <a:t>交通費</a:t>
              </a:r>
              <a:endParaRPr kumimoji="1" lang="zh-TW" altLang="en-US" sz="3200" dirty="0">
                <a:solidFill>
                  <a:srgbClr val="000099"/>
                </a:solidFill>
              </a:endParaRPr>
            </a:p>
          </p:txBody>
        </p:sp>
      </p:grpSp>
      <p:sp>
        <p:nvSpPr>
          <p:cNvPr id="2" name="文字方塊 1"/>
          <p:cNvSpPr txBox="1"/>
          <p:nvPr/>
        </p:nvSpPr>
        <p:spPr>
          <a:xfrm>
            <a:off x="4893431" y="5184194"/>
            <a:ext cx="3744416" cy="95410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eaLnBrk="1" hangingPunct="1"/>
            <a:r>
              <a:rPr kumimoji="1" lang="zh-TW" altLang="en-US" sz="2000" dirty="0">
                <a:latin typeface="標楷體" pitchFamily="65" charset="-120"/>
              </a:rPr>
              <a:t>其餘交通費：</a:t>
            </a:r>
            <a:r>
              <a:rPr kumimoji="1" lang="en-US" altLang="zh-TW" dirty="0">
                <a:latin typeface="標楷體" pitchFamily="65" charset="-120"/>
              </a:rPr>
              <a:t>(</a:t>
            </a:r>
            <a:r>
              <a:rPr kumimoji="1" lang="zh-TW" altLang="en-US" dirty="0">
                <a:latin typeface="標楷體" pitchFamily="65" charset="-120"/>
              </a:rPr>
              <a:t>船舶及長途大眾陸運工具</a:t>
            </a:r>
            <a:r>
              <a:rPr kumimoji="1" lang="en-US" altLang="zh-TW" dirty="0">
                <a:latin typeface="標楷體" pitchFamily="65" charset="-120"/>
              </a:rPr>
              <a:t>)</a:t>
            </a:r>
            <a:r>
              <a:rPr kumimoji="1" lang="zh-TW" altLang="en-US" dirty="0">
                <a:latin typeface="標楷體" pitchFamily="65" charset="-120"/>
              </a:rPr>
              <a:t>原始單據或旅行業代收轉付收據</a:t>
            </a:r>
          </a:p>
        </p:txBody>
      </p:sp>
    </p:spTree>
    <p:extLst>
      <p:ext uri="{BB962C8B-B14F-4D97-AF65-F5344CB8AC3E}">
        <p14:creationId xmlns:p14="http://schemas.microsoft.com/office/powerpoint/2010/main" val="32663674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23528" y="413792"/>
            <a:ext cx="8229600" cy="1143000"/>
          </a:xfrm>
        </p:spPr>
        <p:txBody>
          <a:bodyPr>
            <a:normAutofit/>
          </a:bodyPr>
          <a:lstStyle/>
          <a:p>
            <a:endParaRPr lang="zh-TW" altLang="en-US" sz="4400"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703067437"/>
              </p:ext>
            </p:extLst>
          </p:nvPr>
        </p:nvGraphicFramePr>
        <p:xfrm>
          <a:off x="611560" y="2060848"/>
          <a:ext cx="8229600" cy="45259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物件 4">
            <a:hlinkClick r:id="rId4" action="ppaction://hlinkfile"/>
          </p:cNvPr>
          <p:cNvGraphicFramePr>
            <a:graphicFrameLocks noChangeAspect="1"/>
          </p:cNvGraphicFramePr>
          <p:nvPr>
            <p:extLst>
              <p:ext uri="{D42A27DB-BD31-4B8C-83A1-F6EECF244321}">
                <p14:modId xmlns:p14="http://schemas.microsoft.com/office/powerpoint/2010/main" val="1666149252"/>
              </p:ext>
            </p:extLst>
          </p:nvPr>
        </p:nvGraphicFramePr>
        <p:xfrm>
          <a:off x="6660232" y="1988840"/>
          <a:ext cx="1130424" cy="800100"/>
        </p:xfrm>
        <a:graphic>
          <a:graphicData uri="http://schemas.openxmlformats.org/presentationml/2006/ole">
            <mc:AlternateContent xmlns:mc="http://schemas.openxmlformats.org/markup-compatibility/2006">
              <mc:Choice xmlns:v="urn:schemas-microsoft-com:vml" Requires="v">
                <p:oleObj spid="_x0000_s96286" name="工作表" showAsIcon="1" r:id="rId6" imgW="914400" imgH="800280" progId="Excel.Sheet.8">
                  <p:embed/>
                </p:oleObj>
              </mc:Choice>
              <mc:Fallback>
                <p:oleObj name="工作表" showAsIcon="1" r:id="rId6" imgW="914400" imgH="800280" progId="Excel.Sheet.8">
                  <p:embed/>
                  <p:pic>
                    <p:nvPicPr>
                      <p:cNvPr id="0" name=""/>
                      <p:cNvPicPr/>
                      <p:nvPr/>
                    </p:nvPicPr>
                    <p:blipFill>
                      <a:blip r:embed="rId7"/>
                      <a:stretch>
                        <a:fillRect/>
                      </a:stretch>
                    </p:blipFill>
                    <p:spPr>
                      <a:xfrm>
                        <a:off x="6660232" y="1988840"/>
                        <a:ext cx="1130424" cy="800100"/>
                      </a:xfrm>
                      <a:prstGeom prst="rect">
                        <a:avLst/>
                      </a:prstGeom>
                    </p:spPr>
                  </p:pic>
                </p:oleObj>
              </mc:Fallback>
            </mc:AlternateContent>
          </a:graphicData>
        </a:graphic>
      </p:graphicFrame>
      <p:sp>
        <p:nvSpPr>
          <p:cNvPr id="6" name="Rectangle 4"/>
          <p:cNvSpPr txBox="1">
            <a:spLocks noChangeArrowheads="1"/>
          </p:cNvSpPr>
          <p:nvPr/>
        </p:nvSpPr>
        <p:spPr bwMode="auto">
          <a:xfrm>
            <a:off x="323850" y="115888"/>
            <a:ext cx="8424863" cy="536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a:lstStyle>
          <a:p>
            <a:pPr eaLnBrk="1" hangingPunct="1"/>
            <a:r>
              <a:rPr lang="zh-TW" altLang="en-US" sz="3200" dirty="0" smtClean="0">
                <a:ea typeface="標楷體" pitchFamily="65" charset="-120"/>
              </a:rPr>
              <a:t>經費動支及報銷應注意事項</a:t>
            </a:r>
            <a:r>
              <a:rPr lang="zh-TW" altLang="en-US" sz="2400" dirty="0" smtClean="0">
                <a:ea typeface="新細明體" charset="-120"/>
              </a:rPr>
              <a:t> </a:t>
            </a:r>
          </a:p>
        </p:txBody>
      </p:sp>
      <p:grpSp>
        <p:nvGrpSpPr>
          <p:cNvPr id="7" name="Group 5"/>
          <p:cNvGrpSpPr>
            <a:grpSpLocks/>
          </p:cNvGrpSpPr>
          <p:nvPr/>
        </p:nvGrpSpPr>
        <p:grpSpPr bwMode="auto">
          <a:xfrm>
            <a:off x="1475656" y="620713"/>
            <a:ext cx="5832648" cy="627062"/>
            <a:chOff x="158" y="3748"/>
            <a:chExt cx="2404" cy="395"/>
          </a:xfrm>
        </p:grpSpPr>
        <p:sp>
          <p:nvSpPr>
            <p:cNvPr id="8" name="AutoShape 6"/>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9" name="AutoShape 7"/>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kumimoji="1" lang="zh-TW" altLang="en-US" sz="3200" dirty="0">
                  <a:solidFill>
                    <a:srgbClr val="000099"/>
                  </a:solidFill>
                </a:rPr>
                <a:t>國外出差</a:t>
              </a:r>
              <a:r>
                <a:rPr kumimoji="1" lang="zh-TW" altLang="en-US" sz="3200" dirty="0" smtClean="0">
                  <a:solidFill>
                    <a:srgbClr val="000099"/>
                  </a:solidFill>
                </a:rPr>
                <a:t>旅費</a:t>
              </a:r>
              <a:r>
                <a:rPr kumimoji="1" lang="en-US" altLang="zh-TW" sz="3200" dirty="0" smtClean="0">
                  <a:solidFill>
                    <a:srgbClr val="000099"/>
                  </a:solidFill>
                </a:rPr>
                <a:t>-</a:t>
              </a:r>
              <a:r>
                <a:rPr kumimoji="1" lang="zh-TW" altLang="en-US" sz="3200" dirty="0" smtClean="0">
                  <a:solidFill>
                    <a:srgbClr val="000099"/>
                  </a:solidFill>
                </a:rPr>
                <a:t>生活費</a:t>
              </a:r>
              <a:endParaRPr kumimoji="1" lang="zh-TW" altLang="en-US" sz="3200" dirty="0">
                <a:solidFill>
                  <a:srgbClr val="000099"/>
                </a:solidFill>
              </a:endParaRPr>
            </a:p>
          </p:txBody>
        </p:sp>
      </p:grpSp>
    </p:spTree>
    <p:extLst>
      <p:ext uri="{BB962C8B-B14F-4D97-AF65-F5344CB8AC3E}">
        <p14:creationId xmlns:p14="http://schemas.microsoft.com/office/powerpoint/2010/main" val="3789921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標題 7"/>
          <p:cNvSpPr>
            <a:spLocks noGrp="1"/>
          </p:cNvSpPr>
          <p:nvPr>
            <p:ph type="title"/>
          </p:nvPr>
        </p:nvSpPr>
        <p:spPr/>
        <p:txBody>
          <a:bodyPr/>
          <a:lstStyle/>
          <a:p>
            <a:endParaRPr lang="zh-TW" altLang="en-US"/>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571481828"/>
              </p:ext>
            </p:extLst>
          </p:nvPr>
        </p:nvGraphicFramePr>
        <p:xfrm>
          <a:off x="468313" y="1125538"/>
          <a:ext cx="8229600" cy="5199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表格 4"/>
          <p:cNvGraphicFramePr>
            <a:graphicFrameLocks noGrp="1"/>
          </p:cNvGraphicFramePr>
          <p:nvPr>
            <p:extLst>
              <p:ext uri="{D42A27DB-BD31-4B8C-83A1-F6EECF244321}">
                <p14:modId xmlns:p14="http://schemas.microsoft.com/office/powerpoint/2010/main" val="3164319306"/>
              </p:ext>
            </p:extLst>
          </p:nvPr>
        </p:nvGraphicFramePr>
        <p:xfrm>
          <a:off x="539552" y="3356992"/>
          <a:ext cx="1348886" cy="1920240"/>
        </p:xfrm>
        <a:graphic>
          <a:graphicData uri="http://schemas.openxmlformats.org/drawingml/2006/table">
            <a:tbl>
              <a:tblPr firstRow="1" bandRow="1">
                <a:tableStyleId>{D7AC3CCA-C797-4891-BE02-D94E43425B78}</a:tableStyleId>
              </a:tblPr>
              <a:tblGrid>
                <a:gridCol w="1348886"/>
              </a:tblGrid>
              <a:tr h="576064">
                <a:tc>
                  <a:txBody>
                    <a:bodyPr/>
                    <a:lstStyle/>
                    <a:p>
                      <a:pPr marL="0" algn="l" rtl="0" eaLnBrk="1" latinLnBrk="0" hangingPunct="1"/>
                      <a:r>
                        <a:rPr kumimoji="0" lang="zh-TW" altLang="en-US" b="1" kern="1200" dirty="0" smtClean="0">
                          <a:solidFill>
                            <a:schemeClr val="dk1"/>
                          </a:solidFill>
                          <a:latin typeface="+mn-lt"/>
                          <a:ea typeface="+mn-ea"/>
                          <a:cs typeface="+mn-cs"/>
                        </a:rPr>
                        <a:t>住宿     </a:t>
                      </a:r>
                      <a:r>
                        <a:rPr kumimoji="0" lang="en-US" altLang="zh-TW" b="1" kern="1200" dirty="0" smtClean="0">
                          <a:solidFill>
                            <a:schemeClr val="dk1"/>
                          </a:solidFill>
                          <a:latin typeface="+mn-lt"/>
                          <a:ea typeface="+mn-ea"/>
                          <a:cs typeface="+mn-cs"/>
                        </a:rPr>
                        <a:t>70%</a:t>
                      </a:r>
                      <a:endParaRPr kumimoji="0" lang="zh-TW" altLang="en-US" b="1" kern="1200" dirty="0">
                        <a:solidFill>
                          <a:schemeClr val="dk1"/>
                        </a:solidFill>
                        <a:latin typeface="+mn-lt"/>
                        <a:ea typeface="+mn-ea"/>
                        <a:cs typeface="+mn-cs"/>
                      </a:endParaRPr>
                    </a:p>
                  </a:txBody>
                  <a:tcPr/>
                </a:tc>
              </a:tr>
              <a:tr h="576064">
                <a:tc>
                  <a:txBody>
                    <a:bodyPr/>
                    <a:lstStyle/>
                    <a:p>
                      <a:pPr marL="0" algn="l" rtl="0" eaLnBrk="1" latinLnBrk="0" hangingPunct="1"/>
                      <a:r>
                        <a:rPr kumimoji="0" lang="zh-TW" altLang="en-US" b="1" kern="1200" dirty="0" smtClean="0">
                          <a:solidFill>
                            <a:schemeClr val="dk1"/>
                          </a:solidFill>
                          <a:latin typeface="+mn-lt"/>
                          <a:ea typeface="+mn-ea"/>
                          <a:cs typeface="+mn-cs"/>
                        </a:rPr>
                        <a:t>膳食     </a:t>
                      </a:r>
                      <a:r>
                        <a:rPr kumimoji="0" lang="en-US" altLang="zh-TW" b="1" kern="1200" dirty="0" smtClean="0">
                          <a:solidFill>
                            <a:schemeClr val="dk1"/>
                          </a:solidFill>
                          <a:latin typeface="+mn-lt"/>
                          <a:ea typeface="+mn-ea"/>
                          <a:cs typeface="+mn-cs"/>
                        </a:rPr>
                        <a:t>20%</a:t>
                      </a:r>
                      <a:endParaRPr kumimoji="0" lang="zh-TW" altLang="en-US" b="1" kern="1200" dirty="0">
                        <a:solidFill>
                          <a:schemeClr val="dk1"/>
                        </a:solidFill>
                        <a:latin typeface="+mn-lt"/>
                        <a:ea typeface="+mn-ea"/>
                        <a:cs typeface="+mn-cs"/>
                      </a:endParaRPr>
                    </a:p>
                  </a:txBody>
                  <a:tcPr/>
                </a:tc>
              </a:tr>
              <a:tr h="576064">
                <a:tc>
                  <a:txBody>
                    <a:bodyPr/>
                    <a:lstStyle/>
                    <a:p>
                      <a:pPr marL="0" algn="l" rtl="0" eaLnBrk="1" latinLnBrk="0" hangingPunct="1"/>
                      <a:r>
                        <a:rPr kumimoji="0" lang="zh-TW" altLang="en-US" b="1" kern="1200" dirty="0" smtClean="0">
                          <a:solidFill>
                            <a:schemeClr val="dk1"/>
                          </a:solidFill>
                          <a:latin typeface="+mn-lt"/>
                          <a:ea typeface="+mn-ea"/>
                          <a:cs typeface="+mn-cs"/>
                        </a:rPr>
                        <a:t>零用</a:t>
                      </a:r>
                      <a:r>
                        <a:rPr kumimoji="0" lang="zh-TW" altLang="en-US" b="1" kern="1200" baseline="0" dirty="0" smtClean="0">
                          <a:solidFill>
                            <a:schemeClr val="dk1"/>
                          </a:solidFill>
                          <a:latin typeface="+mn-lt"/>
                          <a:ea typeface="+mn-ea"/>
                          <a:cs typeface="+mn-cs"/>
                        </a:rPr>
                        <a:t>    </a:t>
                      </a:r>
                      <a:r>
                        <a:rPr kumimoji="0" lang="zh-TW" altLang="en-US" b="1" kern="1200" dirty="0" smtClean="0">
                          <a:solidFill>
                            <a:schemeClr val="dk1"/>
                          </a:solidFill>
                          <a:latin typeface="+mn-lt"/>
                          <a:ea typeface="+mn-ea"/>
                          <a:cs typeface="+mn-cs"/>
                        </a:rPr>
                        <a:t> </a:t>
                      </a:r>
                      <a:r>
                        <a:rPr kumimoji="0" lang="en-US" altLang="zh-TW" b="1" kern="1200" dirty="0" smtClean="0">
                          <a:solidFill>
                            <a:schemeClr val="dk1"/>
                          </a:solidFill>
                          <a:latin typeface="+mn-lt"/>
                          <a:ea typeface="+mn-ea"/>
                          <a:cs typeface="+mn-cs"/>
                        </a:rPr>
                        <a:t>10%</a:t>
                      </a:r>
                      <a:endParaRPr kumimoji="0" lang="zh-TW" altLang="en-US" b="1" kern="1200" dirty="0">
                        <a:solidFill>
                          <a:schemeClr val="dk1"/>
                        </a:solidFill>
                        <a:latin typeface="+mn-lt"/>
                        <a:ea typeface="+mn-ea"/>
                        <a:cs typeface="+mn-cs"/>
                      </a:endParaRPr>
                    </a:p>
                  </a:txBody>
                  <a:tcPr/>
                </a:tc>
              </a:tr>
            </a:tbl>
          </a:graphicData>
        </a:graphic>
      </p:graphicFrame>
      <p:sp>
        <p:nvSpPr>
          <p:cNvPr id="6" name="Rectangle 4"/>
          <p:cNvSpPr txBox="1">
            <a:spLocks noChangeArrowheads="1"/>
          </p:cNvSpPr>
          <p:nvPr/>
        </p:nvSpPr>
        <p:spPr bwMode="auto">
          <a:xfrm>
            <a:off x="323850" y="115888"/>
            <a:ext cx="8424863" cy="536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a:lstStyle>
          <a:p>
            <a:pPr eaLnBrk="1" hangingPunct="1"/>
            <a:r>
              <a:rPr lang="zh-TW" altLang="en-US" sz="3200" dirty="0" smtClean="0">
                <a:ea typeface="標楷體" pitchFamily="65" charset="-120"/>
              </a:rPr>
              <a:t>經費動支及報銷應注意事項</a:t>
            </a:r>
            <a:r>
              <a:rPr lang="zh-TW" altLang="en-US" sz="2400" dirty="0" smtClean="0">
                <a:ea typeface="新細明體" charset="-120"/>
              </a:rPr>
              <a:t> </a:t>
            </a:r>
          </a:p>
        </p:txBody>
      </p:sp>
      <p:sp>
        <p:nvSpPr>
          <p:cNvPr id="7" name="AutoShape 7"/>
          <p:cNvSpPr>
            <a:spLocks noChangeArrowheads="1"/>
          </p:cNvSpPr>
          <p:nvPr/>
        </p:nvSpPr>
        <p:spPr bwMode="auto">
          <a:xfrm>
            <a:off x="1979712" y="657225"/>
            <a:ext cx="5112568" cy="554037"/>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kumimoji="1" lang="zh-TW" altLang="en-US" sz="3200" dirty="0">
                <a:solidFill>
                  <a:srgbClr val="000099"/>
                </a:solidFill>
              </a:rPr>
              <a:t>國外出差</a:t>
            </a:r>
            <a:r>
              <a:rPr kumimoji="1" lang="zh-TW" altLang="en-US" sz="3200" dirty="0" smtClean="0">
                <a:solidFill>
                  <a:srgbClr val="000099"/>
                </a:solidFill>
              </a:rPr>
              <a:t>旅費</a:t>
            </a:r>
            <a:r>
              <a:rPr kumimoji="1" lang="en-US" altLang="zh-TW" sz="3200" dirty="0" smtClean="0">
                <a:solidFill>
                  <a:srgbClr val="000099"/>
                </a:solidFill>
              </a:rPr>
              <a:t>-</a:t>
            </a:r>
            <a:r>
              <a:rPr kumimoji="1" lang="zh-TW" altLang="en-US" sz="3200" dirty="0" smtClean="0">
                <a:solidFill>
                  <a:srgbClr val="000099"/>
                </a:solidFill>
              </a:rPr>
              <a:t>生活費</a:t>
            </a:r>
            <a:endParaRPr kumimoji="1" lang="zh-TW" altLang="en-US" sz="3200" dirty="0">
              <a:solidFill>
                <a:srgbClr val="000099"/>
              </a:solidFill>
            </a:endParaRPr>
          </a:p>
        </p:txBody>
      </p:sp>
    </p:spTree>
    <p:extLst>
      <p:ext uri="{BB962C8B-B14F-4D97-AF65-F5344CB8AC3E}">
        <p14:creationId xmlns:p14="http://schemas.microsoft.com/office/powerpoint/2010/main" val="29378654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endParaRPr lang="zh-TW" altLang="en-US"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1875939424"/>
              </p:ext>
            </p:extLst>
          </p:nvPr>
        </p:nvGraphicFramePr>
        <p:xfrm>
          <a:off x="491541" y="1340768"/>
          <a:ext cx="8229600" cy="5199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txBox="1">
            <a:spLocks noChangeArrowheads="1"/>
          </p:cNvSpPr>
          <p:nvPr/>
        </p:nvSpPr>
        <p:spPr bwMode="auto">
          <a:xfrm>
            <a:off x="323850" y="115888"/>
            <a:ext cx="8424863" cy="536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a:lstStyle>
          <a:p>
            <a:pPr eaLnBrk="1" hangingPunct="1"/>
            <a:r>
              <a:rPr lang="zh-TW" altLang="en-US" sz="3200" dirty="0" smtClean="0">
                <a:ea typeface="標楷體" pitchFamily="65" charset="-120"/>
              </a:rPr>
              <a:t>經費動支及報銷應注意事項</a:t>
            </a:r>
            <a:r>
              <a:rPr lang="zh-TW" altLang="en-US" sz="2400" dirty="0" smtClean="0">
                <a:ea typeface="新細明體" charset="-120"/>
              </a:rPr>
              <a:t> </a:t>
            </a:r>
          </a:p>
        </p:txBody>
      </p:sp>
      <p:sp>
        <p:nvSpPr>
          <p:cNvPr id="6" name="AutoShape 7"/>
          <p:cNvSpPr>
            <a:spLocks noChangeArrowheads="1"/>
          </p:cNvSpPr>
          <p:nvPr/>
        </p:nvSpPr>
        <p:spPr bwMode="auto">
          <a:xfrm>
            <a:off x="1979712" y="657225"/>
            <a:ext cx="5112568" cy="554037"/>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kumimoji="1" lang="zh-TW" altLang="en-US" sz="3200" dirty="0">
                <a:solidFill>
                  <a:srgbClr val="000099"/>
                </a:solidFill>
              </a:rPr>
              <a:t>國外出差</a:t>
            </a:r>
            <a:r>
              <a:rPr kumimoji="1" lang="zh-TW" altLang="en-US" sz="3200" dirty="0" smtClean="0">
                <a:solidFill>
                  <a:srgbClr val="000099"/>
                </a:solidFill>
              </a:rPr>
              <a:t>旅費</a:t>
            </a:r>
            <a:r>
              <a:rPr kumimoji="1" lang="en-US" altLang="zh-TW" sz="3200" dirty="0" smtClean="0">
                <a:solidFill>
                  <a:srgbClr val="000099"/>
                </a:solidFill>
              </a:rPr>
              <a:t>-</a:t>
            </a:r>
            <a:r>
              <a:rPr kumimoji="1" lang="zh-TW" altLang="en-US" sz="3200" dirty="0" smtClean="0">
                <a:solidFill>
                  <a:srgbClr val="000099"/>
                </a:solidFill>
              </a:rPr>
              <a:t>生活費</a:t>
            </a:r>
            <a:endParaRPr kumimoji="1" lang="zh-TW" altLang="en-US" sz="3200" dirty="0">
              <a:solidFill>
                <a:srgbClr val="000099"/>
              </a:solidFill>
            </a:endParaRPr>
          </a:p>
        </p:txBody>
      </p:sp>
    </p:spTree>
    <p:extLst>
      <p:ext uri="{BB962C8B-B14F-4D97-AF65-F5344CB8AC3E}">
        <p14:creationId xmlns:p14="http://schemas.microsoft.com/office/powerpoint/2010/main" val="3862295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endParaRPr lang="zh-TW" altLang="en-US" sz="4400" dirty="0"/>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880651561"/>
              </p:ext>
            </p:extLst>
          </p:nvPr>
        </p:nvGraphicFramePr>
        <p:xfrm>
          <a:off x="468313" y="1125538"/>
          <a:ext cx="8229600" cy="5199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左大括弧 2"/>
          <p:cNvSpPr/>
          <p:nvPr/>
        </p:nvSpPr>
        <p:spPr>
          <a:xfrm>
            <a:off x="3668998" y="2708920"/>
            <a:ext cx="288032" cy="2952328"/>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sz="8000" b="1" dirty="0">
              <a:solidFill>
                <a:srgbClr val="FF0000"/>
              </a:solidFill>
            </a:endParaRPr>
          </a:p>
        </p:txBody>
      </p:sp>
      <p:sp>
        <p:nvSpPr>
          <p:cNvPr id="5" name="Rectangle 4"/>
          <p:cNvSpPr txBox="1">
            <a:spLocks noChangeArrowheads="1"/>
          </p:cNvSpPr>
          <p:nvPr/>
        </p:nvSpPr>
        <p:spPr bwMode="auto">
          <a:xfrm>
            <a:off x="323850" y="115888"/>
            <a:ext cx="8424863" cy="536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a:lstStyle>
          <a:p>
            <a:pPr eaLnBrk="1" hangingPunct="1"/>
            <a:r>
              <a:rPr lang="zh-TW" altLang="en-US" sz="3200" dirty="0" smtClean="0">
                <a:ea typeface="標楷體" pitchFamily="65" charset="-120"/>
              </a:rPr>
              <a:t>經費動支及報銷應注意事項</a:t>
            </a:r>
            <a:r>
              <a:rPr lang="zh-TW" altLang="en-US" sz="2400" dirty="0" smtClean="0">
                <a:ea typeface="新細明體" charset="-120"/>
              </a:rPr>
              <a:t> </a:t>
            </a:r>
          </a:p>
        </p:txBody>
      </p:sp>
      <p:sp>
        <p:nvSpPr>
          <p:cNvPr id="6" name="AutoShape 7"/>
          <p:cNvSpPr>
            <a:spLocks noChangeArrowheads="1"/>
          </p:cNvSpPr>
          <p:nvPr/>
        </p:nvSpPr>
        <p:spPr bwMode="auto">
          <a:xfrm>
            <a:off x="1979712" y="657225"/>
            <a:ext cx="5112568" cy="554037"/>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kumimoji="1" lang="zh-TW" altLang="en-US" sz="3200" dirty="0">
                <a:solidFill>
                  <a:srgbClr val="000099"/>
                </a:solidFill>
              </a:rPr>
              <a:t>國外出差</a:t>
            </a:r>
            <a:r>
              <a:rPr kumimoji="1" lang="zh-TW" altLang="en-US" sz="3200" dirty="0" smtClean="0">
                <a:solidFill>
                  <a:srgbClr val="000099"/>
                </a:solidFill>
              </a:rPr>
              <a:t>旅費</a:t>
            </a:r>
            <a:r>
              <a:rPr kumimoji="1" lang="en-US" altLang="zh-TW" sz="3200" dirty="0" smtClean="0">
                <a:solidFill>
                  <a:srgbClr val="000099"/>
                </a:solidFill>
              </a:rPr>
              <a:t>-</a:t>
            </a:r>
            <a:r>
              <a:rPr kumimoji="1" lang="zh-TW" altLang="en-US" sz="3200" dirty="0" smtClean="0">
                <a:solidFill>
                  <a:srgbClr val="000099"/>
                </a:solidFill>
              </a:rPr>
              <a:t>生活費</a:t>
            </a:r>
            <a:r>
              <a:rPr kumimoji="1" lang="en-US" altLang="zh-TW" sz="3200" dirty="0" smtClean="0">
                <a:solidFill>
                  <a:srgbClr val="000099"/>
                </a:solidFill>
              </a:rPr>
              <a:t>(</a:t>
            </a:r>
            <a:r>
              <a:rPr kumimoji="1" lang="zh-TW" altLang="en-US" sz="3200" dirty="0" smtClean="0">
                <a:solidFill>
                  <a:srgbClr val="000099"/>
                </a:solidFill>
              </a:rPr>
              <a:t>供膳</a:t>
            </a:r>
            <a:r>
              <a:rPr kumimoji="1" lang="en-US" altLang="zh-TW" sz="3200" dirty="0" smtClean="0">
                <a:solidFill>
                  <a:srgbClr val="000099"/>
                </a:solidFill>
              </a:rPr>
              <a:t>)</a:t>
            </a:r>
            <a:endParaRPr kumimoji="1" lang="zh-TW" altLang="en-US" sz="3200" dirty="0">
              <a:solidFill>
                <a:srgbClr val="000099"/>
              </a:solidFill>
            </a:endParaRPr>
          </a:p>
        </p:txBody>
      </p:sp>
    </p:spTree>
    <p:extLst>
      <p:ext uri="{BB962C8B-B14F-4D97-AF65-F5344CB8AC3E}">
        <p14:creationId xmlns:p14="http://schemas.microsoft.com/office/powerpoint/2010/main" val="23490667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46856" y="413792"/>
            <a:ext cx="8229600" cy="1143000"/>
          </a:xfrm>
        </p:spPr>
        <p:txBody>
          <a:bodyPr>
            <a:normAutofit/>
          </a:bodyPr>
          <a:lstStyle/>
          <a:p>
            <a:r>
              <a:rPr lang="zh-TW" altLang="en-US" dirty="0">
                <a:solidFill>
                  <a:schemeClr val="tx1">
                    <a:lumMod val="40000"/>
                    <a:lumOff val="60000"/>
                  </a:schemeClr>
                </a:solidFill>
              </a:rPr>
              <a:t>二</a:t>
            </a:r>
            <a:r>
              <a:rPr lang="zh-TW" altLang="en-US" dirty="0" smtClean="0">
                <a:solidFill>
                  <a:schemeClr val="tx1">
                    <a:lumMod val="60000"/>
                    <a:lumOff val="40000"/>
                  </a:schemeClr>
                </a:solidFill>
              </a:rPr>
              <a:t>、</a:t>
            </a:r>
            <a:r>
              <a:rPr lang="en-US" altLang="zh-TW" dirty="0" smtClean="0">
                <a:solidFill>
                  <a:schemeClr val="tx1">
                    <a:lumMod val="60000"/>
                    <a:lumOff val="40000"/>
                  </a:schemeClr>
                </a:solidFill>
              </a:rPr>
              <a:t>(</a:t>
            </a:r>
            <a:r>
              <a:rPr lang="zh-TW" altLang="en-US" dirty="0" smtClean="0">
                <a:solidFill>
                  <a:schemeClr val="tx1">
                    <a:lumMod val="60000"/>
                    <a:lumOff val="40000"/>
                  </a:schemeClr>
                </a:solidFill>
              </a:rPr>
              <a:t>三</a:t>
            </a:r>
            <a:r>
              <a:rPr lang="en-US" altLang="zh-TW" dirty="0" smtClean="0">
                <a:solidFill>
                  <a:schemeClr val="tx1">
                    <a:lumMod val="60000"/>
                    <a:lumOff val="40000"/>
                  </a:schemeClr>
                </a:solidFill>
              </a:rPr>
              <a:t>)</a:t>
            </a:r>
            <a:r>
              <a:rPr lang="zh-TW" altLang="en-US" dirty="0" smtClean="0">
                <a:solidFill>
                  <a:schemeClr val="tx1">
                    <a:lumMod val="60000"/>
                    <a:lumOff val="40000"/>
                  </a:schemeClr>
                </a:solidFill>
              </a:rPr>
              <a:t> 辦公費</a:t>
            </a:r>
            <a:r>
              <a:rPr lang="en-US" altLang="zh-TW" sz="4900" dirty="0" smtClean="0">
                <a:solidFill>
                  <a:schemeClr val="tx1">
                    <a:lumMod val="60000"/>
                    <a:lumOff val="40000"/>
                  </a:schemeClr>
                </a:solidFill>
              </a:rPr>
              <a:t>(§4</a:t>
            </a:r>
            <a:r>
              <a:rPr lang="zh-TW" altLang="en-US" sz="4900" dirty="0" smtClean="0">
                <a:solidFill>
                  <a:schemeClr val="tx1">
                    <a:lumMod val="60000"/>
                    <a:lumOff val="40000"/>
                  </a:schemeClr>
                </a:solidFill>
              </a:rPr>
              <a:t>、</a:t>
            </a:r>
            <a:r>
              <a:rPr lang="en-US" altLang="zh-TW" sz="4900" dirty="0" smtClean="0">
                <a:solidFill>
                  <a:schemeClr val="tx1">
                    <a:lumMod val="60000"/>
                    <a:lumOff val="40000"/>
                  </a:schemeClr>
                </a:solidFill>
              </a:rPr>
              <a:t>13</a:t>
            </a:r>
            <a:r>
              <a:rPr lang="zh-TW" altLang="en-US" sz="4900" dirty="0" smtClean="0">
                <a:solidFill>
                  <a:schemeClr val="tx1">
                    <a:lumMod val="60000"/>
                    <a:lumOff val="40000"/>
                  </a:schemeClr>
                </a:solidFill>
              </a:rPr>
              <a:t>、</a:t>
            </a:r>
            <a:r>
              <a:rPr lang="en-US" altLang="zh-TW" sz="4900" dirty="0" smtClean="0">
                <a:solidFill>
                  <a:schemeClr val="tx1">
                    <a:lumMod val="60000"/>
                    <a:lumOff val="40000"/>
                  </a:schemeClr>
                </a:solidFill>
              </a:rPr>
              <a:t>14</a:t>
            </a:r>
            <a:r>
              <a:rPr lang="zh-TW" altLang="en-US" sz="4900" dirty="0" smtClean="0">
                <a:solidFill>
                  <a:schemeClr val="tx1">
                    <a:lumMod val="60000"/>
                    <a:lumOff val="40000"/>
                  </a:schemeClr>
                </a:solidFill>
              </a:rPr>
              <a:t>、</a:t>
            </a:r>
            <a:r>
              <a:rPr lang="en-US" altLang="zh-TW" sz="4900" dirty="0" smtClean="0">
                <a:solidFill>
                  <a:schemeClr val="tx1">
                    <a:lumMod val="60000"/>
                    <a:lumOff val="40000"/>
                  </a:schemeClr>
                </a:solidFill>
              </a:rPr>
              <a:t>15)</a:t>
            </a:r>
            <a:endParaRPr lang="zh-TW" altLang="en-US" sz="4900" dirty="0">
              <a:solidFill>
                <a:schemeClr val="tx1">
                  <a:lumMod val="60000"/>
                  <a:lumOff val="40000"/>
                </a:schemeClr>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990188378"/>
              </p:ext>
            </p:extLst>
          </p:nvPr>
        </p:nvGraphicFramePr>
        <p:xfrm>
          <a:off x="395536" y="1700808"/>
          <a:ext cx="8229600"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71897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692275" y="115888"/>
            <a:ext cx="5616575" cy="536575"/>
          </a:xfrm>
        </p:spPr>
        <p:txBody>
          <a:bodyPr/>
          <a:lstStyle/>
          <a:p>
            <a:pPr algn="dist" eaLnBrk="1" hangingPunct="1"/>
            <a:r>
              <a:rPr lang="zh-TW" altLang="en-US" sz="3600" dirty="0" smtClean="0">
                <a:solidFill>
                  <a:schemeClr val="tx1"/>
                </a:solidFill>
                <a:latin typeface="標楷體" pitchFamily="65" charset="-120"/>
                <a:ea typeface="標楷體" pitchFamily="65" charset="-120"/>
              </a:rPr>
              <a:t>主計室業務職掌</a:t>
            </a:r>
          </a:p>
        </p:txBody>
      </p:sp>
      <p:sp>
        <p:nvSpPr>
          <p:cNvPr id="5123" name="Rectangle 3"/>
          <p:cNvSpPr>
            <a:spLocks noChangeArrowheads="1"/>
          </p:cNvSpPr>
          <p:nvPr/>
        </p:nvSpPr>
        <p:spPr bwMode="auto">
          <a:xfrm>
            <a:off x="3276600" y="908050"/>
            <a:ext cx="2879725" cy="649288"/>
          </a:xfrm>
          <a:prstGeom prst="rect">
            <a:avLst/>
          </a:prstGeom>
          <a:solidFill>
            <a:schemeClr val="accent1"/>
          </a:solidFill>
          <a:ln w="9525">
            <a:solidFill>
              <a:schemeClr val="accent2"/>
            </a:solidFill>
            <a:miter lim="800000"/>
            <a:headEnd/>
            <a:tailEnd/>
          </a:ln>
        </p:spPr>
        <p:txBody>
          <a:bodyPr wrap="none" anchor="ctr"/>
          <a:lstStyle/>
          <a:p>
            <a:pPr algn="ctr" eaLnBrk="1" hangingPunct="1"/>
            <a:r>
              <a:rPr kumimoji="1" lang="zh-TW" altLang="en-US" sz="3200" dirty="0" smtClean="0"/>
              <a:t>主計</a:t>
            </a:r>
            <a:r>
              <a:rPr kumimoji="1" lang="zh-TW" altLang="en-US" sz="3200" dirty="0"/>
              <a:t>主任</a:t>
            </a:r>
          </a:p>
        </p:txBody>
      </p:sp>
      <p:sp>
        <p:nvSpPr>
          <p:cNvPr id="5124" name="Line 4"/>
          <p:cNvSpPr>
            <a:spLocks noChangeShapeType="1"/>
          </p:cNvSpPr>
          <p:nvPr/>
        </p:nvSpPr>
        <p:spPr bwMode="auto">
          <a:xfrm>
            <a:off x="2124075" y="3070225"/>
            <a:ext cx="0" cy="0"/>
          </a:xfrm>
          <a:prstGeom prst="line">
            <a:avLst/>
          </a:prstGeom>
          <a:noFill/>
          <a:ln w="9525">
            <a:solidFill>
              <a:schemeClr val="accent2"/>
            </a:solidFill>
            <a:round/>
            <a:headEnd/>
            <a:tailEnd/>
          </a:ln>
          <a:extLst>
            <a:ext uri="{909E8E84-426E-40DD-AFC4-6F175D3DCCD1}">
              <a14:hiddenFill xmlns:a14="http://schemas.microsoft.com/office/drawing/2010/main">
                <a:noFill/>
              </a14:hiddenFill>
            </a:ext>
          </a:extLst>
        </p:spPr>
        <p:txBody>
          <a:bodyPr wrap="none"/>
          <a:lstStyle/>
          <a:p>
            <a:endParaRPr lang="zh-TW" altLang="en-US"/>
          </a:p>
        </p:txBody>
      </p:sp>
      <p:sp>
        <p:nvSpPr>
          <p:cNvPr id="5125" name="Rectangle 5"/>
          <p:cNvSpPr>
            <a:spLocks noChangeArrowheads="1"/>
          </p:cNvSpPr>
          <p:nvPr/>
        </p:nvSpPr>
        <p:spPr bwMode="auto">
          <a:xfrm>
            <a:off x="2195513" y="2852738"/>
            <a:ext cx="1368425" cy="504825"/>
          </a:xfrm>
          <a:prstGeom prst="rect">
            <a:avLst/>
          </a:prstGeom>
          <a:solidFill>
            <a:schemeClr val="accent1"/>
          </a:solidFill>
          <a:ln w="9525">
            <a:solidFill>
              <a:schemeClr val="accent2"/>
            </a:solidFill>
            <a:miter lim="800000"/>
            <a:headEnd/>
            <a:tailEnd/>
          </a:ln>
        </p:spPr>
        <p:txBody>
          <a:bodyPr wrap="none" anchor="ctr"/>
          <a:lstStyle/>
          <a:p>
            <a:pPr algn="ctr" eaLnBrk="1" hangingPunct="1"/>
            <a:r>
              <a:rPr kumimoji="1" lang="zh-TW" altLang="en-US" sz="3200"/>
              <a:t>預算組</a:t>
            </a:r>
          </a:p>
        </p:txBody>
      </p:sp>
      <p:sp>
        <p:nvSpPr>
          <p:cNvPr id="5126" name="Rectangle 6"/>
          <p:cNvSpPr>
            <a:spLocks noChangeArrowheads="1"/>
          </p:cNvSpPr>
          <p:nvPr/>
        </p:nvSpPr>
        <p:spPr bwMode="auto">
          <a:xfrm>
            <a:off x="6011863" y="2852738"/>
            <a:ext cx="1439862" cy="504825"/>
          </a:xfrm>
          <a:prstGeom prst="rect">
            <a:avLst/>
          </a:prstGeom>
          <a:solidFill>
            <a:schemeClr val="accent1"/>
          </a:solidFill>
          <a:ln w="9525">
            <a:solidFill>
              <a:schemeClr val="accent2"/>
            </a:solidFill>
            <a:miter lim="800000"/>
            <a:headEnd/>
            <a:tailEnd/>
          </a:ln>
        </p:spPr>
        <p:txBody>
          <a:bodyPr wrap="none" anchor="ctr"/>
          <a:lstStyle/>
          <a:p>
            <a:pPr algn="ctr" eaLnBrk="1" hangingPunct="1"/>
            <a:r>
              <a:rPr kumimoji="1" lang="zh-TW" altLang="en-US" sz="3200"/>
              <a:t>會計組</a:t>
            </a:r>
          </a:p>
        </p:txBody>
      </p:sp>
      <p:sp>
        <p:nvSpPr>
          <p:cNvPr id="5127" name="Rectangle 7"/>
          <p:cNvSpPr>
            <a:spLocks noChangeArrowheads="1"/>
          </p:cNvSpPr>
          <p:nvPr/>
        </p:nvSpPr>
        <p:spPr bwMode="auto">
          <a:xfrm>
            <a:off x="1187450" y="4076700"/>
            <a:ext cx="504825" cy="1871663"/>
          </a:xfrm>
          <a:prstGeom prst="rect">
            <a:avLst/>
          </a:prstGeom>
          <a:solidFill>
            <a:schemeClr val="accent1"/>
          </a:solidFill>
          <a:ln w="9525">
            <a:solidFill>
              <a:schemeClr val="accent2"/>
            </a:solidFill>
            <a:miter lim="800000"/>
            <a:headEnd/>
            <a:tailEnd/>
          </a:ln>
        </p:spPr>
        <p:txBody>
          <a:bodyPr wrap="none" anchor="ctr"/>
          <a:lstStyle/>
          <a:p>
            <a:pPr algn="ctr" eaLnBrk="1" hangingPunct="1"/>
            <a:r>
              <a:rPr kumimoji="1" lang="zh-TW" altLang="en-US" sz="2200"/>
              <a:t>預</a:t>
            </a:r>
          </a:p>
          <a:p>
            <a:pPr algn="ctr" eaLnBrk="1" hangingPunct="1"/>
            <a:r>
              <a:rPr kumimoji="1" lang="zh-TW" altLang="en-US" sz="2200"/>
              <a:t>算</a:t>
            </a:r>
          </a:p>
          <a:p>
            <a:pPr algn="ctr" eaLnBrk="1" hangingPunct="1"/>
            <a:r>
              <a:rPr kumimoji="1" lang="zh-TW" altLang="en-US" sz="2200"/>
              <a:t>之</a:t>
            </a:r>
          </a:p>
          <a:p>
            <a:pPr algn="ctr" eaLnBrk="1" hangingPunct="1"/>
            <a:r>
              <a:rPr kumimoji="1" lang="zh-TW" altLang="en-US" sz="2200"/>
              <a:t>籌</a:t>
            </a:r>
          </a:p>
          <a:p>
            <a:pPr algn="ctr" eaLnBrk="1" hangingPunct="1"/>
            <a:r>
              <a:rPr kumimoji="1" lang="zh-TW" altLang="en-US" sz="2200"/>
              <a:t>編</a:t>
            </a:r>
          </a:p>
        </p:txBody>
      </p:sp>
      <p:sp>
        <p:nvSpPr>
          <p:cNvPr id="5128" name="Rectangle 8"/>
          <p:cNvSpPr>
            <a:spLocks noChangeArrowheads="1"/>
          </p:cNvSpPr>
          <p:nvPr/>
        </p:nvSpPr>
        <p:spPr bwMode="auto">
          <a:xfrm>
            <a:off x="1908175" y="4076700"/>
            <a:ext cx="504825" cy="1871663"/>
          </a:xfrm>
          <a:prstGeom prst="rect">
            <a:avLst/>
          </a:prstGeom>
          <a:solidFill>
            <a:schemeClr val="accent1"/>
          </a:solidFill>
          <a:ln w="9525">
            <a:solidFill>
              <a:schemeClr val="accent2"/>
            </a:solidFill>
            <a:miter lim="800000"/>
            <a:headEnd/>
            <a:tailEnd/>
          </a:ln>
        </p:spPr>
        <p:txBody>
          <a:bodyPr wrap="none" anchor="ctr"/>
          <a:lstStyle/>
          <a:p>
            <a:pPr algn="ctr" eaLnBrk="1" hangingPunct="1"/>
            <a:endParaRPr kumimoji="1" lang="zh-TW" altLang="en-US" sz="2000">
              <a:solidFill>
                <a:srgbClr val="0000CC"/>
              </a:solidFill>
              <a:ea typeface="華康中明體" pitchFamily="49" charset="-120"/>
            </a:endParaRPr>
          </a:p>
          <a:p>
            <a:pPr algn="ctr" eaLnBrk="1" hangingPunct="1"/>
            <a:r>
              <a:rPr kumimoji="1" lang="zh-TW" altLang="en-US" sz="2000"/>
              <a:t>預</a:t>
            </a:r>
          </a:p>
          <a:p>
            <a:pPr algn="ctr" eaLnBrk="1" hangingPunct="1"/>
            <a:r>
              <a:rPr kumimoji="1" lang="zh-TW" altLang="en-US" sz="2000"/>
              <a:t>算</a:t>
            </a:r>
          </a:p>
          <a:p>
            <a:pPr algn="ctr" eaLnBrk="1" hangingPunct="1"/>
            <a:r>
              <a:rPr kumimoji="1" lang="zh-TW" altLang="en-US" sz="2000"/>
              <a:t>分</a:t>
            </a:r>
          </a:p>
          <a:p>
            <a:pPr algn="ctr" eaLnBrk="1" hangingPunct="1"/>
            <a:r>
              <a:rPr kumimoji="1" lang="zh-TW" altLang="en-US" sz="2000"/>
              <a:t>配</a:t>
            </a:r>
          </a:p>
          <a:p>
            <a:pPr algn="ctr" eaLnBrk="1" hangingPunct="1"/>
            <a:endParaRPr kumimoji="1" lang="zh-TW" altLang="en-US" sz="2000">
              <a:ea typeface="華康中明體" pitchFamily="49" charset="-120"/>
            </a:endParaRPr>
          </a:p>
        </p:txBody>
      </p:sp>
      <p:sp>
        <p:nvSpPr>
          <p:cNvPr id="5129" name="Rectangle 9"/>
          <p:cNvSpPr>
            <a:spLocks noChangeArrowheads="1"/>
          </p:cNvSpPr>
          <p:nvPr/>
        </p:nvSpPr>
        <p:spPr bwMode="auto">
          <a:xfrm>
            <a:off x="2627313" y="4076700"/>
            <a:ext cx="503237" cy="1871663"/>
          </a:xfrm>
          <a:prstGeom prst="rect">
            <a:avLst/>
          </a:prstGeom>
          <a:solidFill>
            <a:schemeClr val="accent1"/>
          </a:solidFill>
          <a:ln w="9525">
            <a:solidFill>
              <a:schemeClr val="accent2"/>
            </a:solidFill>
            <a:miter lim="800000"/>
            <a:headEnd/>
            <a:tailEnd/>
          </a:ln>
        </p:spPr>
        <p:txBody>
          <a:bodyPr wrap="none" anchor="ctr"/>
          <a:lstStyle/>
          <a:p>
            <a:pPr algn="ctr" eaLnBrk="1" hangingPunct="1"/>
            <a:r>
              <a:rPr kumimoji="1" lang="zh-TW" altLang="en-US" sz="2000"/>
              <a:t>經</a:t>
            </a:r>
          </a:p>
          <a:p>
            <a:pPr algn="ctr" eaLnBrk="1" hangingPunct="1"/>
            <a:r>
              <a:rPr kumimoji="1" lang="zh-TW" altLang="en-US" sz="2000"/>
              <a:t>費</a:t>
            </a:r>
          </a:p>
          <a:p>
            <a:pPr algn="ctr" eaLnBrk="1" hangingPunct="1"/>
            <a:r>
              <a:rPr kumimoji="1" lang="zh-TW" altLang="en-US" sz="2000"/>
              <a:t>之</a:t>
            </a:r>
          </a:p>
          <a:p>
            <a:pPr algn="ctr" eaLnBrk="1" hangingPunct="1"/>
            <a:r>
              <a:rPr kumimoji="1" lang="zh-TW" altLang="en-US" sz="2000"/>
              <a:t>審</a:t>
            </a:r>
          </a:p>
          <a:p>
            <a:pPr algn="ctr" eaLnBrk="1" hangingPunct="1"/>
            <a:r>
              <a:rPr kumimoji="1" lang="zh-TW" altLang="en-US" sz="2000"/>
              <a:t>核</a:t>
            </a:r>
          </a:p>
        </p:txBody>
      </p:sp>
      <p:sp>
        <p:nvSpPr>
          <p:cNvPr id="5130" name="Rectangle 10"/>
          <p:cNvSpPr>
            <a:spLocks noChangeArrowheads="1"/>
          </p:cNvSpPr>
          <p:nvPr/>
        </p:nvSpPr>
        <p:spPr bwMode="auto">
          <a:xfrm>
            <a:off x="3419475" y="4076700"/>
            <a:ext cx="504825" cy="1871663"/>
          </a:xfrm>
          <a:prstGeom prst="rect">
            <a:avLst/>
          </a:prstGeom>
          <a:solidFill>
            <a:schemeClr val="accent1"/>
          </a:solidFill>
          <a:ln w="9525">
            <a:solidFill>
              <a:schemeClr val="accent2"/>
            </a:solidFill>
            <a:miter lim="800000"/>
            <a:headEnd/>
            <a:tailEnd/>
          </a:ln>
        </p:spPr>
        <p:txBody>
          <a:bodyPr wrap="none" anchor="ctr"/>
          <a:lstStyle/>
          <a:p>
            <a:pPr algn="ctr" eaLnBrk="1" hangingPunct="1"/>
            <a:r>
              <a:rPr kumimoji="1" lang="zh-TW" altLang="en-US" sz="2000"/>
              <a:t>採</a:t>
            </a:r>
          </a:p>
          <a:p>
            <a:pPr algn="ctr" eaLnBrk="1" hangingPunct="1"/>
            <a:r>
              <a:rPr kumimoji="1" lang="zh-TW" altLang="en-US" sz="2000"/>
              <a:t>購</a:t>
            </a:r>
          </a:p>
          <a:p>
            <a:pPr algn="ctr" eaLnBrk="1" hangingPunct="1"/>
            <a:r>
              <a:rPr kumimoji="1" lang="zh-TW" altLang="en-US" sz="2000"/>
              <a:t>監</a:t>
            </a:r>
          </a:p>
          <a:p>
            <a:pPr algn="ctr" eaLnBrk="1" hangingPunct="1"/>
            <a:r>
              <a:rPr kumimoji="1" lang="zh-TW" altLang="en-US" sz="2000"/>
              <a:t>辦</a:t>
            </a:r>
          </a:p>
        </p:txBody>
      </p:sp>
      <p:sp>
        <p:nvSpPr>
          <p:cNvPr id="5131" name="Rectangle 11"/>
          <p:cNvSpPr>
            <a:spLocks noChangeArrowheads="1"/>
          </p:cNvSpPr>
          <p:nvPr/>
        </p:nvSpPr>
        <p:spPr bwMode="auto">
          <a:xfrm>
            <a:off x="5292725" y="4076700"/>
            <a:ext cx="503238" cy="1871663"/>
          </a:xfrm>
          <a:prstGeom prst="rect">
            <a:avLst/>
          </a:prstGeom>
          <a:solidFill>
            <a:schemeClr val="accent1"/>
          </a:solidFill>
          <a:ln w="9525">
            <a:solidFill>
              <a:schemeClr val="accent2"/>
            </a:solidFill>
            <a:miter lim="800000"/>
            <a:headEnd/>
            <a:tailEnd/>
          </a:ln>
        </p:spPr>
        <p:txBody>
          <a:bodyPr wrap="none" anchor="ctr"/>
          <a:lstStyle/>
          <a:p>
            <a:pPr algn="ctr" eaLnBrk="1" hangingPunct="1"/>
            <a:endParaRPr kumimoji="1" lang="zh-TW" altLang="en-US" sz="2000">
              <a:solidFill>
                <a:srgbClr val="0000CC"/>
              </a:solidFill>
              <a:ea typeface="華康中明體" pitchFamily="49" charset="-120"/>
            </a:endParaRPr>
          </a:p>
          <a:p>
            <a:pPr algn="ctr" eaLnBrk="1" hangingPunct="1"/>
            <a:r>
              <a:rPr kumimoji="1" lang="zh-TW" altLang="en-US" sz="2000"/>
              <a:t>決</a:t>
            </a:r>
          </a:p>
          <a:p>
            <a:pPr algn="ctr" eaLnBrk="1" hangingPunct="1"/>
            <a:r>
              <a:rPr kumimoji="1" lang="zh-TW" altLang="en-US" sz="2000"/>
              <a:t>算</a:t>
            </a:r>
          </a:p>
          <a:p>
            <a:pPr algn="ctr" eaLnBrk="1" hangingPunct="1"/>
            <a:r>
              <a:rPr kumimoji="1" lang="zh-TW" altLang="en-US" sz="2000"/>
              <a:t>之</a:t>
            </a:r>
          </a:p>
          <a:p>
            <a:pPr algn="ctr" eaLnBrk="1" hangingPunct="1"/>
            <a:r>
              <a:rPr kumimoji="1" lang="zh-TW" altLang="en-US" sz="2000"/>
              <a:t>編</a:t>
            </a:r>
          </a:p>
          <a:p>
            <a:pPr algn="ctr" eaLnBrk="1" hangingPunct="1"/>
            <a:r>
              <a:rPr kumimoji="1" lang="zh-TW" altLang="en-US" sz="2000"/>
              <a:t>製</a:t>
            </a:r>
          </a:p>
          <a:p>
            <a:pPr algn="ctr" eaLnBrk="1" hangingPunct="1"/>
            <a:endParaRPr kumimoji="1" lang="zh-TW" altLang="en-US" sz="2000">
              <a:ea typeface="華康中明體" pitchFamily="49" charset="-120"/>
            </a:endParaRPr>
          </a:p>
        </p:txBody>
      </p:sp>
      <p:sp>
        <p:nvSpPr>
          <p:cNvPr id="5132" name="Rectangle 12"/>
          <p:cNvSpPr>
            <a:spLocks noChangeArrowheads="1"/>
          </p:cNvSpPr>
          <p:nvPr/>
        </p:nvSpPr>
        <p:spPr bwMode="auto">
          <a:xfrm>
            <a:off x="6084888" y="4076700"/>
            <a:ext cx="503237" cy="1871663"/>
          </a:xfrm>
          <a:prstGeom prst="rect">
            <a:avLst/>
          </a:prstGeom>
          <a:solidFill>
            <a:schemeClr val="accent1"/>
          </a:solidFill>
          <a:ln w="9525">
            <a:solidFill>
              <a:schemeClr val="accent2"/>
            </a:solidFill>
            <a:miter lim="800000"/>
            <a:headEnd/>
            <a:tailEnd/>
          </a:ln>
        </p:spPr>
        <p:txBody>
          <a:bodyPr wrap="none" anchor="ctr"/>
          <a:lstStyle/>
          <a:p>
            <a:pPr algn="ctr" eaLnBrk="1" hangingPunct="1"/>
            <a:r>
              <a:rPr kumimoji="1" lang="zh-TW" altLang="en-US" sz="2000"/>
              <a:t>會</a:t>
            </a:r>
          </a:p>
          <a:p>
            <a:pPr algn="ctr" eaLnBrk="1" hangingPunct="1"/>
            <a:r>
              <a:rPr kumimoji="1" lang="zh-TW" altLang="en-US" sz="2000"/>
              <a:t>計</a:t>
            </a:r>
          </a:p>
          <a:p>
            <a:pPr algn="ctr" eaLnBrk="1" hangingPunct="1"/>
            <a:r>
              <a:rPr kumimoji="1" lang="zh-TW" altLang="en-US" sz="2000"/>
              <a:t>月</a:t>
            </a:r>
          </a:p>
          <a:p>
            <a:pPr algn="ctr" eaLnBrk="1" hangingPunct="1"/>
            <a:r>
              <a:rPr kumimoji="1" lang="zh-TW" altLang="en-US" sz="2000"/>
              <a:t>報</a:t>
            </a:r>
          </a:p>
          <a:p>
            <a:pPr algn="ctr" eaLnBrk="1" hangingPunct="1"/>
            <a:endParaRPr kumimoji="1" lang="zh-TW" altLang="en-US" sz="2000">
              <a:solidFill>
                <a:srgbClr val="0000CC"/>
              </a:solidFill>
              <a:ea typeface="華康中明體" pitchFamily="49" charset="-120"/>
            </a:endParaRPr>
          </a:p>
        </p:txBody>
      </p:sp>
      <p:sp>
        <p:nvSpPr>
          <p:cNvPr id="5133" name="Rectangle 13"/>
          <p:cNvSpPr>
            <a:spLocks noChangeArrowheads="1"/>
          </p:cNvSpPr>
          <p:nvPr/>
        </p:nvSpPr>
        <p:spPr bwMode="auto">
          <a:xfrm>
            <a:off x="6877050" y="4076700"/>
            <a:ext cx="504825" cy="1871663"/>
          </a:xfrm>
          <a:prstGeom prst="rect">
            <a:avLst/>
          </a:prstGeom>
          <a:solidFill>
            <a:schemeClr val="accent1"/>
          </a:solidFill>
          <a:ln w="9525">
            <a:solidFill>
              <a:schemeClr val="accent2"/>
            </a:solidFill>
            <a:miter lim="800000"/>
            <a:headEnd/>
            <a:tailEnd/>
          </a:ln>
        </p:spPr>
        <p:txBody>
          <a:bodyPr wrap="none" anchor="ctr"/>
          <a:lstStyle/>
          <a:p>
            <a:pPr algn="ctr" eaLnBrk="1" hangingPunct="1"/>
            <a:r>
              <a:rPr kumimoji="1" lang="zh-TW" altLang="en-US" sz="2000"/>
              <a:t>傳</a:t>
            </a:r>
          </a:p>
          <a:p>
            <a:pPr algn="ctr" eaLnBrk="1" hangingPunct="1"/>
            <a:r>
              <a:rPr kumimoji="1" lang="zh-TW" altLang="en-US" sz="2000"/>
              <a:t>票</a:t>
            </a:r>
          </a:p>
          <a:p>
            <a:pPr algn="ctr" eaLnBrk="1" hangingPunct="1"/>
            <a:r>
              <a:rPr kumimoji="1" lang="zh-TW" altLang="en-US" sz="2000"/>
              <a:t>之</a:t>
            </a:r>
          </a:p>
          <a:p>
            <a:pPr algn="ctr" eaLnBrk="1" hangingPunct="1"/>
            <a:r>
              <a:rPr kumimoji="1" lang="zh-TW" altLang="en-US" sz="2000"/>
              <a:t>編</a:t>
            </a:r>
          </a:p>
          <a:p>
            <a:pPr algn="ctr" eaLnBrk="1" hangingPunct="1"/>
            <a:r>
              <a:rPr kumimoji="1" lang="zh-TW" altLang="en-US" sz="2000"/>
              <a:t>製</a:t>
            </a:r>
          </a:p>
        </p:txBody>
      </p:sp>
      <p:sp>
        <p:nvSpPr>
          <p:cNvPr id="5134" name="Rectangle 14"/>
          <p:cNvSpPr>
            <a:spLocks noChangeArrowheads="1"/>
          </p:cNvSpPr>
          <p:nvPr/>
        </p:nvSpPr>
        <p:spPr bwMode="auto">
          <a:xfrm>
            <a:off x="7667625" y="4076700"/>
            <a:ext cx="504825" cy="1871663"/>
          </a:xfrm>
          <a:prstGeom prst="rect">
            <a:avLst/>
          </a:prstGeom>
          <a:solidFill>
            <a:schemeClr val="accent1"/>
          </a:solidFill>
          <a:ln w="9525">
            <a:solidFill>
              <a:schemeClr val="accent2"/>
            </a:solidFill>
            <a:miter lim="800000"/>
            <a:headEnd/>
            <a:tailEnd/>
          </a:ln>
        </p:spPr>
        <p:txBody>
          <a:bodyPr wrap="none" anchor="ctr"/>
          <a:lstStyle/>
          <a:p>
            <a:pPr algn="ctr" eaLnBrk="1" hangingPunct="1"/>
            <a:endParaRPr kumimoji="1" lang="zh-TW" altLang="en-US" sz="2000">
              <a:solidFill>
                <a:schemeClr val="bg2"/>
              </a:solidFill>
              <a:ea typeface="華康中明體" pitchFamily="49" charset="-120"/>
            </a:endParaRPr>
          </a:p>
          <a:p>
            <a:pPr algn="ctr" eaLnBrk="1" hangingPunct="1"/>
            <a:r>
              <a:rPr kumimoji="1" lang="zh-TW" altLang="en-US" sz="1600"/>
              <a:t>收</a:t>
            </a:r>
          </a:p>
          <a:p>
            <a:pPr algn="ctr" eaLnBrk="1" hangingPunct="1"/>
            <a:r>
              <a:rPr kumimoji="1" lang="zh-TW" altLang="en-US" sz="1600"/>
              <a:t>支</a:t>
            </a:r>
          </a:p>
          <a:p>
            <a:pPr algn="ctr" eaLnBrk="1" hangingPunct="1"/>
            <a:r>
              <a:rPr kumimoji="1" lang="zh-TW" altLang="en-US" sz="1600"/>
              <a:t>憑</a:t>
            </a:r>
          </a:p>
          <a:p>
            <a:pPr algn="ctr" eaLnBrk="1" hangingPunct="1"/>
            <a:r>
              <a:rPr kumimoji="1" lang="zh-TW" altLang="en-US" sz="1600"/>
              <a:t>證</a:t>
            </a:r>
          </a:p>
          <a:p>
            <a:pPr algn="ctr" eaLnBrk="1" hangingPunct="1"/>
            <a:r>
              <a:rPr kumimoji="1" lang="zh-TW" altLang="en-US" sz="1600"/>
              <a:t>之</a:t>
            </a:r>
          </a:p>
          <a:p>
            <a:pPr algn="ctr" eaLnBrk="1" hangingPunct="1"/>
            <a:r>
              <a:rPr kumimoji="1" lang="zh-TW" altLang="en-US" sz="1600"/>
              <a:t>保</a:t>
            </a:r>
          </a:p>
          <a:p>
            <a:pPr algn="ctr" eaLnBrk="1" hangingPunct="1"/>
            <a:r>
              <a:rPr kumimoji="1" lang="zh-TW" altLang="en-US" sz="1600"/>
              <a:t>管</a:t>
            </a:r>
          </a:p>
          <a:p>
            <a:pPr algn="ctr" eaLnBrk="1" hangingPunct="1"/>
            <a:endParaRPr kumimoji="1" lang="zh-TW" altLang="en-US">
              <a:solidFill>
                <a:srgbClr val="0000CC"/>
              </a:solidFill>
              <a:ea typeface="華康中明體" pitchFamily="49" charset="-120"/>
            </a:endParaRPr>
          </a:p>
        </p:txBody>
      </p:sp>
      <p:cxnSp>
        <p:nvCxnSpPr>
          <p:cNvPr id="5136" name="AutoShape 16"/>
          <p:cNvCxnSpPr>
            <a:cxnSpLocks noChangeShapeType="1"/>
            <a:stCxn id="5125" idx="2"/>
            <a:endCxn id="5148" idx="0"/>
          </p:cNvCxnSpPr>
          <p:nvPr/>
        </p:nvCxnSpPr>
        <p:spPr bwMode="auto">
          <a:xfrm rot="16200000" flipH="1">
            <a:off x="3312319" y="2924969"/>
            <a:ext cx="719137" cy="1584325"/>
          </a:xfrm>
          <a:prstGeom prst="bentConnector3">
            <a:avLst>
              <a:gd name="adj1" fmla="val 49889"/>
            </a:avLst>
          </a:prstGeom>
          <a:noFill/>
          <a:ln w="9525">
            <a:solidFill>
              <a:schemeClr val="accent2"/>
            </a:solidFill>
            <a:miter lim="800000"/>
            <a:headEnd/>
            <a:tailEnd/>
          </a:ln>
          <a:extLst>
            <a:ext uri="{909E8E84-426E-40DD-AFC4-6F175D3DCCD1}">
              <a14:hiddenFill xmlns:a14="http://schemas.microsoft.com/office/drawing/2010/main">
                <a:noFill/>
              </a14:hiddenFill>
            </a:ext>
          </a:extLst>
        </p:spPr>
      </p:cxnSp>
      <p:cxnSp>
        <p:nvCxnSpPr>
          <p:cNvPr id="5137" name="AutoShape 17"/>
          <p:cNvCxnSpPr>
            <a:cxnSpLocks noChangeShapeType="1"/>
            <a:stCxn id="5126" idx="2"/>
            <a:endCxn id="5132" idx="0"/>
          </p:cNvCxnSpPr>
          <p:nvPr/>
        </p:nvCxnSpPr>
        <p:spPr bwMode="auto">
          <a:xfrm rot="5400000">
            <a:off x="6175375" y="3519488"/>
            <a:ext cx="719137" cy="395288"/>
          </a:xfrm>
          <a:prstGeom prst="bentConnector3">
            <a:avLst>
              <a:gd name="adj1" fmla="val 49889"/>
            </a:avLst>
          </a:prstGeom>
          <a:noFill/>
          <a:ln w="9525">
            <a:solidFill>
              <a:schemeClr val="accent2"/>
            </a:solidFill>
            <a:miter lim="800000"/>
            <a:headEnd/>
            <a:tailEnd/>
          </a:ln>
          <a:extLst>
            <a:ext uri="{909E8E84-426E-40DD-AFC4-6F175D3DCCD1}">
              <a14:hiddenFill xmlns:a14="http://schemas.microsoft.com/office/drawing/2010/main">
                <a:noFill/>
              </a14:hiddenFill>
            </a:ext>
          </a:extLst>
        </p:spPr>
      </p:cxnSp>
      <p:cxnSp>
        <p:nvCxnSpPr>
          <p:cNvPr id="5138" name="AutoShape 18"/>
          <p:cNvCxnSpPr>
            <a:cxnSpLocks noChangeShapeType="1"/>
            <a:stCxn id="5126" idx="2"/>
            <a:endCxn id="5133" idx="0"/>
          </p:cNvCxnSpPr>
          <p:nvPr/>
        </p:nvCxnSpPr>
        <p:spPr bwMode="auto">
          <a:xfrm rot="16200000" flipH="1">
            <a:off x="6571457" y="3518694"/>
            <a:ext cx="719137" cy="396875"/>
          </a:xfrm>
          <a:prstGeom prst="bentConnector3">
            <a:avLst>
              <a:gd name="adj1" fmla="val 49889"/>
            </a:avLst>
          </a:prstGeom>
          <a:noFill/>
          <a:ln w="9525">
            <a:solidFill>
              <a:schemeClr val="accent2"/>
            </a:solidFill>
            <a:miter lim="800000"/>
            <a:headEnd/>
            <a:tailEnd/>
          </a:ln>
          <a:extLst>
            <a:ext uri="{909E8E84-426E-40DD-AFC4-6F175D3DCCD1}">
              <a14:hiddenFill xmlns:a14="http://schemas.microsoft.com/office/drawing/2010/main">
                <a:noFill/>
              </a14:hiddenFill>
            </a:ext>
          </a:extLst>
        </p:spPr>
      </p:cxnSp>
      <p:cxnSp>
        <p:nvCxnSpPr>
          <p:cNvPr id="5139" name="AutoShape 19"/>
          <p:cNvCxnSpPr>
            <a:cxnSpLocks noChangeShapeType="1"/>
            <a:stCxn id="5126" idx="2"/>
            <a:endCxn id="5134" idx="0"/>
          </p:cNvCxnSpPr>
          <p:nvPr/>
        </p:nvCxnSpPr>
        <p:spPr bwMode="auto">
          <a:xfrm rot="16200000" flipH="1">
            <a:off x="6966744" y="3123407"/>
            <a:ext cx="719137" cy="1187450"/>
          </a:xfrm>
          <a:prstGeom prst="bentConnector3">
            <a:avLst>
              <a:gd name="adj1" fmla="val 49889"/>
            </a:avLst>
          </a:prstGeom>
          <a:noFill/>
          <a:ln w="9525">
            <a:solidFill>
              <a:schemeClr val="accent2"/>
            </a:solidFill>
            <a:miter lim="800000"/>
            <a:headEnd/>
            <a:tailEnd/>
          </a:ln>
          <a:extLst>
            <a:ext uri="{909E8E84-426E-40DD-AFC4-6F175D3DCCD1}">
              <a14:hiddenFill xmlns:a14="http://schemas.microsoft.com/office/drawing/2010/main">
                <a:noFill/>
              </a14:hiddenFill>
            </a:ext>
          </a:extLst>
        </p:spPr>
      </p:cxnSp>
      <p:cxnSp>
        <p:nvCxnSpPr>
          <p:cNvPr id="5140" name="AutoShape 20"/>
          <p:cNvCxnSpPr>
            <a:cxnSpLocks noChangeShapeType="1"/>
            <a:stCxn id="5126" idx="2"/>
            <a:endCxn id="5131" idx="0"/>
          </p:cNvCxnSpPr>
          <p:nvPr/>
        </p:nvCxnSpPr>
        <p:spPr bwMode="auto">
          <a:xfrm rot="5400000">
            <a:off x="5779294" y="3123407"/>
            <a:ext cx="719137" cy="1187450"/>
          </a:xfrm>
          <a:prstGeom prst="bentConnector3">
            <a:avLst>
              <a:gd name="adj1" fmla="val 49889"/>
            </a:avLst>
          </a:prstGeom>
          <a:noFill/>
          <a:ln w="9525">
            <a:solidFill>
              <a:schemeClr val="accent2"/>
            </a:solidFill>
            <a:miter lim="800000"/>
            <a:headEnd/>
            <a:tailEnd/>
          </a:ln>
          <a:extLst>
            <a:ext uri="{909E8E84-426E-40DD-AFC4-6F175D3DCCD1}">
              <a14:hiddenFill xmlns:a14="http://schemas.microsoft.com/office/drawing/2010/main">
                <a:noFill/>
              </a14:hiddenFill>
            </a:ext>
          </a:extLst>
        </p:spPr>
      </p:cxnSp>
      <p:cxnSp>
        <p:nvCxnSpPr>
          <p:cNvPr id="5141" name="AutoShape 21"/>
          <p:cNvCxnSpPr>
            <a:cxnSpLocks noChangeShapeType="1"/>
            <a:stCxn id="5123" idx="2"/>
          </p:cNvCxnSpPr>
          <p:nvPr/>
        </p:nvCxnSpPr>
        <p:spPr bwMode="auto">
          <a:xfrm>
            <a:off x="4716463" y="1557338"/>
            <a:ext cx="0" cy="647700"/>
          </a:xfrm>
          <a:prstGeom prst="straightConnector1">
            <a:avLst/>
          </a:prstGeom>
          <a:noFill/>
          <a:ln w="9525">
            <a:solidFill>
              <a:schemeClr val="accent2"/>
            </a:solidFill>
            <a:round/>
            <a:headEnd/>
            <a:tailEnd/>
          </a:ln>
          <a:extLst>
            <a:ext uri="{909E8E84-426E-40DD-AFC4-6F175D3DCCD1}">
              <a14:hiddenFill xmlns:a14="http://schemas.microsoft.com/office/drawing/2010/main">
                <a:noFill/>
              </a14:hiddenFill>
            </a:ext>
          </a:extLst>
        </p:spPr>
      </p:cxnSp>
      <p:cxnSp>
        <p:nvCxnSpPr>
          <p:cNvPr id="5142" name="AutoShape 22"/>
          <p:cNvCxnSpPr>
            <a:cxnSpLocks noChangeShapeType="1"/>
            <a:endCxn id="5125" idx="0"/>
          </p:cNvCxnSpPr>
          <p:nvPr/>
        </p:nvCxnSpPr>
        <p:spPr bwMode="auto">
          <a:xfrm rot="5400000">
            <a:off x="3474244" y="1610519"/>
            <a:ext cx="647700" cy="1836738"/>
          </a:xfrm>
          <a:prstGeom prst="bentConnector3">
            <a:avLst>
              <a:gd name="adj1" fmla="val 49755"/>
            </a:avLst>
          </a:prstGeom>
          <a:noFill/>
          <a:ln w="9525">
            <a:solidFill>
              <a:schemeClr val="accent2"/>
            </a:solidFill>
            <a:miter lim="800000"/>
            <a:headEnd/>
            <a:tailEnd/>
          </a:ln>
          <a:extLst>
            <a:ext uri="{909E8E84-426E-40DD-AFC4-6F175D3DCCD1}">
              <a14:hiddenFill xmlns:a14="http://schemas.microsoft.com/office/drawing/2010/main">
                <a:noFill/>
              </a14:hiddenFill>
            </a:ext>
          </a:extLst>
        </p:spPr>
      </p:cxnSp>
      <p:cxnSp>
        <p:nvCxnSpPr>
          <p:cNvPr id="5143" name="AutoShape 23"/>
          <p:cNvCxnSpPr>
            <a:cxnSpLocks noChangeShapeType="1"/>
            <a:endCxn id="5126" idx="0"/>
          </p:cNvCxnSpPr>
          <p:nvPr/>
        </p:nvCxnSpPr>
        <p:spPr bwMode="auto">
          <a:xfrm rot="16200000" flipH="1">
            <a:off x="5400676" y="1520825"/>
            <a:ext cx="647700" cy="2016125"/>
          </a:xfrm>
          <a:prstGeom prst="bentConnector3">
            <a:avLst>
              <a:gd name="adj1" fmla="val 49755"/>
            </a:avLst>
          </a:prstGeom>
          <a:noFill/>
          <a:ln w="9525">
            <a:solidFill>
              <a:schemeClr val="accent2"/>
            </a:solidFill>
            <a:miter lim="800000"/>
            <a:headEnd/>
            <a:tailEnd/>
          </a:ln>
          <a:extLst>
            <a:ext uri="{909E8E84-426E-40DD-AFC4-6F175D3DCCD1}">
              <a14:hiddenFill xmlns:a14="http://schemas.microsoft.com/office/drawing/2010/main">
                <a:noFill/>
              </a14:hiddenFill>
            </a:ext>
          </a:extLst>
        </p:spPr>
      </p:cxnSp>
      <p:cxnSp>
        <p:nvCxnSpPr>
          <p:cNvPr id="5144" name="AutoShape 24"/>
          <p:cNvCxnSpPr>
            <a:cxnSpLocks noChangeShapeType="1"/>
            <a:stCxn id="5125" idx="2"/>
            <a:endCxn id="5127" idx="0"/>
          </p:cNvCxnSpPr>
          <p:nvPr/>
        </p:nvCxnSpPr>
        <p:spPr bwMode="auto">
          <a:xfrm rot="5400000">
            <a:off x="1800225" y="2997201"/>
            <a:ext cx="719137" cy="1439862"/>
          </a:xfrm>
          <a:prstGeom prst="bentConnector3">
            <a:avLst>
              <a:gd name="adj1" fmla="val 49889"/>
            </a:avLst>
          </a:prstGeom>
          <a:noFill/>
          <a:ln w="9525">
            <a:solidFill>
              <a:schemeClr val="accent2"/>
            </a:solidFill>
            <a:miter lim="800000"/>
            <a:headEnd/>
            <a:tailEnd/>
          </a:ln>
          <a:extLst>
            <a:ext uri="{909E8E84-426E-40DD-AFC4-6F175D3DCCD1}">
              <a14:hiddenFill xmlns:a14="http://schemas.microsoft.com/office/drawing/2010/main">
                <a:noFill/>
              </a14:hiddenFill>
            </a:ext>
          </a:extLst>
        </p:spPr>
      </p:cxnSp>
      <p:cxnSp>
        <p:nvCxnSpPr>
          <p:cNvPr id="5145" name="AutoShape 25"/>
          <p:cNvCxnSpPr>
            <a:cxnSpLocks noChangeShapeType="1"/>
            <a:stCxn id="5125" idx="2"/>
            <a:endCxn id="5128" idx="0"/>
          </p:cNvCxnSpPr>
          <p:nvPr/>
        </p:nvCxnSpPr>
        <p:spPr bwMode="auto">
          <a:xfrm rot="5400000">
            <a:off x="2160588" y="3357563"/>
            <a:ext cx="719137" cy="719137"/>
          </a:xfrm>
          <a:prstGeom prst="bentConnector3">
            <a:avLst>
              <a:gd name="adj1" fmla="val 49889"/>
            </a:avLst>
          </a:prstGeom>
          <a:noFill/>
          <a:ln w="9525">
            <a:solidFill>
              <a:schemeClr val="accent2"/>
            </a:solidFill>
            <a:miter lim="800000"/>
            <a:headEnd/>
            <a:tailEnd/>
          </a:ln>
          <a:extLst>
            <a:ext uri="{909E8E84-426E-40DD-AFC4-6F175D3DCCD1}">
              <a14:hiddenFill xmlns:a14="http://schemas.microsoft.com/office/drawing/2010/main">
                <a:noFill/>
              </a14:hiddenFill>
            </a:ext>
          </a:extLst>
        </p:spPr>
      </p:cxnSp>
      <p:cxnSp>
        <p:nvCxnSpPr>
          <p:cNvPr id="5146" name="AutoShape 26"/>
          <p:cNvCxnSpPr>
            <a:cxnSpLocks noChangeShapeType="1"/>
            <a:stCxn id="5125" idx="2"/>
            <a:endCxn id="5129" idx="0"/>
          </p:cNvCxnSpPr>
          <p:nvPr/>
        </p:nvCxnSpPr>
        <p:spPr bwMode="auto">
          <a:xfrm rot="5400000">
            <a:off x="2520156" y="3717132"/>
            <a:ext cx="719137" cy="0"/>
          </a:xfrm>
          <a:prstGeom prst="straightConnector1">
            <a:avLst/>
          </a:prstGeom>
          <a:noFill/>
          <a:ln w="9525">
            <a:solidFill>
              <a:schemeClr val="accent2"/>
            </a:solidFill>
            <a:round/>
            <a:headEnd/>
            <a:tailEnd/>
          </a:ln>
          <a:extLst>
            <a:ext uri="{909E8E84-426E-40DD-AFC4-6F175D3DCCD1}">
              <a14:hiddenFill xmlns:a14="http://schemas.microsoft.com/office/drawing/2010/main">
                <a:noFill/>
              </a14:hiddenFill>
            </a:ext>
          </a:extLst>
        </p:spPr>
      </p:cxnSp>
      <p:cxnSp>
        <p:nvCxnSpPr>
          <p:cNvPr id="5147" name="AutoShape 27"/>
          <p:cNvCxnSpPr>
            <a:cxnSpLocks noChangeShapeType="1"/>
            <a:stCxn id="5125" idx="2"/>
            <a:endCxn id="5130" idx="0"/>
          </p:cNvCxnSpPr>
          <p:nvPr/>
        </p:nvCxnSpPr>
        <p:spPr bwMode="auto">
          <a:xfrm rot="16200000" flipH="1">
            <a:off x="2916238" y="3321050"/>
            <a:ext cx="719137" cy="792163"/>
          </a:xfrm>
          <a:prstGeom prst="bentConnector3">
            <a:avLst>
              <a:gd name="adj1" fmla="val 49889"/>
            </a:avLst>
          </a:prstGeom>
          <a:noFill/>
          <a:ln w="9525">
            <a:solidFill>
              <a:schemeClr val="accent2"/>
            </a:solidFill>
            <a:miter lim="800000"/>
            <a:headEnd/>
            <a:tailEnd/>
          </a:ln>
          <a:extLst>
            <a:ext uri="{909E8E84-426E-40DD-AFC4-6F175D3DCCD1}">
              <a14:hiddenFill xmlns:a14="http://schemas.microsoft.com/office/drawing/2010/main">
                <a:noFill/>
              </a14:hiddenFill>
            </a:ext>
          </a:extLst>
        </p:spPr>
      </p:cxnSp>
      <p:sp>
        <p:nvSpPr>
          <p:cNvPr id="5148" name="Rectangle 28"/>
          <p:cNvSpPr>
            <a:spLocks noChangeArrowheads="1"/>
          </p:cNvSpPr>
          <p:nvPr/>
        </p:nvSpPr>
        <p:spPr bwMode="auto">
          <a:xfrm>
            <a:off x="4211638" y="4076700"/>
            <a:ext cx="504825" cy="1871663"/>
          </a:xfrm>
          <a:prstGeom prst="rect">
            <a:avLst/>
          </a:prstGeom>
          <a:solidFill>
            <a:schemeClr val="accent1"/>
          </a:solidFill>
          <a:ln w="9525">
            <a:solidFill>
              <a:schemeClr val="accent2"/>
            </a:solidFill>
            <a:miter lim="800000"/>
            <a:headEnd/>
            <a:tailEnd/>
          </a:ln>
        </p:spPr>
        <p:txBody>
          <a:bodyPr wrap="none" anchor="ctr"/>
          <a:lstStyle/>
          <a:p>
            <a:pPr algn="ctr" eaLnBrk="1" hangingPunct="1"/>
            <a:endParaRPr kumimoji="1" lang="zh-TW" altLang="en-US" sz="2000">
              <a:solidFill>
                <a:schemeClr val="bg2"/>
              </a:solidFill>
              <a:ea typeface="華康中明體" pitchFamily="49" charset="-120"/>
            </a:endParaRPr>
          </a:p>
          <a:p>
            <a:pPr algn="ctr" eaLnBrk="1" hangingPunct="1"/>
            <a:r>
              <a:rPr kumimoji="1" lang="zh-TW" altLang="en-US" sz="1600"/>
              <a:t>預</a:t>
            </a:r>
          </a:p>
          <a:p>
            <a:pPr algn="ctr" eaLnBrk="1" hangingPunct="1"/>
            <a:r>
              <a:rPr kumimoji="1" lang="zh-TW" altLang="en-US" sz="1600"/>
              <a:t>算</a:t>
            </a:r>
          </a:p>
          <a:p>
            <a:pPr algn="ctr" eaLnBrk="1" hangingPunct="1"/>
            <a:r>
              <a:rPr kumimoji="1" lang="zh-TW" altLang="en-US" sz="1600"/>
              <a:t>保</a:t>
            </a:r>
          </a:p>
          <a:p>
            <a:pPr algn="ctr" eaLnBrk="1" hangingPunct="1"/>
            <a:r>
              <a:rPr kumimoji="1" lang="zh-TW" altLang="en-US" sz="1600"/>
              <a:t>留</a:t>
            </a:r>
          </a:p>
          <a:p>
            <a:pPr algn="ctr" eaLnBrk="1" hangingPunct="1"/>
            <a:endParaRPr kumimoji="1" lang="zh-TW" altLang="en-US" sz="1600"/>
          </a:p>
          <a:p>
            <a:pPr algn="ctr" eaLnBrk="1" hangingPunct="1"/>
            <a:endParaRPr kumimoji="1" lang="zh-TW" altLang="en-US">
              <a:solidFill>
                <a:srgbClr val="0000CC"/>
              </a:solidFill>
              <a:ea typeface="華康中明體" pitchFamily="49" charset="-12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408" name="Picture 56"/>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bwMode="auto">
          <a:xfrm>
            <a:off x="1403648" y="260648"/>
            <a:ext cx="5832475" cy="606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60338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lvl="0"/>
            <a:r>
              <a:rPr lang="zh-TW" altLang="en-US" dirty="0">
                <a:solidFill>
                  <a:schemeClr val="tx1">
                    <a:lumMod val="60000"/>
                    <a:lumOff val="40000"/>
                  </a:schemeClr>
                </a:solidFill>
              </a:rPr>
              <a:t>二、</a:t>
            </a:r>
            <a:r>
              <a:rPr lang="en-US" altLang="zh-TW" dirty="0">
                <a:solidFill>
                  <a:schemeClr val="tx1">
                    <a:lumMod val="60000"/>
                    <a:lumOff val="40000"/>
                  </a:schemeClr>
                </a:solidFill>
              </a:rPr>
              <a:t>(</a:t>
            </a:r>
            <a:r>
              <a:rPr lang="zh-TW" altLang="en-US" dirty="0">
                <a:solidFill>
                  <a:schemeClr val="tx1">
                    <a:lumMod val="60000"/>
                    <a:lumOff val="40000"/>
                  </a:schemeClr>
                </a:solidFill>
              </a:rPr>
              <a:t>三</a:t>
            </a:r>
            <a:r>
              <a:rPr lang="en-US" altLang="zh-TW" dirty="0">
                <a:solidFill>
                  <a:schemeClr val="tx1">
                    <a:lumMod val="60000"/>
                    <a:lumOff val="40000"/>
                  </a:schemeClr>
                </a:solidFill>
              </a:rPr>
              <a:t>)</a:t>
            </a:r>
            <a:r>
              <a:rPr lang="zh-TW" altLang="en-US" dirty="0">
                <a:solidFill>
                  <a:schemeClr val="tx1">
                    <a:lumMod val="60000"/>
                    <a:lumOff val="40000"/>
                  </a:schemeClr>
                </a:solidFill>
              </a:rPr>
              <a:t> </a:t>
            </a:r>
            <a:r>
              <a:rPr lang="zh-TW" altLang="en-US" dirty="0" smtClean="0">
                <a:solidFill>
                  <a:schemeClr val="tx1">
                    <a:lumMod val="60000"/>
                    <a:lumOff val="40000"/>
                  </a:schemeClr>
                </a:solidFill>
              </a:rPr>
              <a:t>辦公費</a:t>
            </a:r>
            <a:r>
              <a:rPr lang="en-US" altLang="zh-TW" dirty="0" smtClean="0">
                <a:solidFill>
                  <a:schemeClr val="tx1">
                    <a:lumMod val="60000"/>
                    <a:lumOff val="40000"/>
                  </a:schemeClr>
                </a:solidFill>
              </a:rPr>
              <a:t/>
            </a:r>
            <a:br>
              <a:rPr lang="en-US" altLang="zh-TW" dirty="0" smtClean="0">
                <a:solidFill>
                  <a:schemeClr val="tx1">
                    <a:lumMod val="60000"/>
                    <a:lumOff val="40000"/>
                  </a:schemeClr>
                </a:solidFill>
              </a:rPr>
            </a:br>
            <a:r>
              <a:rPr lang="zh-TW" altLang="zh-TW" u="sng" dirty="0" smtClean="0">
                <a:solidFill>
                  <a:schemeClr val="tx1">
                    <a:lumMod val="60000"/>
                    <a:lumOff val="40000"/>
                  </a:schemeClr>
                </a:solidFill>
              </a:rPr>
              <a:t>禮品</a:t>
            </a:r>
            <a:r>
              <a:rPr lang="zh-TW" altLang="zh-TW" u="sng" dirty="0">
                <a:solidFill>
                  <a:schemeClr val="tx1">
                    <a:lumMod val="60000"/>
                    <a:lumOff val="40000"/>
                  </a:schemeClr>
                </a:solidFill>
              </a:rPr>
              <a:t>交際及</a:t>
            </a:r>
            <a:r>
              <a:rPr lang="zh-TW" altLang="zh-TW" u="sng" dirty="0" smtClean="0">
                <a:solidFill>
                  <a:schemeClr val="tx1">
                    <a:lumMod val="60000"/>
                    <a:lumOff val="40000"/>
                  </a:schemeClr>
                </a:solidFill>
              </a:rPr>
              <a:t>雜費</a:t>
            </a:r>
            <a:r>
              <a:rPr lang="en-US" altLang="zh-TW" u="sng" dirty="0" smtClean="0">
                <a:solidFill>
                  <a:schemeClr val="tx1">
                    <a:lumMod val="60000"/>
                    <a:lumOff val="40000"/>
                  </a:schemeClr>
                </a:solidFill>
              </a:rPr>
              <a:t>(§16</a:t>
            </a:r>
            <a:r>
              <a:rPr lang="zh-TW" altLang="en-US" u="sng" dirty="0" smtClean="0">
                <a:solidFill>
                  <a:schemeClr val="tx1">
                    <a:lumMod val="60000"/>
                    <a:lumOff val="40000"/>
                  </a:schemeClr>
                </a:solidFill>
              </a:rPr>
              <a:t>、</a:t>
            </a:r>
            <a:r>
              <a:rPr lang="en-US" altLang="zh-TW" u="sng" dirty="0" smtClean="0">
                <a:solidFill>
                  <a:schemeClr val="tx1">
                    <a:lumMod val="60000"/>
                    <a:lumOff val="40000"/>
                  </a:schemeClr>
                </a:solidFill>
              </a:rPr>
              <a:t>17)</a:t>
            </a:r>
            <a:endParaRPr lang="zh-TW" altLang="en-US" dirty="0">
              <a:solidFill>
                <a:schemeClr val="tx1">
                  <a:lumMod val="60000"/>
                  <a:lumOff val="40000"/>
                </a:schemeClr>
              </a:solidFill>
            </a:endParaRPr>
          </a:p>
        </p:txBody>
      </p:sp>
      <p:sp>
        <p:nvSpPr>
          <p:cNvPr id="3" name="內容版面配置區 2"/>
          <p:cNvSpPr>
            <a:spLocks noGrp="1"/>
          </p:cNvSpPr>
          <p:nvPr>
            <p:ph idx="1"/>
          </p:nvPr>
        </p:nvSpPr>
        <p:spPr/>
        <p:txBody>
          <a:bodyPr/>
          <a:lstStyle/>
          <a:p>
            <a:pPr lvl="0" rtl="0"/>
            <a:r>
              <a:rPr lang="zh-TW" sz="2000" dirty="0" smtClean="0"/>
              <a:t>出差率團人員職務在司</a:t>
            </a:r>
            <a:r>
              <a:rPr lang="zh-TW" sz="2000" u="sng" dirty="0" smtClean="0"/>
              <a:t>處</a:t>
            </a:r>
            <a:r>
              <a:rPr lang="zh-TW" sz="2000" dirty="0" smtClean="0"/>
              <a:t>長級以上者，得按下列數額檢附原始單據</a:t>
            </a:r>
            <a:r>
              <a:rPr lang="zh-TW" sz="2000" u="sng" dirty="0" smtClean="0"/>
              <a:t>報支禮品交際及雜費</a:t>
            </a:r>
            <a:r>
              <a:rPr lang="zh-TW" sz="2000" dirty="0" smtClean="0"/>
              <a:t>：</a:t>
            </a:r>
            <a:endParaRPr lang="zh-TW" sz="2000" dirty="0"/>
          </a:p>
          <a:p>
            <a:pPr lvl="1" rtl="0"/>
            <a:r>
              <a:rPr lang="zh-TW" sz="1800" dirty="0" smtClean="0"/>
              <a:t>部長級人員：未達十五日者，以新臺幣十萬元為限；十五日以上者，以新臺幣十五萬元為限。</a:t>
            </a:r>
            <a:endParaRPr lang="zh-TW" sz="1800" dirty="0"/>
          </a:p>
          <a:p>
            <a:pPr lvl="1" rtl="0"/>
            <a:r>
              <a:rPr lang="zh-TW" sz="1800" dirty="0" smtClean="0"/>
              <a:t>次長級人員：未達十五日者，以新臺幣六萬元為限；十五日以上者，以新臺幣九萬元為限。</a:t>
            </a:r>
            <a:endParaRPr lang="zh-TW" sz="1800" dirty="0"/>
          </a:p>
          <a:p>
            <a:pPr lvl="1" rtl="0"/>
            <a:r>
              <a:rPr lang="zh-TW" sz="1800" dirty="0" smtClean="0"/>
              <a:t>司</a:t>
            </a:r>
            <a:r>
              <a:rPr lang="zh-TW" sz="1800" u="sng" dirty="0" smtClean="0"/>
              <a:t>處</a:t>
            </a:r>
            <a:r>
              <a:rPr lang="zh-TW" sz="1800" dirty="0" smtClean="0"/>
              <a:t>長級人員</a:t>
            </a:r>
            <a:r>
              <a:rPr lang="en-US" sz="1800" dirty="0" smtClean="0"/>
              <a:t>(</a:t>
            </a:r>
            <a:r>
              <a:rPr lang="zh-TW" sz="1800" dirty="0" smtClean="0"/>
              <a:t>含簡任第十二職等、第十三職等首長、副首長及主管</a:t>
            </a:r>
            <a:r>
              <a:rPr lang="en-US" sz="1800" dirty="0" smtClean="0"/>
              <a:t>)</a:t>
            </a:r>
            <a:r>
              <a:rPr lang="zh-TW" sz="1800" dirty="0" smtClean="0"/>
              <a:t>：未達十五日者，以新臺幣四萬元為限；十五日以上者，以新臺幣六萬元為限。</a:t>
            </a:r>
            <a:endParaRPr lang="zh-TW" sz="1800" dirty="0"/>
          </a:p>
          <a:p>
            <a:pPr lvl="0" rtl="0"/>
            <a:r>
              <a:rPr lang="zh-TW" sz="2000" dirty="0" smtClean="0"/>
              <a:t>前項團員總人數超過六人者，</a:t>
            </a:r>
            <a:r>
              <a:rPr lang="zh-TW" sz="2000" u="sng" dirty="0" smtClean="0"/>
              <a:t>禮品交際及雜費</a:t>
            </a:r>
            <a:r>
              <a:rPr lang="zh-TW" sz="2000" dirty="0" smtClean="0"/>
              <a:t>除按前項規定數額報支外，</a:t>
            </a:r>
            <a:r>
              <a:rPr lang="zh-TW" sz="2000" dirty="0" smtClean="0">
                <a:solidFill>
                  <a:srgbClr val="FF0000"/>
                </a:solidFill>
              </a:rPr>
              <a:t>第七人以</a:t>
            </a:r>
            <a:r>
              <a:rPr lang="zh-TW" sz="2000" dirty="0" smtClean="0"/>
              <a:t>上得由率團人員按每人</a:t>
            </a:r>
            <a:r>
              <a:rPr lang="zh-TW" sz="2000" dirty="0" smtClean="0">
                <a:solidFill>
                  <a:srgbClr val="FF0000"/>
                </a:solidFill>
              </a:rPr>
              <a:t>每日新臺幣六百元加計</a:t>
            </a:r>
            <a:r>
              <a:rPr lang="zh-TW" sz="2000" dirty="0" smtClean="0"/>
              <a:t>，檢據報支。</a:t>
            </a:r>
            <a:endParaRPr lang="zh-TW" sz="2000" dirty="0"/>
          </a:p>
          <a:p>
            <a:pPr lvl="0" rtl="0"/>
            <a:r>
              <a:rPr lang="zh-TW" sz="2000" u="sng" dirty="0" smtClean="0"/>
              <a:t>次長級</a:t>
            </a:r>
            <a:r>
              <a:rPr lang="zh-TW" sz="2000" dirty="0" smtClean="0"/>
              <a:t>以上人員率團出差，執行第二點第一款至第三款之任務之一，且因連續訪問多數國家，或任務特別重要，經專案報</a:t>
            </a:r>
            <a:r>
              <a:rPr lang="zh-TW" sz="2000" u="sng" dirty="0" smtClean="0"/>
              <a:t>院級主管機關</a:t>
            </a:r>
            <a:r>
              <a:rPr lang="zh-TW" sz="2000" dirty="0" smtClean="0"/>
              <a:t>核准者，其禮品交際及雜費之報支，不受前二項規定之限制。</a:t>
            </a:r>
            <a:endParaRPr lang="zh-TW" sz="2000" dirty="0"/>
          </a:p>
          <a:p>
            <a:pPr lvl="0" rtl="0"/>
            <a:r>
              <a:rPr lang="zh-TW" sz="2000" dirty="0" smtClean="0"/>
              <a:t>出差人員非屬隨同前點司</a:t>
            </a:r>
            <a:r>
              <a:rPr lang="zh-TW" sz="2000" u="sng" dirty="0" smtClean="0"/>
              <a:t>處</a:t>
            </a:r>
            <a:r>
              <a:rPr lang="zh-TW" sz="2000" dirty="0" smtClean="0"/>
              <a:t>長級以上人員出差者，得按出差日數每人</a:t>
            </a:r>
            <a:r>
              <a:rPr lang="zh-TW" sz="2000" dirty="0" smtClean="0">
                <a:solidFill>
                  <a:srgbClr val="FF0000"/>
                </a:solidFill>
              </a:rPr>
              <a:t>每日新臺幣六百元</a:t>
            </a:r>
            <a:r>
              <a:rPr lang="zh-TW" sz="2000" u="sng" dirty="0" smtClean="0">
                <a:solidFill>
                  <a:srgbClr val="FF0000"/>
                </a:solidFill>
              </a:rPr>
              <a:t>總額度內</a:t>
            </a:r>
            <a:r>
              <a:rPr lang="zh-TW" sz="2000" dirty="0" smtClean="0"/>
              <a:t>，檢附原始單據報支</a:t>
            </a:r>
            <a:r>
              <a:rPr lang="zh-TW" sz="2000" u="sng" dirty="0" smtClean="0"/>
              <a:t>禮品交際及雜費</a:t>
            </a:r>
            <a:r>
              <a:rPr lang="zh-TW" sz="2000" dirty="0" smtClean="0"/>
              <a:t>。</a:t>
            </a:r>
            <a:endParaRPr lang="zh-TW" sz="2000" dirty="0"/>
          </a:p>
        </p:txBody>
      </p:sp>
    </p:spTree>
    <p:extLst>
      <p:ext uri="{BB962C8B-B14F-4D97-AF65-F5344CB8AC3E}">
        <p14:creationId xmlns:p14="http://schemas.microsoft.com/office/powerpoint/2010/main" val="9189496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13792"/>
            <a:ext cx="8229600" cy="1143000"/>
          </a:xfrm>
        </p:spPr>
        <p:txBody>
          <a:bodyPr>
            <a:noAutofit/>
          </a:bodyPr>
          <a:lstStyle/>
          <a:p>
            <a:r>
              <a:rPr lang="zh-TW" altLang="en-US" dirty="0">
                <a:solidFill>
                  <a:schemeClr val="tx1">
                    <a:lumMod val="60000"/>
                    <a:lumOff val="40000"/>
                  </a:schemeClr>
                </a:solidFill>
              </a:rPr>
              <a:t>四</a:t>
            </a:r>
            <a:r>
              <a:rPr lang="zh-TW" altLang="en-US" dirty="0" smtClean="0">
                <a:solidFill>
                  <a:schemeClr val="tx1">
                    <a:lumMod val="60000"/>
                    <a:lumOff val="40000"/>
                  </a:schemeClr>
                </a:solidFill>
              </a:rPr>
              <a:t>、</a:t>
            </a:r>
            <a:r>
              <a:rPr lang="zh-TW" altLang="en-US" dirty="0">
                <a:solidFill>
                  <a:schemeClr val="tx1">
                    <a:lumMod val="60000"/>
                    <a:lumOff val="40000"/>
                  </a:schemeClr>
                </a:solidFill>
              </a:rPr>
              <a:t>赴</a:t>
            </a:r>
            <a:r>
              <a:rPr lang="zh-TW" altLang="en-US" dirty="0" smtClean="0">
                <a:solidFill>
                  <a:schemeClr val="tx1">
                    <a:lumMod val="60000"/>
                    <a:lumOff val="40000"/>
                  </a:schemeClr>
                </a:solidFill>
              </a:rPr>
              <a:t>國外進修、研究、實習人員之補助項目</a:t>
            </a:r>
            <a:endParaRPr lang="zh-TW" altLang="en-US" dirty="0">
              <a:solidFill>
                <a:schemeClr val="tx1">
                  <a:lumMod val="60000"/>
                  <a:lumOff val="40000"/>
                </a:schemeClr>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71248988"/>
              </p:ext>
            </p:extLst>
          </p:nvPr>
        </p:nvGraphicFramePr>
        <p:xfrm>
          <a:off x="457200" y="1772816"/>
          <a:ext cx="8229600" cy="438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物件 4">
            <a:hlinkClick r:id="rId8" action="ppaction://hlinkfile"/>
          </p:cNvPr>
          <p:cNvGraphicFramePr>
            <a:graphicFrameLocks noChangeAspect="1"/>
          </p:cNvGraphicFramePr>
          <p:nvPr>
            <p:extLst>
              <p:ext uri="{D42A27DB-BD31-4B8C-83A1-F6EECF244321}">
                <p14:modId xmlns:p14="http://schemas.microsoft.com/office/powerpoint/2010/main" val="1791666872"/>
              </p:ext>
            </p:extLst>
          </p:nvPr>
        </p:nvGraphicFramePr>
        <p:xfrm>
          <a:off x="6876256" y="3356992"/>
          <a:ext cx="1584176" cy="944116"/>
        </p:xfrm>
        <a:graphic>
          <a:graphicData uri="http://schemas.openxmlformats.org/presentationml/2006/ole">
            <mc:AlternateContent xmlns:mc="http://schemas.openxmlformats.org/markup-compatibility/2006">
              <mc:Choice xmlns:v="urn:schemas-microsoft-com:vml" Requires="v">
                <p:oleObj spid="_x0000_s98334" name="封裝程式殼層物件" showAsIcon="1" r:id="rId9" imgW="914400" imgH="800280" progId="Package">
                  <p:embed/>
                </p:oleObj>
              </mc:Choice>
              <mc:Fallback>
                <p:oleObj name="封裝程式殼層物件" showAsIcon="1" r:id="rId9" imgW="914400" imgH="800280" progId="Package">
                  <p:embed/>
                  <p:pic>
                    <p:nvPicPr>
                      <p:cNvPr id="0" name=""/>
                      <p:cNvPicPr/>
                      <p:nvPr/>
                    </p:nvPicPr>
                    <p:blipFill>
                      <a:blip r:embed="rId10"/>
                      <a:stretch>
                        <a:fillRect/>
                      </a:stretch>
                    </p:blipFill>
                    <p:spPr>
                      <a:xfrm>
                        <a:off x="6876256" y="3356992"/>
                        <a:ext cx="1584176" cy="944116"/>
                      </a:xfrm>
                      <a:prstGeom prst="rect">
                        <a:avLst/>
                      </a:prstGeom>
                    </p:spPr>
                  </p:pic>
                </p:oleObj>
              </mc:Fallback>
            </mc:AlternateContent>
          </a:graphicData>
        </a:graphic>
      </p:graphicFrame>
    </p:spTree>
    <p:extLst>
      <p:ext uri="{BB962C8B-B14F-4D97-AF65-F5344CB8AC3E}">
        <p14:creationId xmlns:p14="http://schemas.microsoft.com/office/powerpoint/2010/main" val="2155520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35696" y="-99392"/>
            <a:ext cx="5760640" cy="6768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470378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88640"/>
            <a:ext cx="7272808" cy="6264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576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88640"/>
            <a:ext cx="7344816" cy="5969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7090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9552" y="260648"/>
            <a:ext cx="8229600" cy="1143000"/>
          </a:xfrm>
        </p:spPr>
        <p:txBody>
          <a:bodyPr>
            <a:normAutofit/>
          </a:bodyPr>
          <a:lstStyle/>
          <a:p>
            <a:r>
              <a:rPr lang="zh-TW" altLang="en-US" dirty="0">
                <a:solidFill>
                  <a:schemeClr val="tx1">
                    <a:lumMod val="40000"/>
                    <a:lumOff val="60000"/>
                  </a:schemeClr>
                </a:solidFill>
              </a:rPr>
              <a:t>六</a:t>
            </a:r>
            <a:r>
              <a:rPr lang="zh-TW" altLang="en-US" dirty="0" smtClean="0">
                <a:solidFill>
                  <a:schemeClr val="tx1">
                    <a:lumMod val="40000"/>
                    <a:lumOff val="60000"/>
                  </a:schemeClr>
                </a:solidFill>
              </a:rPr>
              <a:t>、報告表如何填寫</a:t>
            </a:r>
            <a:r>
              <a:rPr lang="en-US" altLang="zh-TW" dirty="0" smtClean="0">
                <a:solidFill>
                  <a:schemeClr val="tx1">
                    <a:lumMod val="40000"/>
                    <a:lumOff val="60000"/>
                  </a:schemeClr>
                </a:solidFill>
              </a:rPr>
              <a:t>(§19)</a:t>
            </a:r>
            <a:endParaRPr lang="zh-TW" altLang="en-US" dirty="0">
              <a:solidFill>
                <a:schemeClr val="tx1">
                  <a:lumMod val="40000"/>
                  <a:lumOff val="60000"/>
                </a:schemeClr>
              </a:solidFill>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2874453869"/>
              </p:ext>
            </p:extLst>
          </p:nvPr>
        </p:nvGraphicFramePr>
        <p:xfrm>
          <a:off x="395536" y="1412776"/>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848476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39"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5656" y="-171400"/>
            <a:ext cx="6192688" cy="66739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99735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Rectangle 3"/>
          <p:cNvSpPr>
            <a:spLocks noGrp="1" noChangeArrowheads="1"/>
          </p:cNvSpPr>
          <p:nvPr>
            <p:ph type="body" idx="1"/>
          </p:nvPr>
        </p:nvSpPr>
        <p:spPr>
          <a:xfrm>
            <a:off x="468313" y="1484313"/>
            <a:ext cx="8229600" cy="4840287"/>
          </a:xfrm>
        </p:spPr>
        <p:txBody>
          <a:bodyPr/>
          <a:lstStyle/>
          <a:p>
            <a:pPr eaLnBrk="1" hangingPunct="1"/>
            <a:r>
              <a:rPr kumimoji="1" lang="zh-TW" altLang="en-US" sz="3200" dirty="0" smtClean="0">
                <a:solidFill>
                  <a:srgbClr val="CC3300"/>
                </a:solidFill>
                <a:latin typeface="標楷體" pitchFamily="65" charset="-120"/>
                <a:ea typeface="標楷體" pitchFamily="65" charset="-120"/>
              </a:rPr>
              <a:t>搭乘非本國籍航空班機：</a:t>
            </a:r>
            <a:r>
              <a:rPr kumimoji="1" lang="zh-TW" altLang="en-US" sz="3200" dirty="0" smtClean="0">
                <a:latin typeface="標楷體" pitchFamily="65" charset="-120"/>
                <a:ea typeface="標楷體" pitchFamily="65" charset="-120"/>
              </a:rPr>
              <a:t>應檢附「</a:t>
            </a:r>
            <a:r>
              <a:rPr kumimoji="1" lang="zh-TW" altLang="en-US" sz="3200" dirty="0" smtClean="0">
                <a:solidFill>
                  <a:srgbClr val="CC3300"/>
                </a:solidFill>
                <a:latin typeface="標楷體" pitchFamily="65" charset="-120"/>
                <a:ea typeface="標楷體" pitchFamily="65" charset="-120"/>
                <a:hlinkClick r:id="rId2" action="ppaction://hlinkfile"/>
              </a:rPr>
              <a:t>搭乘外國籍航空公司班機申請書</a:t>
            </a:r>
            <a:r>
              <a:rPr kumimoji="1" lang="zh-TW" altLang="en-US" sz="3200" dirty="0" smtClean="0">
                <a:latin typeface="標楷體" pitchFamily="65" charset="-120"/>
                <a:ea typeface="標楷體" pitchFamily="65" charset="-120"/>
              </a:rPr>
              <a:t>」。</a:t>
            </a:r>
            <a:endParaRPr kumimoji="1" lang="en-US" altLang="zh-TW" sz="3200" dirty="0" smtClean="0">
              <a:latin typeface="標楷體" pitchFamily="65" charset="-120"/>
              <a:ea typeface="標楷體" pitchFamily="65" charset="-120"/>
            </a:endParaRPr>
          </a:p>
          <a:p>
            <a:pPr eaLnBrk="1" hangingPunct="1"/>
            <a:r>
              <a:rPr kumimoji="1" lang="zh-TW" altLang="en-US" sz="3200" dirty="0" smtClean="0">
                <a:latin typeface="標楷體" pitchFamily="65" charset="-120"/>
                <a:ea typeface="標楷體" pitchFamily="65" charset="-120"/>
              </a:rPr>
              <a:t>國科會計畫：未依規定辦理流用及變更，且未動支者，應將款項繳回。</a:t>
            </a:r>
          </a:p>
        </p:txBody>
      </p:sp>
      <p:sp>
        <p:nvSpPr>
          <p:cNvPr id="26627" name="Rectangle 4"/>
          <p:cNvSpPr>
            <a:spLocks noGrp="1" noChangeArrowheads="1"/>
          </p:cNvSpPr>
          <p:nvPr>
            <p:ph type="title"/>
          </p:nvPr>
        </p:nvSpPr>
        <p:spPr bwMode="auto">
          <a:solidFill>
            <a:srgbClr val="000000"/>
          </a:solidFill>
        </p:spPr>
        <p:txBody>
          <a:bodyPr/>
          <a:lstStyle/>
          <a:p>
            <a:pPr eaLnBrk="1" hangingPunct="1"/>
            <a:r>
              <a:rPr lang="zh-TW" altLang="en-US" sz="3200" smtClean="0">
                <a:ea typeface="標楷體" pitchFamily="65" charset="-120"/>
              </a:rPr>
              <a:t>經費動支及報銷應注意事項</a:t>
            </a:r>
            <a:r>
              <a:rPr lang="zh-TW" altLang="en-US" sz="2400" smtClean="0">
                <a:ea typeface="新細明體" charset="-120"/>
              </a:rPr>
              <a:t> </a:t>
            </a:r>
          </a:p>
        </p:txBody>
      </p:sp>
      <p:grpSp>
        <p:nvGrpSpPr>
          <p:cNvPr id="26628" name="Group 5"/>
          <p:cNvGrpSpPr>
            <a:grpSpLocks/>
          </p:cNvGrpSpPr>
          <p:nvPr/>
        </p:nvGrpSpPr>
        <p:grpSpPr bwMode="auto">
          <a:xfrm>
            <a:off x="2627313" y="620713"/>
            <a:ext cx="3816350" cy="627062"/>
            <a:chOff x="158" y="3748"/>
            <a:chExt cx="2404" cy="395"/>
          </a:xfrm>
        </p:grpSpPr>
        <p:sp>
          <p:nvSpPr>
            <p:cNvPr id="26629" name="AutoShape 6"/>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26630" name="AutoShape 7"/>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kumimoji="1" lang="zh-TW" altLang="en-US" sz="3200">
                  <a:solidFill>
                    <a:srgbClr val="000099"/>
                  </a:solidFill>
                </a:rPr>
                <a:t>國外出差旅費</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Effect transition="in" filter="box(in)">
                                      <p:cBhvr>
                                        <p:cTn id="7" dur="500"/>
                                        <p:tgtEl>
                                          <p:spTgt spid="75779">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75779">
                                            <p:txEl>
                                              <p:pRg st="1" end="1"/>
                                            </p:txEl>
                                          </p:spTgt>
                                        </p:tgtEl>
                                        <p:attrNameLst>
                                          <p:attrName>style.visibility</p:attrName>
                                        </p:attrNameLst>
                                      </p:cBhvr>
                                      <p:to>
                                        <p:strVal val="visible"/>
                                      </p:to>
                                    </p:set>
                                    <p:animEffect transition="in" filter="box(in)">
                                      <p:cBhvr>
                                        <p:cTn id="10" dur="500"/>
                                        <p:tgtEl>
                                          <p:spTgt spid="7577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Rectangle 3"/>
          <p:cNvSpPr>
            <a:spLocks noGrp="1" noChangeArrowheads="1"/>
          </p:cNvSpPr>
          <p:nvPr>
            <p:ph type="body" idx="1"/>
          </p:nvPr>
        </p:nvSpPr>
        <p:spPr>
          <a:xfrm>
            <a:off x="468313" y="1484313"/>
            <a:ext cx="8229600" cy="4840287"/>
          </a:xfrm>
        </p:spPr>
        <p:txBody>
          <a:bodyPr/>
          <a:lstStyle/>
          <a:p>
            <a:pPr eaLnBrk="1" hangingPunct="1"/>
            <a:r>
              <a:rPr lang="zh-TW" altLang="en-US" sz="2400" dirty="0" smtClean="0">
                <a:solidFill>
                  <a:srgbClr val="CC3300"/>
                </a:solidFill>
                <a:latin typeface="標楷體" pitchFamily="65" charset="-120"/>
                <a:ea typeface="標楷體" pitchFamily="65" charset="-120"/>
              </a:rPr>
              <a:t>購置之財產要為核定補助項目</a:t>
            </a:r>
            <a:r>
              <a:rPr lang="zh-TW" altLang="en-US" sz="2400" b="0" dirty="0" smtClean="0">
                <a:latin typeface="標楷體" pitchFamily="65" charset="-120"/>
                <a:ea typeface="標楷體" pitchFamily="65" charset="-120"/>
              </a:rPr>
              <a:t>：不符，應循</a:t>
            </a:r>
            <a:r>
              <a:rPr lang="zh-TW" altLang="en-US" sz="2400" b="0" dirty="0" smtClean="0">
                <a:latin typeface="標楷體" pitchFamily="65" charset="-120"/>
                <a:ea typeface="標楷體" pitchFamily="65" charset="-120"/>
                <a:hlinkClick r:id="rId2" action="ppaction://hlinkfile"/>
              </a:rPr>
              <a:t>行政程序</a:t>
            </a:r>
            <a:r>
              <a:rPr lang="zh-TW" altLang="en-US" sz="2400" b="0" dirty="0" smtClean="0">
                <a:latin typeface="標楷體" pitchFamily="65" charset="-120"/>
                <a:ea typeface="標楷體" pitchFamily="65" charset="-120"/>
              </a:rPr>
              <a:t>辦理預算變更。</a:t>
            </a:r>
          </a:p>
          <a:p>
            <a:pPr eaLnBrk="1" hangingPunct="1"/>
            <a:r>
              <a:rPr lang="zh-TW" altLang="en-US" sz="2400" b="0" dirty="0" smtClean="0">
                <a:solidFill>
                  <a:srgbClr val="CC3300"/>
                </a:solidFill>
                <a:latin typeface="標楷體" pitchFamily="65" charset="-120"/>
                <a:ea typeface="標楷體" pitchFamily="65" charset="-120"/>
              </a:rPr>
              <a:t>圖書、儀器、資訊設備：</a:t>
            </a:r>
            <a:r>
              <a:rPr lang="zh-TW" altLang="en-US" sz="2400" b="0" dirty="0" smtClean="0">
                <a:latin typeface="標楷體" pitchFamily="65" charset="-120"/>
                <a:ea typeface="標楷體" pitchFamily="65" charset="-120"/>
              </a:rPr>
              <a:t>依「財物標準分類」規定，金額</a:t>
            </a:r>
            <a:r>
              <a:rPr lang="en-US" altLang="zh-TW" sz="2400" b="0" dirty="0" smtClean="0">
                <a:latin typeface="標楷體" pitchFamily="65" charset="-120"/>
                <a:ea typeface="標楷體" pitchFamily="65" charset="-120"/>
              </a:rPr>
              <a:t>1</a:t>
            </a:r>
            <a:r>
              <a:rPr lang="zh-TW" altLang="en-US" sz="2400" b="0" dirty="0" smtClean="0">
                <a:latin typeface="標楷體" pitchFamily="65" charset="-120"/>
                <a:ea typeface="標楷體" pitchFamily="65" charset="-120"/>
              </a:rPr>
              <a:t>萬元以上，且限用年限在</a:t>
            </a:r>
            <a:r>
              <a:rPr lang="en-US" altLang="zh-TW" sz="2400" b="0" dirty="0" smtClean="0">
                <a:latin typeface="標楷體" pitchFamily="65" charset="-120"/>
                <a:ea typeface="標楷體" pitchFamily="65" charset="-120"/>
              </a:rPr>
              <a:t>2</a:t>
            </a:r>
            <a:r>
              <a:rPr lang="zh-TW" altLang="en-US" sz="2400" b="0" dirty="0" smtClean="0">
                <a:latin typeface="標楷體" pitchFamily="65" charset="-120"/>
                <a:ea typeface="標楷體" pitchFamily="65" charset="-120"/>
              </a:rPr>
              <a:t>年以上者方列為財產。但典藏之分類圖書全數列入財產管理。</a:t>
            </a:r>
          </a:p>
          <a:p>
            <a:pPr eaLnBrk="1" hangingPunct="1"/>
            <a:r>
              <a:rPr lang="zh-TW" altLang="en-US" sz="2400" b="0" dirty="0" smtClean="0">
                <a:solidFill>
                  <a:srgbClr val="CC3300"/>
                </a:solidFill>
                <a:latin typeface="標楷體" pitchFamily="65" charset="-120"/>
                <a:ea typeface="標楷體" pitchFamily="65" charset="-120"/>
              </a:rPr>
              <a:t>研究設備費</a:t>
            </a:r>
            <a:r>
              <a:rPr lang="zh-TW" altLang="en-US" sz="2400" b="0" dirty="0" smtClean="0">
                <a:latin typeface="標楷體" pitchFamily="65" charset="-120"/>
                <a:ea typeface="標楷體" pitchFamily="65" charset="-120"/>
              </a:rPr>
              <a:t>請依國科會補助專題研究計畫經費處理原則第二條</a:t>
            </a:r>
            <a:r>
              <a:rPr lang="en-US" altLang="zh-TW" sz="2400" b="0" dirty="0" smtClean="0">
                <a:latin typeface="標楷體" pitchFamily="65" charset="-120"/>
                <a:ea typeface="標楷體" pitchFamily="65" charset="-120"/>
              </a:rPr>
              <a:t>(</a:t>
            </a:r>
            <a:r>
              <a:rPr lang="zh-TW" altLang="en-US" sz="2400" b="0" dirty="0" smtClean="0">
                <a:latin typeface="標楷體" pitchFamily="65" charset="-120"/>
                <a:ea typeface="標楷體" pitchFamily="65" charset="-120"/>
              </a:rPr>
              <a:t>二</a:t>
            </a:r>
            <a:r>
              <a:rPr lang="en-US" altLang="zh-TW" sz="2400" b="0" dirty="0" smtClean="0">
                <a:latin typeface="標楷體" pitchFamily="65" charset="-120"/>
                <a:ea typeface="標楷體" pitchFamily="65" charset="-120"/>
              </a:rPr>
              <a:t>)</a:t>
            </a:r>
            <a:r>
              <a:rPr lang="zh-TW" altLang="en-US" sz="2400" b="0" dirty="0" smtClean="0">
                <a:latin typeface="標楷體" pitchFamily="65" charset="-120"/>
                <a:ea typeface="標楷體" pitchFamily="65" charset="-120"/>
              </a:rPr>
              <a:t>規定辦理，若有</a:t>
            </a:r>
            <a:r>
              <a:rPr lang="zh-TW" altLang="en-US" sz="2400" dirty="0" smtClean="0">
                <a:solidFill>
                  <a:srgbClr val="CC3300"/>
                </a:solidFill>
                <a:latin typeface="標楷體" pitchFamily="65" charset="-120"/>
                <a:ea typeface="標楷體" pitchFamily="65" charset="-120"/>
              </a:rPr>
              <a:t>未購置者</a:t>
            </a:r>
            <a:r>
              <a:rPr lang="zh-TW" altLang="en-US" sz="2400" b="0" dirty="0" smtClean="0">
                <a:latin typeface="標楷體" pitchFamily="65" charset="-120"/>
                <a:ea typeface="標楷體" pitchFamily="65" charset="-120"/>
              </a:rPr>
              <a:t>，除依辦理變更或流用者外，請將</a:t>
            </a:r>
            <a:r>
              <a:rPr lang="zh-TW" altLang="en-US" sz="2400" b="0" dirty="0" smtClean="0">
                <a:solidFill>
                  <a:srgbClr val="CC3300"/>
                </a:solidFill>
                <a:latin typeface="標楷體" pitchFamily="65" charset="-120"/>
                <a:ea typeface="標楷體" pitchFamily="65" charset="-120"/>
              </a:rPr>
              <a:t>款項</a:t>
            </a:r>
            <a:r>
              <a:rPr lang="zh-TW" altLang="en-US" sz="2400" dirty="0" smtClean="0">
                <a:solidFill>
                  <a:srgbClr val="CC3300"/>
                </a:solidFill>
                <a:latin typeface="標楷體" pitchFamily="65" charset="-120"/>
                <a:ea typeface="標楷體" pitchFamily="65" charset="-120"/>
              </a:rPr>
              <a:t>繳回</a:t>
            </a:r>
            <a:r>
              <a:rPr lang="zh-TW" altLang="en-US" sz="2400" b="0" dirty="0" smtClean="0">
                <a:latin typeface="標楷體" pitchFamily="65" charset="-120"/>
                <a:ea typeface="標楷體" pitchFamily="65" charset="-120"/>
              </a:rPr>
              <a:t>。</a:t>
            </a:r>
          </a:p>
          <a:p>
            <a:pPr eaLnBrk="1" hangingPunct="1">
              <a:buFont typeface="Wingdings" pitchFamily="2" charset="2"/>
              <a:buBlip>
                <a:blip r:embed="rId3"/>
              </a:buBlip>
            </a:pPr>
            <a:r>
              <a:rPr lang="zh-TW" altLang="en-US" sz="2000" b="0" dirty="0" smtClean="0">
                <a:solidFill>
                  <a:srgbClr val="663300"/>
                </a:solidFill>
                <a:latin typeface="標楷體" pitchFamily="65" charset="-120"/>
                <a:ea typeface="標楷體" pitchFamily="65" charset="-120"/>
              </a:rPr>
              <a:t>因研究計畫需要，擬變更購買之設備</a:t>
            </a:r>
            <a:r>
              <a:rPr lang="zh-TW" altLang="en-US" sz="2000" dirty="0" smtClean="0">
                <a:solidFill>
                  <a:srgbClr val="CC3300"/>
                </a:solidFill>
                <a:latin typeface="標楷體" pitchFamily="65" charset="-120"/>
                <a:ea typeface="標楷體" pitchFamily="65" charset="-120"/>
              </a:rPr>
              <a:t>單價在</a:t>
            </a:r>
            <a:r>
              <a:rPr lang="en-US" altLang="zh-TW" sz="2000" dirty="0" smtClean="0">
                <a:solidFill>
                  <a:srgbClr val="FF0000"/>
                </a:solidFill>
                <a:latin typeface="標楷體" pitchFamily="65" charset="-120"/>
                <a:ea typeface="標楷體" pitchFamily="65" charset="-120"/>
              </a:rPr>
              <a:t>50</a:t>
            </a:r>
            <a:r>
              <a:rPr lang="zh-TW" altLang="en-US" sz="2000" dirty="0" smtClean="0">
                <a:solidFill>
                  <a:srgbClr val="CC3300"/>
                </a:solidFill>
                <a:latin typeface="標楷體" pitchFamily="65" charset="-120"/>
                <a:ea typeface="標楷體" pitchFamily="65" charset="-120"/>
              </a:rPr>
              <a:t>萬元</a:t>
            </a:r>
            <a:r>
              <a:rPr lang="zh-TW" altLang="en-US" sz="2000" b="0" dirty="0" smtClean="0">
                <a:solidFill>
                  <a:srgbClr val="663300"/>
                </a:solidFill>
                <a:latin typeface="標楷體" pitchFamily="65" charset="-120"/>
                <a:ea typeface="標楷體" pitchFamily="65" charset="-120"/>
              </a:rPr>
              <a:t>以上者，</a:t>
            </a:r>
            <a:r>
              <a:rPr lang="zh-TW" altLang="en-US" sz="2000" b="0" dirty="0" smtClean="0">
                <a:solidFill>
                  <a:srgbClr val="FF0000"/>
                </a:solidFill>
                <a:latin typeface="標楷體" pitchFamily="65" charset="-120"/>
                <a:ea typeface="標楷體" pitchFamily="65" charset="-120"/>
              </a:rPr>
              <a:t>應於國科會線上系統登錄</a:t>
            </a:r>
            <a:r>
              <a:rPr lang="zh-TW" altLang="en-US" sz="2000" b="0" dirty="0" smtClean="0">
                <a:solidFill>
                  <a:srgbClr val="663300"/>
                </a:solidFill>
                <a:latin typeface="標楷體" pitchFamily="65" charset="-120"/>
                <a:ea typeface="標楷體" pitchFamily="65" charset="-120"/>
              </a:rPr>
              <a:t>始得變更及採購之。</a:t>
            </a:r>
          </a:p>
          <a:p>
            <a:pPr eaLnBrk="1" hangingPunct="1">
              <a:buFont typeface="Wingdings" pitchFamily="2" charset="2"/>
              <a:buBlip>
                <a:blip r:embed="rId3"/>
              </a:buBlip>
            </a:pPr>
            <a:r>
              <a:rPr lang="zh-TW" altLang="en-US" sz="2000" u="sng" dirty="0" smtClean="0">
                <a:solidFill>
                  <a:srgbClr val="663300"/>
                </a:solidFill>
                <a:latin typeface="標楷體" pitchFamily="65" charset="-120"/>
                <a:ea typeface="標楷體" pitchFamily="65" charset="-120"/>
              </a:rPr>
              <a:t>流入</a:t>
            </a:r>
            <a:r>
              <a:rPr lang="zh-TW" altLang="en-US" sz="2000" dirty="0" smtClean="0">
                <a:solidFill>
                  <a:srgbClr val="663300"/>
                </a:solidFill>
                <a:latin typeface="標楷體" pitchFamily="65" charset="-120"/>
                <a:ea typeface="標楷體" pitchFamily="65" charset="-120"/>
              </a:rPr>
              <a:t>數額</a:t>
            </a:r>
            <a:r>
              <a:rPr lang="zh-TW" altLang="en-US" sz="2000" b="0" dirty="0" smtClean="0">
                <a:solidFill>
                  <a:schemeClr val="accent2"/>
                </a:solidFill>
                <a:latin typeface="標楷體" pitchFamily="65" charset="-120"/>
                <a:ea typeface="標楷體" pitchFamily="65" charset="-120"/>
              </a:rPr>
              <a:t>未超過</a:t>
            </a:r>
            <a:r>
              <a:rPr lang="zh-TW" altLang="en-US" sz="2000" dirty="0" smtClean="0">
                <a:solidFill>
                  <a:srgbClr val="663300"/>
                </a:solidFill>
                <a:latin typeface="標楷體" pitchFamily="65" charset="-120"/>
                <a:ea typeface="標楷體" pitchFamily="65" charset="-120"/>
              </a:rPr>
              <a:t>原核定金額之</a:t>
            </a:r>
            <a:r>
              <a:rPr lang="en-US" altLang="zh-TW" sz="2000" dirty="0" smtClean="0">
                <a:solidFill>
                  <a:srgbClr val="663300"/>
                </a:solidFill>
                <a:latin typeface="標楷體" pitchFamily="65" charset="-120"/>
                <a:ea typeface="標楷體" pitchFamily="65" charset="-120"/>
              </a:rPr>
              <a:t>50</a:t>
            </a:r>
            <a:r>
              <a:rPr lang="en-US" altLang="zh-TW" sz="2000" b="0" dirty="0" smtClean="0">
                <a:solidFill>
                  <a:srgbClr val="663300"/>
                </a:solidFill>
                <a:latin typeface="標楷體" pitchFamily="65" charset="-120"/>
                <a:ea typeface="標楷體" pitchFamily="65" charset="-120"/>
              </a:rPr>
              <a:t>%</a:t>
            </a:r>
            <a:r>
              <a:rPr lang="zh-TW" altLang="en-US" sz="2000" dirty="0" smtClean="0">
                <a:solidFill>
                  <a:srgbClr val="663300"/>
                </a:solidFill>
                <a:latin typeface="標楷體" pitchFamily="65" charset="-120"/>
                <a:ea typeface="標楷體" pitchFamily="65" charset="-120"/>
              </a:rPr>
              <a:t>，</a:t>
            </a:r>
            <a:r>
              <a:rPr lang="zh-TW" altLang="en-US" sz="2000" u="sng" dirty="0" smtClean="0">
                <a:solidFill>
                  <a:srgbClr val="663300"/>
                </a:solidFill>
                <a:latin typeface="標楷體" pitchFamily="65" charset="-120"/>
                <a:ea typeface="標楷體" pitchFamily="65" charset="-120"/>
              </a:rPr>
              <a:t>流出</a:t>
            </a:r>
            <a:r>
              <a:rPr lang="zh-TW" altLang="en-US" sz="2000" dirty="0" smtClean="0">
                <a:solidFill>
                  <a:srgbClr val="663300"/>
                </a:solidFill>
                <a:latin typeface="標楷體" pitchFamily="65" charset="-120"/>
                <a:ea typeface="標楷體" pitchFamily="65" charset="-120"/>
              </a:rPr>
              <a:t>數額未超過原核定金額之</a:t>
            </a:r>
            <a:r>
              <a:rPr lang="en-US" altLang="zh-TW" sz="2000" dirty="0" smtClean="0">
                <a:solidFill>
                  <a:srgbClr val="663300"/>
                </a:solidFill>
                <a:latin typeface="標楷體" pitchFamily="65" charset="-120"/>
                <a:ea typeface="標楷體" pitchFamily="65" charset="-120"/>
              </a:rPr>
              <a:t>50</a:t>
            </a:r>
            <a:r>
              <a:rPr lang="en-US" altLang="zh-TW" sz="2000" b="0" dirty="0" smtClean="0">
                <a:solidFill>
                  <a:srgbClr val="663300"/>
                </a:solidFill>
                <a:latin typeface="標楷體" pitchFamily="65" charset="-120"/>
                <a:ea typeface="標楷體" pitchFamily="65" charset="-120"/>
              </a:rPr>
              <a:t>%</a:t>
            </a:r>
            <a:r>
              <a:rPr lang="zh-TW" altLang="en-US" sz="2000" dirty="0" smtClean="0">
                <a:solidFill>
                  <a:srgbClr val="663300"/>
                </a:solidFill>
                <a:latin typeface="標楷體" pitchFamily="65" charset="-120"/>
                <a:ea typeface="標楷體" pitchFamily="65" charset="-120"/>
              </a:rPr>
              <a:t>者，得由計畫主持人循執行機構</a:t>
            </a:r>
            <a:r>
              <a:rPr lang="zh-TW" altLang="en-US" sz="2000" dirty="0" smtClean="0">
                <a:solidFill>
                  <a:srgbClr val="663300"/>
                </a:solidFill>
                <a:latin typeface="標楷體" pitchFamily="65" charset="-120"/>
                <a:ea typeface="標楷體" pitchFamily="65" charset="-120"/>
                <a:hlinkClick r:id="rId4" action="ppaction://hlinkfile"/>
              </a:rPr>
              <a:t>行政程序</a:t>
            </a:r>
            <a:r>
              <a:rPr lang="zh-TW" altLang="en-US" sz="2000" dirty="0" smtClean="0">
                <a:solidFill>
                  <a:srgbClr val="663300"/>
                </a:solidFill>
                <a:latin typeface="標楷體" pitchFamily="65" charset="-120"/>
                <a:ea typeface="標楷體" pitchFamily="65" charset="-120"/>
              </a:rPr>
              <a:t>簽報核准後辦理。</a:t>
            </a:r>
            <a:endParaRPr lang="zh-TW" altLang="en-US" sz="2000" b="0" dirty="0" smtClean="0">
              <a:solidFill>
                <a:srgbClr val="663300"/>
              </a:solidFill>
              <a:latin typeface="標楷體" pitchFamily="65" charset="-120"/>
              <a:ea typeface="標楷體" pitchFamily="65" charset="-120"/>
            </a:endParaRPr>
          </a:p>
          <a:p>
            <a:pPr lvl="1" eaLnBrk="1" hangingPunct="1">
              <a:spcBef>
                <a:spcPct val="0"/>
              </a:spcBef>
              <a:buFont typeface="Wingdings" pitchFamily="2" charset="2"/>
              <a:buNone/>
            </a:pPr>
            <a:endParaRPr lang="zh-TW" altLang="en-US" sz="1800" b="1" dirty="0" smtClean="0">
              <a:solidFill>
                <a:srgbClr val="800000"/>
              </a:solidFill>
              <a:latin typeface="標楷體" pitchFamily="65" charset="-120"/>
              <a:ea typeface="標楷體" pitchFamily="65" charset="-120"/>
            </a:endParaRPr>
          </a:p>
          <a:p>
            <a:pPr eaLnBrk="1" hangingPunct="1"/>
            <a:endParaRPr lang="zh-TW" altLang="en-US" sz="2400" dirty="0" smtClean="0">
              <a:latin typeface="標楷體" pitchFamily="65" charset="-120"/>
              <a:ea typeface="標楷體" pitchFamily="65" charset="-120"/>
            </a:endParaRPr>
          </a:p>
          <a:p>
            <a:pPr eaLnBrk="1" hangingPunct="1"/>
            <a:endParaRPr lang="zh-TW" altLang="en-US" dirty="0" smtClean="0">
              <a:latin typeface="標楷體" pitchFamily="65" charset="-120"/>
              <a:ea typeface="標楷體" pitchFamily="65" charset="-120"/>
            </a:endParaRPr>
          </a:p>
          <a:p>
            <a:pPr eaLnBrk="1" hangingPunct="1">
              <a:buFont typeface="Wingdings" pitchFamily="2" charset="2"/>
              <a:buBlip>
                <a:blip r:embed="rId5"/>
              </a:buBlip>
            </a:pPr>
            <a:endParaRPr lang="zh-TW" altLang="en-US" sz="2400" dirty="0" smtClean="0">
              <a:solidFill>
                <a:srgbClr val="CC3300"/>
              </a:solidFill>
              <a:latin typeface="標楷體" pitchFamily="65" charset="-120"/>
              <a:ea typeface="標楷體" pitchFamily="65" charset="-120"/>
            </a:endParaRPr>
          </a:p>
        </p:txBody>
      </p:sp>
      <p:sp>
        <p:nvSpPr>
          <p:cNvPr id="29699" name="Rectangle 4"/>
          <p:cNvSpPr>
            <a:spLocks noGrp="1" noChangeArrowheads="1"/>
          </p:cNvSpPr>
          <p:nvPr>
            <p:ph type="title"/>
          </p:nvPr>
        </p:nvSpPr>
        <p:spPr bwMode="auto">
          <a:xfrm>
            <a:off x="323850" y="188913"/>
            <a:ext cx="8424863" cy="503237"/>
          </a:xfrm>
          <a:solidFill>
            <a:srgbClr val="000000"/>
          </a:solidFill>
        </p:spPr>
        <p:txBody>
          <a:bodyPr/>
          <a:lstStyle/>
          <a:p>
            <a:pPr eaLnBrk="1" hangingPunct="1"/>
            <a:r>
              <a:rPr lang="zh-TW" altLang="en-US" sz="3200" smtClean="0">
                <a:ea typeface="標楷體" pitchFamily="65" charset="-120"/>
              </a:rPr>
              <a:t>經費動支及報銷應注意事項</a:t>
            </a:r>
            <a:r>
              <a:rPr lang="zh-TW" altLang="en-US" sz="2400" smtClean="0">
                <a:ea typeface="新細明體" charset="-120"/>
              </a:rPr>
              <a:t> </a:t>
            </a:r>
          </a:p>
        </p:txBody>
      </p:sp>
      <p:grpSp>
        <p:nvGrpSpPr>
          <p:cNvPr id="29700" name="Group 5"/>
          <p:cNvGrpSpPr>
            <a:grpSpLocks/>
          </p:cNvGrpSpPr>
          <p:nvPr/>
        </p:nvGrpSpPr>
        <p:grpSpPr bwMode="auto">
          <a:xfrm>
            <a:off x="2411413" y="692150"/>
            <a:ext cx="4608512" cy="649288"/>
            <a:chOff x="158" y="3748"/>
            <a:chExt cx="2404" cy="395"/>
          </a:xfrm>
        </p:grpSpPr>
        <p:sp>
          <p:nvSpPr>
            <p:cNvPr id="29702" name="AutoShape 6"/>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29703" name="AutoShape 7"/>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kumimoji="1" lang="zh-TW" altLang="en-US" sz="3200">
                  <a:solidFill>
                    <a:srgbClr val="000099"/>
                  </a:solidFill>
                </a:rPr>
                <a:t>設備費</a:t>
              </a:r>
            </a:p>
          </p:txBody>
        </p:sp>
      </p:grpSp>
      <p:sp>
        <p:nvSpPr>
          <p:cNvPr id="77833" name="AutoShape 9"/>
          <p:cNvSpPr>
            <a:spLocks noChangeArrowheads="1"/>
          </p:cNvSpPr>
          <p:nvPr/>
        </p:nvSpPr>
        <p:spPr bwMode="auto">
          <a:xfrm>
            <a:off x="5148263" y="6092825"/>
            <a:ext cx="1871662" cy="576263"/>
          </a:xfrm>
          <a:prstGeom prst="cloudCallout">
            <a:avLst>
              <a:gd name="adj1" fmla="val -63403"/>
              <a:gd name="adj2" fmla="val -46694"/>
            </a:avLst>
          </a:prstGeom>
          <a:solidFill>
            <a:schemeClr val="accent1"/>
          </a:solidFill>
          <a:ln w="9525">
            <a:solidFill>
              <a:schemeClr val="tx1"/>
            </a:solidFill>
            <a:round/>
            <a:headEnd/>
            <a:tailEnd/>
          </a:ln>
        </p:spPr>
        <p:txBody>
          <a:bodyPr/>
          <a:lstStyle/>
          <a:p>
            <a:pPr algn="ctr"/>
            <a:r>
              <a:rPr lang="zh-TW" altLang="en-US"/>
              <a:t>校長核准</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anim calcmode="lin" valueType="num">
                                      <p:cBhvr additive="base">
                                        <p:cTn id="7" dur="5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782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anim calcmode="lin" valueType="num">
                                      <p:cBhvr additive="base">
                                        <p:cTn id="11" dur="500" fill="hold"/>
                                        <p:tgtEl>
                                          <p:spTgt spid="7782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7827">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7827">
                                            <p:txEl>
                                              <p:pRg st="2" end="2"/>
                                            </p:txEl>
                                          </p:spTgt>
                                        </p:tgtEl>
                                        <p:attrNameLst>
                                          <p:attrName>style.visibility</p:attrName>
                                        </p:attrNameLst>
                                      </p:cBhvr>
                                      <p:to>
                                        <p:strVal val="visible"/>
                                      </p:to>
                                    </p:set>
                                    <p:anim calcmode="lin" valueType="num">
                                      <p:cBhvr additive="base">
                                        <p:cTn id="15" dur="500" fill="hold"/>
                                        <p:tgtEl>
                                          <p:spTgt spid="7782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782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nodeType="clickEffect">
                                  <p:stCondLst>
                                    <p:cond delay="0"/>
                                  </p:stCondLst>
                                  <p:childTnLst>
                                    <p:set>
                                      <p:cBhvr>
                                        <p:cTn id="20" dur="1" fill="hold">
                                          <p:stCondLst>
                                            <p:cond delay="0"/>
                                          </p:stCondLst>
                                        </p:cTn>
                                        <p:tgtEl>
                                          <p:spTgt spid="77827">
                                            <p:txEl>
                                              <p:pRg st="3" end="3"/>
                                            </p:txEl>
                                          </p:spTgt>
                                        </p:tgtEl>
                                        <p:attrNameLst>
                                          <p:attrName>style.visibility</p:attrName>
                                        </p:attrNameLst>
                                      </p:cBhvr>
                                      <p:to>
                                        <p:strVal val="visible"/>
                                      </p:to>
                                    </p:set>
                                    <p:anim calcmode="lin" valueType="num">
                                      <p:cBhvr additive="base">
                                        <p:cTn id="21" dur="500" fill="hold"/>
                                        <p:tgtEl>
                                          <p:spTgt spid="77827">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782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nodeType="clickEffect">
                                  <p:stCondLst>
                                    <p:cond delay="0"/>
                                  </p:stCondLst>
                                  <p:childTnLst>
                                    <p:set>
                                      <p:cBhvr>
                                        <p:cTn id="26" dur="1" fill="hold">
                                          <p:stCondLst>
                                            <p:cond delay="0"/>
                                          </p:stCondLst>
                                        </p:cTn>
                                        <p:tgtEl>
                                          <p:spTgt spid="77827">
                                            <p:txEl>
                                              <p:pRg st="4" end="4"/>
                                            </p:txEl>
                                          </p:spTgt>
                                        </p:tgtEl>
                                        <p:attrNameLst>
                                          <p:attrName>style.visibility</p:attrName>
                                        </p:attrNameLst>
                                      </p:cBhvr>
                                      <p:to>
                                        <p:strVal val="visible"/>
                                      </p:to>
                                    </p:set>
                                    <p:anim calcmode="lin" valueType="num">
                                      <p:cBhvr additive="base">
                                        <p:cTn id="27" dur="500" fill="hold"/>
                                        <p:tgtEl>
                                          <p:spTgt spid="7782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782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7833"/>
                                        </p:tgtEl>
                                        <p:attrNameLst>
                                          <p:attrName>style.visibility</p:attrName>
                                        </p:attrNameLst>
                                      </p:cBhvr>
                                      <p:to>
                                        <p:strVal val="visible"/>
                                      </p:to>
                                    </p:set>
                                    <p:anim calcmode="lin" valueType="num">
                                      <p:cBhvr additive="base">
                                        <p:cTn id="33" dur="500" fill="hold"/>
                                        <p:tgtEl>
                                          <p:spTgt spid="77833"/>
                                        </p:tgtEl>
                                        <p:attrNameLst>
                                          <p:attrName>ppt_x</p:attrName>
                                        </p:attrNameLst>
                                      </p:cBhvr>
                                      <p:tavLst>
                                        <p:tav tm="0">
                                          <p:val>
                                            <p:strVal val="#ppt_x"/>
                                          </p:val>
                                        </p:tav>
                                        <p:tav tm="100000">
                                          <p:val>
                                            <p:strVal val="#ppt_x"/>
                                          </p:val>
                                        </p:tav>
                                      </p:tavLst>
                                    </p:anim>
                                    <p:anim calcmode="lin" valueType="num">
                                      <p:cBhvr additive="base">
                                        <p:cTn id="34" dur="500" fill="hold"/>
                                        <p:tgtEl>
                                          <p:spTgt spid="778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p:txBody>
          <a:bodyPr/>
          <a:lstStyle/>
          <a:p>
            <a:pPr marL="914400" lvl="1" indent="-457200" eaLnBrk="1" hangingPunct="1">
              <a:buFont typeface="Wingdings" pitchFamily="2" charset="2"/>
              <a:buNone/>
            </a:pPr>
            <a:endParaRPr lang="en-US" altLang="zh-TW" smtClean="0">
              <a:ea typeface="新細明體" charset="-120"/>
            </a:endParaRPr>
          </a:p>
        </p:txBody>
      </p:sp>
      <p:grpSp>
        <p:nvGrpSpPr>
          <p:cNvPr id="6147" name="Group 3"/>
          <p:cNvGrpSpPr>
            <a:grpSpLocks/>
          </p:cNvGrpSpPr>
          <p:nvPr/>
        </p:nvGrpSpPr>
        <p:grpSpPr bwMode="auto">
          <a:xfrm>
            <a:off x="2555875" y="549275"/>
            <a:ext cx="3959225" cy="627063"/>
            <a:chOff x="158" y="3748"/>
            <a:chExt cx="2404" cy="395"/>
          </a:xfrm>
        </p:grpSpPr>
        <p:sp>
          <p:nvSpPr>
            <p:cNvPr id="6156" name="AutoShape 4"/>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6157" name="AutoShape 5"/>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kumimoji="1" lang="zh-TW" altLang="en-US" sz="3200">
                  <a:solidFill>
                    <a:srgbClr val="000099"/>
                  </a:solidFill>
                </a:rPr>
                <a:t>確定經費來源</a:t>
              </a:r>
            </a:p>
          </p:txBody>
        </p:sp>
      </p:grpSp>
      <p:sp>
        <p:nvSpPr>
          <p:cNvPr id="6148" name="Rectangle 6"/>
          <p:cNvSpPr>
            <a:spLocks noGrp="1" noChangeArrowheads="1"/>
          </p:cNvSpPr>
          <p:nvPr>
            <p:ph type="title"/>
          </p:nvPr>
        </p:nvSpPr>
        <p:spPr>
          <a:solidFill>
            <a:srgbClr val="000000"/>
          </a:solidFill>
        </p:spPr>
        <p:txBody>
          <a:bodyPr/>
          <a:lstStyle/>
          <a:p>
            <a:pPr eaLnBrk="1" hangingPunct="1"/>
            <a:r>
              <a:rPr lang="zh-TW" altLang="en-US" b="0" smtClean="0">
                <a:ea typeface="標楷體" pitchFamily="65" charset="-120"/>
              </a:rPr>
              <a:t>經費動支及報銷應注意事項</a:t>
            </a:r>
          </a:p>
        </p:txBody>
      </p:sp>
      <p:sp>
        <p:nvSpPr>
          <p:cNvPr id="6149" name="AutoShape 7"/>
          <p:cNvSpPr>
            <a:spLocks noChangeArrowheads="1"/>
          </p:cNvSpPr>
          <p:nvPr/>
        </p:nvSpPr>
        <p:spPr bwMode="auto">
          <a:xfrm>
            <a:off x="2916238" y="2205038"/>
            <a:ext cx="2160587" cy="936625"/>
          </a:xfrm>
          <a:prstGeom prst="flowChartAlternateProcess">
            <a:avLst/>
          </a:prstGeom>
          <a:solidFill>
            <a:schemeClr val="accent1"/>
          </a:solidFill>
          <a:ln w="9525">
            <a:solidFill>
              <a:schemeClr val="tx1"/>
            </a:solidFill>
            <a:miter lim="800000"/>
            <a:headEnd/>
            <a:tailEnd/>
          </a:ln>
        </p:spPr>
        <p:txBody>
          <a:bodyPr wrap="none" anchor="ctr"/>
          <a:lstStyle/>
          <a:p>
            <a:pPr algn="ctr"/>
            <a:r>
              <a:rPr lang="zh-TW" altLang="en-US" sz="2800"/>
              <a:t>經費來源</a:t>
            </a:r>
          </a:p>
        </p:txBody>
      </p:sp>
      <p:sp>
        <p:nvSpPr>
          <p:cNvPr id="6150" name="AutoShape 9"/>
          <p:cNvSpPr>
            <a:spLocks noChangeArrowheads="1"/>
          </p:cNvSpPr>
          <p:nvPr/>
        </p:nvSpPr>
        <p:spPr bwMode="auto">
          <a:xfrm>
            <a:off x="1692275" y="4005263"/>
            <a:ext cx="1727200" cy="935037"/>
          </a:xfrm>
          <a:prstGeom prst="flowChartAlternateProcess">
            <a:avLst/>
          </a:prstGeom>
          <a:solidFill>
            <a:schemeClr val="accent1"/>
          </a:solidFill>
          <a:ln w="9525">
            <a:solidFill>
              <a:schemeClr val="tx1"/>
            </a:solidFill>
            <a:miter lim="800000"/>
            <a:headEnd/>
            <a:tailEnd/>
          </a:ln>
        </p:spPr>
        <p:txBody>
          <a:bodyPr wrap="none" anchor="ctr"/>
          <a:lstStyle/>
          <a:p>
            <a:pPr algn="ctr"/>
            <a:r>
              <a:rPr lang="zh-TW" altLang="en-US" sz="2400"/>
              <a:t>部門預算</a:t>
            </a:r>
          </a:p>
        </p:txBody>
      </p:sp>
      <p:sp>
        <p:nvSpPr>
          <p:cNvPr id="6151" name="AutoShape 11"/>
          <p:cNvSpPr>
            <a:spLocks noChangeArrowheads="1"/>
          </p:cNvSpPr>
          <p:nvPr/>
        </p:nvSpPr>
        <p:spPr bwMode="auto">
          <a:xfrm>
            <a:off x="4716463" y="4005263"/>
            <a:ext cx="1727200" cy="935037"/>
          </a:xfrm>
          <a:prstGeom prst="flowChartAlternateProcess">
            <a:avLst/>
          </a:prstGeom>
          <a:solidFill>
            <a:schemeClr val="accent1"/>
          </a:solidFill>
          <a:ln w="9525">
            <a:solidFill>
              <a:schemeClr val="tx1"/>
            </a:solidFill>
            <a:miter lim="800000"/>
            <a:headEnd/>
            <a:tailEnd/>
          </a:ln>
        </p:spPr>
        <p:txBody>
          <a:bodyPr wrap="none" anchor="ctr"/>
          <a:lstStyle/>
          <a:p>
            <a:pPr algn="ctr"/>
            <a:r>
              <a:rPr lang="zh-TW" altLang="en-US" sz="2400"/>
              <a:t>計畫預算</a:t>
            </a:r>
          </a:p>
        </p:txBody>
      </p:sp>
      <p:cxnSp>
        <p:nvCxnSpPr>
          <p:cNvPr id="6152" name="AutoShape 15"/>
          <p:cNvCxnSpPr>
            <a:cxnSpLocks noChangeShapeType="1"/>
            <a:stCxn id="6149" idx="2"/>
            <a:endCxn id="6151" idx="0"/>
          </p:cNvCxnSpPr>
          <p:nvPr/>
        </p:nvCxnSpPr>
        <p:spPr bwMode="auto">
          <a:xfrm rot="16200000" flipH="1">
            <a:off x="4356894" y="2782094"/>
            <a:ext cx="863600" cy="1582738"/>
          </a:xfrm>
          <a:prstGeom prst="bentConnector3">
            <a:avLst>
              <a:gd name="adj1" fmla="val 50000"/>
            </a:avLst>
          </a:prstGeom>
          <a:noFill/>
          <a:ln w="9525">
            <a:solidFill>
              <a:schemeClr val="tx1"/>
            </a:solidFill>
            <a:miter lim="800000"/>
            <a:headEnd type="triangle" w="med" len="med"/>
            <a:tailEnd type="triangle" w="med" len="med"/>
          </a:ln>
          <a:extLst>
            <a:ext uri="{909E8E84-426E-40DD-AFC4-6F175D3DCCD1}">
              <a14:hiddenFill xmlns:a14="http://schemas.microsoft.com/office/drawing/2010/main">
                <a:noFill/>
              </a14:hiddenFill>
            </a:ext>
          </a:extLst>
        </p:spPr>
      </p:cxnSp>
      <p:cxnSp>
        <p:nvCxnSpPr>
          <p:cNvPr id="6153" name="AutoShape 16"/>
          <p:cNvCxnSpPr>
            <a:cxnSpLocks noChangeShapeType="1"/>
            <a:stCxn id="6149" idx="2"/>
            <a:endCxn id="6150" idx="0"/>
          </p:cNvCxnSpPr>
          <p:nvPr/>
        </p:nvCxnSpPr>
        <p:spPr bwMode="auto">
          <a:xfrm rot="5400000">
            <a:off x="2844800" y="2852738"/>
            <a:ext cx="863600" cy="144145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6154" name="矩形 14"/>
          <p:cNvSpPr>
            <a:spLocks noChangeArrowheads="1"/>
          </p:cNvSpPr>
          <p:nvPr/>
        </p:nvSpPr>
        <p:spPr bwMode="auto">
          <a:xfrm>
            <a:off x="5651500" y="2636838"/>
            <a:ext cx="2665413" cy="1008062"/>
          </a:xfrm>
          <a:prstGeom prst="rect">
            <a:avLst/>
          </a:prstGeom>
          <a:solidFill>
            <a:srgbClr val="FFFF00"/>
          </a:solidFill>
          <a:ln w="9525" algn="ctr">
            <a:solidFill>
              <a:schemeClr val="tx1"/>
            </a:solidFill>
            <a:round/>
            <a:headEnd/>
            <a:tailEnd/>
          </a:ln>
        </p:spPr>
        <p:txBody>
          <a:bodyPr/>
          <a:lstStyle/>
          <a:p>
            <a:pPr algn="ctr"/>
            <a:r>
              <a:rPr lang="zh-TW" altLang="en-US"/>
              <a:t>老師向國科會、農委會或其他公私團體承接之個人委辦或補助計畫</a:t>
            </a:r>
          </a:p>
        </p:txBody>
      </p:sp>
      <p:sp>
        <p:nvSpPr>
          <p:cNvPr id="6155" name="矩形 15"/>
          <p:cNvSpPr>
            <a:spLocks noChangeArrowheads="1"/>
          </p:cNvSpPr>
          <p:nvPr/>
        </p:nvSpPr>
        <p:spPr bwMode="auto">
          <a:xfrm>
            <a:off x="611188" y="2852738"/>
            <a:ext cx="1439862" cy="1008062"/>
          </a:xfrm>
          <a:prstGeom prst="rect">
            <a:avLst/>
          </a:prstGeom>
          <a:solidFill>
            <a:srgbClr val="FFFF00"/>
          </a:solidFill>
          <a:ln w="9525" algn="ctr">
            <a:solidFill>
              <a:schemeClr val="tx1"/>
            </a:solidFill>
            <a:round/>
            <a:headEnd/>
            <a:tailEnd/>
          </a:ln>
        </p:spPr>
        <p:txBody>
          <a:bodyPr/>
          <a:lstStyle/>
          <a:p>
            <a:pPr algn="ctr"/>
            <a:r>
              <a:rPr lang="zh-TW" altLang="en-US"/>
              <a:t>學校分配給各系所年度基本需求</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ChangeArrowheads="1"/>
          </p:cNvSpPr>
          <p:nvPr>
            <p:ph type="body" idx="1"/>
          </p:nvPr>
        </p:nvSpPr>
        <p:spPr>
          <a:xfrm>
            <a:off x="468313" y="1484313"/>
            <a:ext cx="8229600" cy="4840287"/>
          </a:xfrm>
        </p:spPr>
        <p:txBody>
          <a:bodyPr/>
          <a:lstStyle/>
          <a:p>
            <a:pPr eaLnBrk="1" hangingPunct="1"/>
            <a:r>
              <a:rPr lang="zh-TW" altLang="en-US" sz="2400" b="0" dirty="0" smtClean="0">
                <a:latin typeface="標楷體" pitchFamily="65" charset="-120"/>
                <a:ea typeface="標楷體" pitchFamily="65" charset="-120"/>
              </a:rPr>
              <a:t>經會計室及有關單位會簽過或審核過之簽呈或請購單，</a:t>
            </a:r>
            <a:r>
              <a:rPr lang="zh-TW" altLang="en-US" sz="2400" b="0" dirty="0" smtClean="0">
                <a:solidFill>
                  <a:srgbClr val="CC3300"/>
                </a:solidFill>
                <a:latin typeface="標楷體" pitchFamily="65" charset="-120"/>
                <a:ea typeface="標楷體" pitchFamily="65" charset="-120"/>
              </a:rPr>
              <a:t>不得任意更改</a:t>
            </a:r>
            <a:r>
              <a:rPr lang="zh-TW" altLang="en-US" sz="2400" b="0" dirty="0" smtClean="0">
                <a:latin typeface="標楷體" pitchFamily="65" charset="-120"/>
                <a:ea typeface="標楷體" pitchFamily="65" charset="-120"/>
              </a:rPr>
              <a:t>，以利預算控管</a:t>
            </a:r>
            <a:r>
              <a:rPr lang="zh-TW" altLang="en-US" sz="2400" b="0" dirty="0" smtClean="0">
                <a:ea typeface="標楷體" pitchFamily="65" charset="-120"/>
              </a:rPr>
              <a:t>，如確因業務需要必需辦理變更，簽呈部份請循行政程序另簽</a:t>
            </a:r>
            <a:r>
              <a:rPr lang="zh-TW" altLang="zh-TW" sz="2400" b="0" dirty="0" smtClean="0">
                <a:ea typeface="標楷體" pitchFamily="65" charset="-120"/>
              </a:rPr>
              <a:t>；</a:t>
            </a:r>
            <a:r>
              <a:rPr lang="zh-TW" altLang="en-US" sz="2400" b="0" dirty="0" smtClean="0">
                <a:ea typeface="標楷體" pitchFamily="65" charset="-120"/>
              </a:rPr>
              <a:t>審核過而尚未辦理之請夠購單如需取消，請加註原因經單位主管概簽章後，會計室據以辦理。</a:t>
            </a:r>
            <a:endParaRPr lang="en-US" altLang="zh-TW" sz="2400" b="0" dirty="0" smtClean="0">
              <a:latin typeface="標楷體" pitchFamily="65" charset="-120"/>
              <a:ea typeface="標楷體" pitchFamily="65" charset="-120"/>
            </a:endParaRPr>
          </a:p>
          <a:p>
            <a:pPr eaLnBrk="1" hangingPunct="1"/>
            <a:r>
              <a:rPr lang="zh-TW" altLang="en-US" sz="2400" b="0" dirty="0" smtClean="0">
                <a:solidFill>
                  <a:srgbClr val="CC3300"/>
                </a:solidFill>
                <a:latin typeface="標楷體" pitchFamily="65" charset="-120"/>
                <a:ea typeface="標楷體" pitchFamily="65" charset="-120"/>
              </a:rPr>
              <a:t>支出機關分攤表：</a:t>
            </a:r>
            <a:r>
              <a:rPr lang="zh-TW" altLang="en-US" sz="2400" b="0" dirty="0" smtClean="0">
                <a:latin typeface="標楷體" pitchFamily="65" charset="-120"/>
                <a:ea typeface="標楷體" pitchFamily="65" charset="-120"/>
              </a:rPr>
              <a:t>數機關分攤之支付款項，其支出憑證應加具「</a:t>
            </a:r>
            <a:r>
              <a:rPr lang="zh-TW" altLang="en-US" sz="2400" b="0" dirty="0" smtClean="0">
                <a:solidFill>
                  <a:srgbClr val="CC3300"/>
                </a:solidFill>
                <a:latin typeface="標楷體" pitchFamily="65" charset="-120"/>
                <a:ea typeface="標楷體" pitchFamily="65" charset="-120"/>
                <a:hlinkClick r:id="rId2" action="ppaction://hlinkfile"/>
              </a:rPr>
              <a:t>支出機關分攤表</a:t>
            </a:r>
            <a:r>
              <a:rPr lang="zh-TW" altLang="en-US" sz="2400" b="0" dirty="0" smtClean="0">
                <a:latin typeface="標楷體" pitchFamily="65" charset="-120"/>
                <a:ea typeface="標楷體" pitchFamily="65" charset="-120"/>
              </a:rPr>
              <a:t>」，並由主辦機關保存，其他各分攤機關應檢附主辦機關出具之收據及支出機關分攤表</a:t>
            </a:r>
          </a:p>
          <a:p>
            <a:pPr eaLnBrk="1" hangingPunct="1"/>
            <a:r>
              <a:rPr lang="zh-TW" altLang="en-US" sz="2400" b="0" dirty="0" smtClean="0">
                <a:solidFill>
                  <a:srgbClr val="CC3300"/>
                </a:solidFill>
                <a:latin typeface="標楷體" pitchFamily="65" charset="-120"/>
                <a:ea typeface="標楷體" pitchFamily="65" charset="-120"/>
              </a:rPr>
              <a:t>經手人及驗收證明人不得為同一人。</a:t>
            </a:r>
          </a:p>
          <a:p>
            <a:pPr eaLnBrk="1" hangingPunct="1"/>
            <a:r>
              <a:rPr lang="zh-TW" altLang="en-US" sz="2400" b="0" dirty="0" smtClean="0">
                <a:solidFill>
                  <a:srgbClr val="CC3300"/>
                </a:solidFill>
                <a:latin typeface="標楷體" pitchFamily="65" charset="-120"/>
                <a:ea typeface="標楷體" pitchFamily="65" charset="-120"/>
              </a:rPr>
              <a:t>受款人必需為廠商、經手人或驗收證明人。</a:t>
            </a:r>
            <a:endParaRPr lang="en-US" altLang="zh-TW" sz="2400" b="0" dirty="0" smtClean="0">
              <a:solidFill>
                <a:srgbClr val="CC3300"/>
              </a:solidFill>
              <a:latin typeface="標楷體" pitchFamily="65" charset="-120"/>
              <a:ea typeface="標楷體" pitchFamily="65" charset="-120"/>
            </a:endParaRPr>
          </a:p>
          <a:p>
            <a:pPr eaLnBrk="1" hangingPunct="1"/>
            <a:r>
              <a:rPr lang="zh-TW" altLang="en-US" sz="2400" b="0" dirty="0" smtClean="0">
                <a:solidFill>
                  <a:srgbClr val="CC3300"/>
                </a:solidFill>
                <a:latin typeface="標楷體" pitchFamily="65" charset="-120"/>
                <a:ea typeface="標楷體" pitchFamily="65" charset="-120"/>
              </a:rPr>
              <a:t>國科會計畫</a:t>
            </a:r>
            <a:r>
              <a:rPr lang="en-US" altLang="zh-TW" sz="2400" b="0" dirty="0" smtClean="0">
                <a:solidFill>
                  <a:srgbClr val="CC3300"/>
                </a:solidFill>
                <a:latin typeface="標楷體" pitchFamily="65" charset="-120"/>
                <a:ea typeface="標楷體" pitchFamily="65" charset="-120"/>
              </a:rPr>
              <a:t>—</a:t>
            </a:r>
            <a:r>
              <a:rPr lang="zh-TW" altLang="en-US" sz="2400" b="0" dirty="0" smtClean="0">
                <a:solidFill>
                  <a:srgbClr val="CC3300"/>
                </a:solidFill>
                <a:latin typeface="標楷體" pitchFamily="65" charset="-120"/>
                <a:ea typeface="標楷體" pitchFamily="65" charset="-120"/>
              </a:rPr>
              <a:t>博士後研究，有賸餘不得調整至其他用途，繳回。</a:t>
            </a:r>
          </a:p>
        </p:txBody>
      </p:sp>
      <p:sp>
        <p:nvSpPr>
          <p:cNvPr id="30723" name="Rectangle 3"/>
          <p:cNvSpPr>
            <a:spLocks noGrp="1" noChangeArrowheads="1"/>
          </p:cNvSpPr>
          <p:nvPr>
            <p:ph type="title"/>
          </p:nvPr>
        </p:nvSpPr>
        <p:spPr bwMode="auto">
          <a:xfrm>
            <a:off x="323850" y="188913"/>
            <a:ext cx="8424863" cy="503237"/>
          </a:xfrm>
          <a:solidFill>
            <a:srgbClr val="000000"/>
          </a:solidFill>
        </p:spPr>
        <p:txBody>
          <a:bodyPr/>
          <a:lstStyle/>
          <a:p>
            <a:pPr eaLnBrk="1" hangingPunct="1"/>
            <a:r>
              <a:rPr lang="zh-TW" altLang="en-US" sz="3200" smtClean="0">
                <a:ea typeface="標楷體" pitchFamily="65" charset="-120"/>
              </a:rPr>
              <a:t>經費動支及報銷應注意事項</a:t>
            </a:r>
            <a:r>
              <a:rPr lang="zh-TW" altLang="en-US" sz="2400" smtClean="0">
                <a:ea typeface="新細明體" charset="-120"/>
              </a:rPr>
              <a:t> </a:t>
            </a:r>
          </a:p>
        </p:txBody>
      </p:sp>
      <p:grpSp>
        <p:nvGrpSpPr>
          <p:cNvPr id="30724" name="Group 4"/>
          <p:cNvGrpSpPr>
            <a:grpSpLocks/>
          </p:cNvGrpSpPr>
          <p:nvPr/>
        </p:nvGrpSpPr>
        <p:grpSpPr bwMode="auto">
          <a:xfrm>
            <a:off x="2484438" y="692150"/>
            <a:ext cx="4608512" cy="649288"/>
            <a:chOff x="158" y="3748"/>
            <a:chExt cx="2404" cy="395"/>
          </a:xfrm>
        </p:grpSpPr>
        <p:sp>
          <p:nvSpPr>
            <p:cNvPr id="30725" name="AutoShape 5"/>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30726" name="AutoShape 6"/>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kumimoji="1" lang="zh-TW" altLang="en-US" sz="3200">
                  <a:solidFill>
                    <a:srgbClr val="000099"/>
                  </a:solidFill>
                </a:rPr>
                <a:t>其他核銷應注意事項</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81250">
                                            <p:txEl>
                                              <p:pRg st="0" end="0"/>
                                            </p:txEl>
                                          </p:spTgt>
                                        </p:tgtEl>
                                        <p:attrNameLst>
                                          <p:attrName>style.visibility</p:attrName>
                                        </p:attrNameLst>
                                      </p:cBhvr>
                                      <p:to>
                                        <p:strVal val="visible"/>
                                      </p:to>
                                    </p:set>
                                    <p:anim calcmode="lin" valueType="num">
                                      <p:cBhvr additive="base">
                                        <p:cTn id="7" dur="500" fill="hold"/>
                                        <p:tgtEl>
                                          <p:spTgt spid="18125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1250">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81250">
                                            <p:txEl>
                                              <p:pRg st="1" end="1"/>
                                            </p:txEl>
                                          </p:spTgt>
                                        </p:tgtEl>
                                        <p:attrNameLst>
                                          <p:attrName>style.visibility</p:attrName>
                                        </p:attrNameLst>
                                      </p:cBhvr>
                                      <p:to>
                                        <p:strVal val="visible"/>
                                      </p:to>
                                    </p:set>
                                    <p:anim calcmode="lin" valueType="num">
                                      <p:cBhvr additive="base">
                                        <p:cTn id="11" dur="500" fill="hold"/>
                                        <p:tgtEl>
                                          <p:spTgt spid="181250">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125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81250">
                                            <p:txEl>
                                              <p:pRg st="2" end="2"/>
                                            </p:txEl>
                                          </p:spTgt>
                                        </p:tgtEl>
                                        <p:attrNameLst>
                                          <p:attrName>style.visibility</p:attrName>
                                        </p:attrNameLst>
                                      </p:cBhvr>
                                      <p:to>
                                        <p:strVal val="visible"/>
                                      </p:to>
                                    </p:set>
                                    <p:animEffect transition="in" filter="box(in)">
                                      <p:cBhvr>
                                        <p:cTn id="17" dur="500"/>
                                        <p:tgtEl>
                                          <p:spTgt spid="181250">
                                            <p:txEl>
                                              <p:pRg st="2" end="2"/>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181250">
                                            <p:txEl>
                                              <p:pRg st="3" end="3"/>
                                            </p:txEl>
                                          </p:spTgt>
                                        </p:tgtEl>
                                        <p:attrNameLst>
                                          <p:attrName>style.visibility</p:attrName>
                                        </p:attrNameLst>
                                      </p:cBhvr>
                                      <p:to>
                                        <p:strVal val="visible"/>
                                      </p:to>
                                    </p:set>
                                    <p:animEffect transition="in" filter="box(in)">
                                      <p:cBhvr>
                                        <p:cTn id="20" dur="500"/>
                                        <p:tgtEl>
                                          <p:spTgt spid="181250">
                                            <p:txEl>
                                              <p:pRg st="3" end="3"/>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181250">
                                            <p:txEl>
                                              <p:pRg st="4" end="4"/>
                                            </p:txEl>
                                          </p:spTgt>
                                        </p:tgtEl>
                                        <p:attrNameLst>
                                          <p:attrName>style.visibility</p:attrName>
                                        </p:attrNameLst>
                                      </p:cBhvr>
                                      <p:to>
                                        <p:strVal val="visible"/>
                                      </p:to>
                                    </p:set>
                                    <p:animEffect transition="in" filter="box(in)">
                                      <p:cBhvr>
                                        <p:cTn id="23" dur="500"/>
                                        <p:tgtEl>
                                          <p:spTgt spid="18125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type="body" idx="1"/>
          </p:nvPr>
        </p:nvSpPr>
        <p:spPr/>
        <p:txBody>
          <a:bodyPr/>
          <a:lstStyle/>
          <a:p>
            <a:pPr marL="711200" indent="-711200" eaLnBrk="1" hangingPunct="1"/>
            <a:r>
              <a:rPr lang="zh-TW" altLang="en-US" b="0" dirty="0" smtClean="0">
                <a:solidFill>
                  <a:srgbClr val="CC3300"/>
                </a:solidFill>
                <a:latin typeface="標楷體" pitchFamily="65" charset="-120"/>
                <a:ea typeface="標楷體" pitchFamily="65" charset="-120"/>
              </a:rPr>
              <a:t>購置檯燈：</a:t>
            </a:r>
            <a:r>
              <a:rPr lang="zh-TW" altLang="en-US" b="0" dirty="0" smtClean="0">
                <a:latin typeface="標楷體" pitchFamily="65" charset="-120"/>
                <a:ea typeface="標楷體" pitchFamily="65" charset="-120"/>
              </a:rPr>
              <a:t>請註明用途</a:t>
            </a:r>
            <a:r>
              <a:rPr lang="en-US" altLang="zh-TW" b="0" dirty="0" smtClean="0">
                <a:latin typeface="標楷體" pitchFamily="65" charset="-120"/>
                <a:ea typeface="標楷體" pitchFamily="65" charset="-120"/>
              </a:rPr>
              <a:t>,</a:t>
            </a:r>
            <a:r>
              <a:rPr lang="zh-TW" altLang="en-US" b="0" dirty="0" smtClean="0">
                <a:latin typeface="標楷體" pitchFamily="65" charset="-120"/>
                <a:ea typeface="標楷體" pitchFamily="65" charset="-120"/>
              </a:rPr>
              <a:t>若與執行計畫無關，請於學校</a:t>
            </a:r>
            <a:r>
              <a:rPr lang="zh-TW" altLang="en-US" dirty="0" smtClean="0">
                <a:latin typeface="標楷體" pitchFamily="65" charset="-120"/>
                <a:ea typeface="標楷體" pitchFamily="65" charset="-120"/>
              </a:rPr>
              <a:t>業務</a:t>
            </a:r>
            <a:r>
              <a:rPr lang="zh-TW" altLang="en-US" b="0" dirty="0" smtClean="0">
                <a:latin typeface="標楷體" pitchFamily="65" charset="-120"/>
                <a:ea typeface="標楷體" pitchFamily="65" charset="-120"/>
              </a:rPr>
              <a:t>費支付。</a:t>
            </a:r>
          </a:p>
          <a:p>
            <a:pPr marL="711200" indent="-711200" eaLnBrk="1" hangingPunct="1"/>
            <a:r>
              <a:rPr lang="zh-TW" altLang="en-US" b="0" dirty="0" smtClean="0">
                <a:solidFill>
                  <a:srgbClr val="CC3300"/>
                </a:solidFill>
                <a:latin typeface="標楷體" pitchFamily="65" charset="-120"/>
                <a:ea typeface="標楷體" pitchFamily="65" charset="-120"/>
              </a:rPr>
              <a:t>行動電話費：</a:t>
            </a:r>
            <a:r>
              <a:rPr lang="zh-TW" altLang="en-US" b="0" dirty="0" smtClean="0">
                <a:latin typeface="標楷體" pitchFamily="65" charset="-120"/>
                <a:ea typeface="標楷體" pitchFamily="65" charset="-120"/>
              </a:rPr>
              <a:t>不得於計畫業務費報支</a:t>
            </a:r>
          </a:p>
          <a:p>
            <a:pPr marL="711200" indent="-711200" eaLnBrk="1" hangingPunct="1"/>
            <a:r>
              <a:rPr lang="zh-TW" altLang="en-US" b="0" dirty="0" smtClean="0">
                <a:solidFill>
                  <a:srgbClr val="CC3300"/>
                </a:solidFill>
                <a:latin typeface="標楷體" pitchFamily="65" charset="-120"/>
                <a:ea typeface="標楷體" pitchFamily="65" charset="-120"/>
              </a:rPr>
              <a:t>餐點</a:t>
            </a:r>
            <a:r>
              <a:rPr lang="zh-TW" altLang="en-US" b="0" dirty="0" smtClean="0">
                <a:latin typeface="標楷體" pitchFamily="65" charset="-120"/>
                <a:ea typeface="標楷體" pitchFamily="65" charset="-120"/>
              </a:rPr>
              <a:t>：核定清單中所列餐點</a:t>
            </a:r>
            <a:r>
              <a:rPr lang="en-US" altLang="zh-TW" b="0" dirty="0" smtClean="0">
                <a:latin typeface="標楷體" pitchFamily="65" charset="-120"/>
                <a:ea typeface="標楷體" pitchFamily="65" charset="-120"/>
              </a:rPr>
              <a:t>,</a:t>
            </a:r>
            <a:r>
              <a:rPr lang="zh-TW" altLang="en-US" b="0" dirty="0" smtClean="0">
                <a:latin typeface="標楷體" pitchFamily="65" charset="-120"/>
                <a:ea typeface="標楷體" pitchFamily="65" charset="-120"/>
              </a:rPr>
              <a:t>指邀請校外人士參加會議</a:t>
            </a:r>
            <a:r>
              <a:rPr lang="en-US" altLang="zh-TW" b="0" dirty="0" smtClean="0">
                <a:latin typeface="標楷體" pitchFamily="65" charset="-120"/>
                <a:ea typeface="標楷體" pitchFamily="65" charset="-120"/>
              </a:rPr>
              <a:t>,</a:t>
            </a:r>
            <a:r>
              <a:rPr lang="zh-TW" altLang="en-US" b="0" dirty="0" smtClean="0">
                <a:latin typeface="標楷體" pitchFamily="65" charset="-120"/>
                <a:ea typeface="標楷體" pitchFamily="65" charset="-120"/>
              </a:rPr>
              <a:t>逾用餐時間所提供之便當等</a:t>
            </a:r>
            <a:r>
              <a:rPr lang="en-US" altLang="zh-TW" b="0" dirty="0" smtClean="0">
                <a:latin typeface="標楷體" pitchFamily="65" charset="-120"/>
                <a:ea typeface="標楷體" pitchFamily="65" charset="-120"/>
              </a:rPr>
              <a:t>;</a:t>
            </a:r>
            <a:r>
              <a:rPr lang="zh-TW" altLang="en-US" b="0" dirty="0" smtClean="0">
                <a:solidFill>
                  <a:srgbClr val="CC3300"/>
                </a:solidFill>
                <a:latin typeface="標楷體" pitchFamily="65" charset="-120"/>
                <a:ea typeface="標楷體" pitchFamily="65" charset="-120"/>
              </a:rPr>
              <a:t>不補助主持人執行研究計畫之逾時誤餐費。</a:t>
            </a:r>
          </a:p>
          <a:p>
            <a:pPr marL="711200" indent="-711200" eaLnBrk="1" hangingPunct="1"/>
            <a:r>
              <a:rPr lang="zh-TW" altLang="en-US" b="0" dirty="0" smtClean="0">
                <a:latin typeface="標楷體" pitchFamily="65" charset="-120"/>
                <a:ea typeface="標楷體" pitchFamily="65" charset="-120"/>
              </a:rPr>
              <a:t>計畫相關人員才可報支「</a:t>
            </a:r>
            <a:r>
              <a:rPr lang="zh-TW" altLang="en-US" b="0" dirty="0" smtClean="0">
                <a:solidFill>
                  <a:srgbClr val="CC3300"/>
                </a:solidFill>
                <a:latin typeface="標楷體" pitchFamily="65" charset="-120"/>
                <a:ea typeface="標楷體" pitchFamily="65" charset="-120"/>
              </a:rPr>
              <a:t>國內研討費報名費</a:t>
            </a:r>
            <a:r>
              <a:rPr lang="zh-TW" altLang="en-US" b="0" dirty="0" smtClean="0">
                <a:latin typeface="標楷體" pitchFamily="65" charset="-120"/>
                <a:ea typeface="標楷體" pitchFamily="65" charset="-120"/>
              </a:rPr>
              <a:t>」：基本上須為計畫相關人員始可核銷</a:t>
            </a:r>
            <a:r>
              <a:rPr lang="en-US" altLang="zh-TW" b="0" dirty="0" smtClean="0">
                <a:latin typeface="標楷體" pitchFamily="65" charset="-120"/>
                <a:ea typeface="標楷體" pitchFamily="65" charset="-120"/>
              </a:rPr>
              <a:t>,</a:t>
            </a:r>
            <a:r>
              <a:rPr lang="zh-TW" altLang="en-US" b="0" dirty="0" smtClean="0">
                <a:latin typeface="標楷體" pitchFamily="65" charset="-120"/>
                <a:ea typeface="標楷體" pitchFamily="65" charset="-120"/>
              </a:rPr>
              <a:t>若有其他學生無酬協助該計畫的學生</a:t>
            </a:r>
            <a:r>
              <a:rPr lang="en-US" altLang="zh-TW" b="0" dirty="0" smtClean="0">
                <a:latin typeface="標楷體" pitchFamily="65" charset="-120"/>
                <a:ea typeface="標楷體" pitchFamily="65" charset="-120"/>
              </a:rPr>
              <a:t>,</a:t>
            </a:r>
            <a:r>
              <a:rPr lang="zh-TW" altLang="en-US" b="0" dirty="0" smtClean="0">
                <a:latin typeface="標楷體" pitchFamily="65" charset="-120"/>
                <a:ea typeface="標楷體" pitchFamily="65" charset="-120"/>
              </a:rPr>
              <a:t>請循本校內部行政程序核准後辦理。</a:t>
            </a:r>
            <a:endParaRPr lang="en-US" altLang="zh-TW" b="0" dirty="0" smtClean="0">
              <a:latin typeface="標楷體" pitchFamily="65" charset="-120"/>
              <a:ea typeface="標楷體" pitchFamily="65" charset="-120"/>
            </a:endParaRPr>
          </a:p>
        </p:txBody>
      </p:sp>
      <p:sp>
        <p:nvSpPr>
          <p:cNvPr id="31747" name="Rectangle 4"/>
          <p:cNvSpPr>
            <a:spLocks noGrp="1" noChangeArrowheads="1"/>
          </p:cNvSpPr>
          <p:nvPr>
            <p:ph type="title"/>
          </p:nvPr>
        </p:nvSpPr>
        <p:spPr>
          <a:solidFill>
            <a:srgbClr val="000000"/>
          </a:solidFill>
        </p:spPr>
        <p:txBody>
          <a:bodyPr/>
          <a:lstStyle/>
          <a:p>
            <a:pPr eaLnBrk="1" hangingPunct="1"/>
            <a:r>
              <a:rPr lang="zh-TW" altLang="en-US" sz="3200" smtClean="0">
                <a:ea typeface="標楷體" pitchFamily="65" charset="-120"/>
              </a:rPr>
              <a:t>歷年國科會查核意見</a:t>
            </a:r>
            <a:r>
              <a:rPr lang="zh-TW" altLang="en-US" sz="2400" smtClean="0">
                <a:ea typeface="新細明體" charset="-120"/>
              </a:rPr>
              <a:t> </a:t>
            </a:r>
          </a:p>
        </p:txBody>
      </p:sp>
      <p:sp>
        <p:nvSpPr>
          <p:cNvPr id="31748" name="AutoShape 5"/>
          <p:cNvSpPr>
            <a:spLocks noChangeArrowheads="1"/>
          </p:cNvSpPr>
          <p:nvPr/>
        </p:nvSpPr>
        <p:spPr bwMode="auto">
          <a:xfrm>
            <a:off x="5003800" y="5589588"/>
            <a:ext cx="2449513" cy="792162"/>
          </a:xfrm>
          <a:prstGeom prst="wedgeRoundRectCallout">
            <a:avLst>
              <a:gd name="adj1" fmla="val -110014"/>
              <a:gd name="adj2" fmla="val -50199"/>
              <a:gd name="adj3" fmla="val 16667"/>
            </a:avLst>
          </a:prstGeom>
          <a:solidFill>
            <a:schemeClr val="accent1"/>
          </a:solidFill>
          <a:ln w="9525">
            <a:solidFill>
              <a:schemeClr val="tx1"/>
            </a:solidFill>
            <a:miter lim="800000"/>
            <a:headEnd/>
            <a:tailEnd/>
          </a:ln>
        </p:spPr>
        <p:txBody>
          <a:bodyPr/>
          <a:lstStyle/>
          <a:p>
            <a:pPr algn="ctr"/>
            <a:r>
              <a:rPr lang="zh-TW" altLang="en-US" sz="3200">
                <a:solidFill>
                  <a:srgbClr val="CC3300"/>
                </a:solidFill>
              </a:rPr>
              <a:t>要事先核准</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type="body" idx="1"/>
          </p:nvPr>
        </p:nvSpPr>
        <p:spPr>
          <a:xfrm>
            <a:off x="323850" y="1412875"/>
            <a:ext cx="8640763" cy="5184775"/>
          </a:xfrm>
        </p:spPr>
        <p:txBody>
          <a:bodyPr/>
          <a:lstStyle/>
          <a:p>
            <a:pPr marL="711200" indent="-711200" eaLnBrk="1" hangingPunct="1"/>
            <a:r>
              <a:rPr lang="zh-TW" altLang="en-US" sz="3200" b="0" smtClean="0">
                <a:solidFill>
                  <a:srgbClr val="CC3300"/>
                </a:solidFill>
                <a:latin typeface="標楷體" pitchFamily="65" charset="-120"/>
                <a:ea typeface="標楷體" pitchFamily="65" charset="-120"/>
              </a:rPr>
              <a:t>冷氣機維修及保養</a:t>
            </a:r>
            <a:r>
              <a:rPr lang="zh-TW" altLang="en-US" sz="3200" b="0" smtClean="0">
                <a:latin typeface="標楷體" pitchFamily="65" charset="-120"/>
                <a:ea typeface="標楷體" pitchFamily="65" charset="-120"/>
              </a:rPr>
              <a:t>請於學校業務費報支。 </a:t>
            </a:r>
          </a:p>
          <a:p>
            <a:pPr marL="711200" indent="-711200" eaLnBrk="1" hangingPunct="1"/>
            <a:r>
              <a:rPr lang="zh-TW" altLang="en-US" u="sng" smtClean="0">
                <a:solidFill>
                  <a:srgbClr val="CC3300"/>
                </a:solidFill>
                <a:latin typeface="標楷體" pitchFamily="65" charset="-120"/>
                <a:ea typeface="標楷體" pitchFamily="65" charset="-120"/>
              </a:rPr>
              <a:t>年會及入會費</a:t>
            </a:r>
            <a:r>
              <a:rPr lang="zh-TW" altLang="en-US" b="0" smtClean="0">
                <a:latin typeface="標楷體" pitchFamily="65" charset="-120"/>
                <a:ea typeface="標楷體" pitchFamily="65" charset="-120"/>
              </a:rPr>
              <a:t>在計畫內報支年費以</a:t>
            </a:r>
            <a:r>
              <a:rPr lang="zh-TW" altLang="en-US" b="0" smtClean="0">
                <a:solidFill>
                  <a:srgbClr val="CC3300"/>
                </a:solidFill>
                <a:latin typeface="標楷體" pitchFamily="65" charset="-120"/>
                <a:ea typeface="標楷體" pitchFamily="65" charset="-120"/>
              </a:rPr>
              <a:t>一</a:t>
            </a:r>
            <a:r>
              <a:rPr lang="zh-TW" altLang="en-US" b="0" smtClean="0">
                <a:latin typeface="標楷體" pitchFamily="65" charset="-120"/>
                <a:ea typeface="標楷體" pitchFamily="65" charset="-120"/>
              </a:rPr>
              <a:t>年為限，入會費或年費每年至多以報支</a:t>
            </a:r>
            <a:r>
              <a:rPr lang="zh-TW" altLang="en-US" b="0" smtClean="0">
                <a:solidFill>
                  <a:srgbClr val="CC3300"/>
                </a:solidFill>
                <a:latin typeface="標楷體" pitchFamily="65" charset="-120"/>
                <a:ea typeface="標楷體" pitchFamily="65" charset="-120"/>
              </a:rPr>
              <a:t>主持人</a:t>
            </a:r>
            <a:r>
              <a:rPr lang="en-US" altLang="zh-TW" u="sng" smtClean="0">
                <a:solidFill>
                  <a:srgbClr val="CC3300"/>
                </a:solidFill>
                <a:latin typeface="標楷體" pitchFamily="65" charset="-120"/>
                <a:ea typeface="標楷體" pitchFamily="65" charset="-120"/>
              </a:rPr>
              <a:t>1</a:t>
            </a:r>
            <a:r>
              <a:rPr lang="zh-TW" altLang="en-US" u="sng" smtClean="0">
                <a:solidFill>
                  <a:srgbClr val="CC3300"/>
                </a:solidFill>
                <a:latin typeface="標楷體" pitchFamily="65" charset="-120"/>
                <a:ea typeface="標楷體" pitchFamily="65" charset="-120"/>
              </a:rPr>
              <a:t>人次</a:t>
            </a:r>
            <a:r>
              <a:rPr lang="zh-TW" altLang="en-US" b="0" smtClean="0">
                <a:solidFill>
                  <a:srgbClr val="CC3300"/>
                </a:solidFill>
                <a:latin typeface="標楷體" pitchFamily="65" charset="-120"/>
                <a:ea typeface="標楷體" pitchFamily="65" charset="-120"/>
              </a:rPr>
              <a:t>及計劃相關專、兼任研究助理</a:t>
            </a:r>
            <a:r>
              <a:rPr lang="en-US" altLang="zh-TW" u="sng" smtClean="0">
                <a:solidFill>
                  <a:srgbClr val="CC3300"/>
                </a:solidFill>
                <a:latin typeface="標楷體" pitchFamily="65" charset="-120"/>
                <a:ea typeface="標楷體" pitchFamily="65" charset="-120"/>
              </a:rPr>
              <a:t>4</a:t>
            </a:r>
            <a:r>
              <a:rPr lang="zh-TW" altLang="en-US" u="sng" smtClean="0">
                <a:solidFill>
                  <a:srgbClr val="CC3300"/>
                </a:solidFill>
                <a:latin typeface="標楷體" pitchFamily="65" charset="-120"/>
                <a:ea typeface="標楷體" pitchFamily="65" charset="-120"/>
              </a:rPr>
              <a:t>人次</a:t>
            </a:r>
            <a:r>
              <a:rPr lang="zh-TW" altLang="en-US" b="0" smtClean="0">
                <a:solidFill>
                  <a:srgbClr val="CC3300"/>
                </a:solidFill>
                <a:latin typeface="標楷體" pitchFamily="65" charset="-120"/>
                <a:ea typeface="標楷體" pitchFamily="65" charset="-120"/>
              </a:rPr>
              <a:t>為限</a:t>
            </a:r>
            <a:r>
              <a:rPr lang="zh-TW" altLang="en-US" b="0" smtClean="0">
                <a:latin typeface="標楷體" pitchFamily="65" charset="-120"/>
                <a:ea typeface="標楷體" pitchFamily="65" charset="-120"/>
              </a:rPr>
              <a:t>。入會費或年費之報支，以繳交日期為準且在</a:t>
            </a:r>
            <a:r>
              <a:rPr lang="zh-TW" altLang="en-US" b="0" smtClean="0">
                <a:solidFill>
                  <a:srgbClr val="CC3300"/>
                </a:solidFill>
                <a:latin typeface="標楷體" pitchFamily="65" charset="-120"/>
                <a:ea typeface="標楷體" pitchFamily="65" charset="-120"/>
              </a:rPr>
              <a:t>計畫執行內</a:t>
            </a:r>
            <a:r>
              <a:rPr lang="zh-TW" altLang="en-US" b="0" smtClean="0">
                <a:latin typeface="標楷體" pitchFamily="65" charset="-120"/>
                <a:ea typeface="標楷體" pitchFamily="65" charset="-120"/>
              </a:rPr>
              <a:t>始得報支。</a:t>
            </a:r>
          </a:p>
          <a:p>
            <a:pPr marL="711200" indent="-711200" eaLnBrk="1" hangingPunct="1"/>
            <a:r>
              <a:rPr lang="zh-TW" altLang="en-US" sz="3000" b="0" smtClean="0">
                <a:latin typeface="標楷體" pitchFamily="65" charset="-120"/>
                <a:ea typeface="標楷體" pitchFamily="65" charset="-120"/>
              </a:rPr>
              <a:t>研究人力費、耗材費用合併成業務費，無流用問題</a:t>
            </a:r>
            <a:r>
              <a:rPr lang="en-US" altLang="zh-TW" sz="3000" b="0" smtClean="0">
                <a:latin typeface="標楷體" pitchFamily="65" charset="-120"/>
                <a:ea typeface="標楷體" pitchFamily="65" charset="-120"/>
              </a:rPr>
              <a:t>,</a:t>
            </a:r>
            <a:r>
              <a:rPr lang="zh-TW" altLang="en-US" sz="3000" b="0" smtClean="0">
                <a:latin typeface="標楷體" pitchFamily="65" charset="-120"/>
                <a:ea typeface="標楷體" pitchFamily="65" charset="-120"/>
              </a:rPr>
              <a:t>由於已給予經費彈性運用，故以總量管制之精神處理</a:t>
            </a:r>
            <a:r>
              <a:rPr lang="en-US" altLang="zh-TW" sz="3000" b="0" smtClean="0">
                <a:latin typeface="標楷體" pitchFamily="65" charset="-120"/>
                <a:ea typeface="標楷體" pitchFamily="65" charset="-120"/>
              </a:rPr>
              <a:t>,</a:t>
            </a:r>
            <a:r>
              <a:rPr lang="zh-TW" altLang="en-US" sz="3000" b="0" smtClean="0">
                <a:latin typeface="標楷體" pitchFamily="65" charset="-120"/>
                <a:ea typeface="標楷體" pitchFamily="65" charset="-120"/>
              </a:rPr>
              <a:t>將不開放追加經費</a:t>
            </a:r>
            <a:r>
              <a:rPr lang="en-US" altLang="zh-TW" sz="3000" b="0" smtClean="0">
                <a:latin typeface="標楷體" pitchFamily="65" charset="-120"/>
                <a:ea typeface="標楷體" pitchFamily="65" charset="-120"/>
              </a:rPr>
              <a:t>(</a:t>
            </a:r>
            <a:r>
              <a:rPr lang="zh-TW" altLang="en-US" sz="3000" b="0" smtClean="0">
                <a:latin typeface="標楷體" pitchFamily="65" charset="-120"/>
                <a:ea typeface="標楷體" pitchFamily="65" charset="-120"/>
              </a:rPr>
              <a:t>含研究設備費</a:t>
            </a:r>
            <a:r>
              <a:rPr lang="en-US" altLang="zh-TW" sz="3000" b="0" smtClean="0">
                <a:latin typeface="標楷體" pitchFamily="65" charset="-120"/>
                <a:ea typeface="標楷體" pitchFamily="65" charset="-120"/>
              </a:rPr>
              <a:t>)</a:t>
            </a:r>
            <a:r>
              <a:rPr lang="zh-TW" altLang="en-US" sz="3000" b="0" smtClean="0">
                <a:latin typeface="標楷體" pitchFamily="65" charset="-120"/>
                <a:ea typeface="標楷體" pitchFamily="65" charset="-120"/>
              </a:rPr>
              <a:t>。</a:t>
            </a:r>
          </a:p>
        </p:txBody>
      </p:sp>
      <p:sp>
        <p:nvSpPr>
          <p:cNvPr id="32771" name="Rectangle 4"/>
          <p:cNvSpPr>
            <a:spLocks noGrp="1" noChangeArrowheads="1"/>
          </p:cNvSpPr>
          <p:nvPr>
            <p:ph type="title"/>
          </p:nvPr>
        </p:nvSpPr>
        <p:spPr>
          <a:solidFill>
            <a:srgbClr val="000000"/>
          </a:solidFill>
        </p:spPr>
        <p:txBody>
          <a:bodyPr/>
          <a:lstStyle/>
          <a:p>
            <a:pPr eaLnBrk="1" hangingPunct="1"/>
            <a:r>
              <a:rPr lang="zh-TW" altLang="en-US" sz="3200" smtClean="0">
                <a:ea typeface="標楷體" pitchFamily="65" charset="-120"/>
              </a:rPr>
              <a:t>歷年國科會查核意見</a:t>
            </a:r>
            <a:r>
              <a:rPr lang="zh-TW" altLang="en-US" sz="2400" smtClean="0">
                <a:ea typeface="新細明體" charset="-120"/>
              </a:rPr>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ChangeArrowheads="1"/>
          </p:cNvSpPr>
          <p:nvPr/>
        </p:nvSpPr>
        <p:spPr bwMode="auto">
          <a:xfrm>
            <a:off x="900113" y="1196975"/>
            <a:ext cx="5903912" cy="792163"/>
          </a:xfrm>
          <a:prstGeom prst="rect">
            <a:avLst/>
          </a:prstGeom>
          <a:solidFill>
            <a:schemeClr val="accent1"/>
          </a:solidFill>
          <a:ln w="9525">
            <a:solidFill>
              <a:schemeClr val="tx1"/>
            </a:solidFill>
            <a:miter lim="800000"/>
            <a:headEnd/>
            <a:tailEnd/>
          </a:ln>
        </p:spPr>
        <p:txBody>
          <a:bodyPr wrap="none" anchor="ctr"/>
          <a:lstStyle/>
          <a:p>
            <a:endParaRPr lang="zh-TW" altLang="en-US"/>
          </a:p>
        </p:txBody>
      </p:sp>
      <p:sp>
        <p:nvSpPr>
          <p:cNvPr id="148483" name="Rectangle 3"/>
          <p:cNvSpPr>
            <a:spLocks noGrp="1" noChangeArrowheads="1"/>
          </p:cNvSpPr>
          <p:nvPr>
            <p:ph type="body" idx="1"/>
          </p:nvPr>
        </p:nvSpPr>
        <p:spPr/>
        <p:txBody>
          <a:bodyPr/>
          <a:lstStyle/>
          <a:p>
            <a:pPr eaLnBrk="1" hangingPunct="1"/>
            <a:r>
              <a:rPr lang="zh-TW" altLang="en-US" u="sng" smtClean="0">
                <a:latin typeface="標楷體" pitchFamily="65" charset="-120"/>
                <a:ea typeface="標楷體" pitchFamily="65" charset="-120"/>
              </a:rPr>
              <a:t>實際</a:t>
            </a:r>
            <a:r>
              <a:rPr lang="zh-TW" altLang="en-US" u="sng" smtClean="0">
                <a:solidFill>
                  <a:srgbClr val="CC3300"/>
                </a:solidFill>
                <a:latin typeface="標楷體" pitchFamily="65" charset="-120"/>
                <a:ea typeface="標楷體" pitchFamily="65" charset="-120"/>
              </a:rPr>
              <a:t>採購項目</a:t>
            </a:r>
            <a:r>
              <a:rPr lang="zh-TW" altLang="en-US" u="sng" smtClean="0">
                <a:latin typeface="標楷體" pitchFamily="65" charset="-120"/>
                <a:ea typeface="標楷體" pitchFamily="65" charset="-120"/>
              </a:rPr>
              <a:t>與</a:t>
            </a:r>
            <a:r>
              <a:rPr lang="zh-TW" altLang="en-US" u="sng" smtClean="0">
                <a:solidFill>
                  <a:srgbClr val="CC3300"/>
                </a:solidFill>
                <a:latin typeface="標楷體" pitchFamily="65" charset="-120"/>
                <a:ea typeface="標楷體" pitchFamily="65" charset="-120"/>
              </a:rPr>
              <a:t>發票上載明物品</a:t>
            </a:r>
            <a:r>
              <a:rPr lang="zh-TW" altLang="en-US" u="sng" smtClean="0">
                <a:latin typeface="標楷體" pitchFamily="65" charset="-120"/>
                <a:ea typeface="標楷體" pitchFamily="65" charset="-120"/>
              </a:rPr>
              <a:t>不符。</a:t>
            </a:r>
          </a:p>
          <a:p>
            <a:pPr eaLnBrk="1" hangingPunct="1"/>
            <a:r>
              <a:rPr lang="zh-TW" altLang="en-US" u="sng" smtClean="0">
                <a:latin typeface="標楷體" pitchFamily="65" charset="-120"/>
                <a:ea typeface="標楷體" pitchFamily="65" charset="-120"/>
              </a:rPr>
              <a:t>列支項目與</a:t>
            </a:r>
            <a:r>
              <a:rPr lang="zh-TW" altLang="en-US" u="sng" smtClean="0">
                <a:solidFill>
                  <a:srgbClr val="CC3300"/>
                </a:solidFill>
                <a:latin typeface="標楷體" pitchFamily="65" charset="-120"/>
                <a:ea typeface="標楷體" pitchFamily="65" charset="-120"/>
              </a:rPr>
              <a:t>廠商營業項目不符。</a:t>
            </a:r>
            <a:endParaRPr lang="zh-TW" altLang="en-US" u="sng" smtClean="0">
              <a:latin typeface="標楷體" pitchFamily="65" charset="-120"/>
              <a:ea typeface="標楷體" pitchFamily="65" charset="-120"/>
            </a:endParaRPr>
          </a:p>
          <a:p>
            <a:pPr eaLnBrk="1" hangingPunct="1"/>
            <a:r>
              <a:rPr lang="zh-TW" altLang="en-US" smtClean="0">
                <a:latin typeface="標楷體" pitchFamily="65" charset="-120"/>
                <a:ea typeface="標楷體" pitchFamily="65" charset="-120"/>
              </a:rPr>
              <a:t>多張單據一併報銷，屢有重疊粘貼，難以辨識賣方公司名稱、統一編號、開立日期及其他相關資料。</a:t>
            </a:r>
            <a:endParaRPr lang="zh-TW" altLang="en-US" smtClean="0">
              <a:solidFill>
                <a:srgbClr val="CC3300"/>
              </a:solidFill>
              <a:latin typeface="標楷體" pitchFamily="65" charset="-120"/>
              <a:ea typeface="標楷體" pitchFamily="65" charset="-120"/>
            </a:endParaRPr>
          </a:p>
          <a:p>
            <a:pPr eaLnBrk="1" hangingPunct="1"/>
            <a:r>
              <a:rPr lang="zh-TW" altLang="en-US" smtClean="0">
                <a:latin typeface="標楷體" pitchFamily="65" charset="-120"/>
                <a:ea typeface="標楷體" pitchFamily="65" charset="-120"/>
              </a:rPr>
              <a:t>列支訪談差旅費，請說明訪談對象及目的。</a:t>
            </a:r>
          </a:p>
          <a:p>
            <a:pPr eaLnBrk="1" hangingPunct="1"/>
            <a:r>
              <a:rPr lang="zh-TW" altLang="en-US" smtClean="0">
                <a:latin typeface="標楷體" pitchFamily="65" charset="-120"/>
                <a:ea typeface="標楷體" pitchFamily="65" charset="-120"/>
              </a:rPr>
              <a:t>列支與計畫無直接</a:t>
            </a:r>
            <a:r>
              <a:rPr lang="zh-TW" altLang="en-US" smtClean="0">
                <a:solidFill>
                  <a:srgbClr val="CC3300"/>
                </a:solidFill>
                <a:latin typeface="標楷體" pitchFamily="65" charset="-120"/>
                <a:ea typeface="標楷體" pitchFamily="65" charset="-120"/>
              </a:rPr>
              <a:t>相關</a:t>
            </a:r>
            <a:r>
              <a:rPr lang="zh-TW" altLang="en-US" smtClean="0">
                <a:latin typeface="標楷體" pitchFamily="65" charset="-120"/>
                <a:ea typeface="標楷體" pitchFamily="65" charset="-120"/>
              </a:rPr>
              <a:t>項目：在報支經費時，請註明其用途，敘述時加強與計畫之相關性。 </a:t>
            </a:r>
          </a:p>
          <a:p>
            <a:pPr eaLnBrk="1" hangingPunct="1"/>
            <a:endParaRPr lang="zh-TW" altLang="en-US" smtClean="0">
              <a:latin typeface="標楷體" pitchFamily="65" charset="-120"/>
              <a:ea typeface="標楷體" pitchFamily="65" charset="-120"/>
            </a:endParaRPr>
          </a:p>
        </p:txBody>
      </p:sp>
      <p:sp>
        <p:nvSpPr>
          <p:cNvPr id="33796" name="Rectangle 5"/>
          <p:cNvSpPr>
            <a:spLocks noGrp="1" noChangeArrowheads="1"/>
          </p:cNvSpPr>
          <p:nvPr>
            <p:ph type="title"/>
          </p:nvPr>
        </p:nvSpPr>
        <p:spPr>
          <a:solidFill>
            <a:srgbClr val="000000"/>
          </a:solidFill>
        </p:spPr>
        <p:txBody>
          <a:bodyPr/>
          <a:lstStyle/>
          <a:p>
            <a:pPr eaLnBrk="1" hangingPunct="1"/>
            <a:r>
              <a:rPr lang="zh-TW" altLang="en-US" sz="3200" smtClean="0">
                <a:ea typeface="標楷體" pitchFamily="65" charset="-120"/>
              </a:rPr>
              <a:t>歷年國科會查核意見</a:t>
            </a:r>
            <a:r>
              <a:rPr lang="zh-TW" altLang="en-US" smtClean="0">
                <a:ea typeface="新細明體" charset="-120"/>
              </a:rPr>
              <a:t> </a:t>
            </a:r>
          </a:p>
        </p:txBody>
      </p:sp>
      <p:sp>
        <p:nvSpPr>
          <p:cNvPr id="148486" name="AutoShape 6"/>
          <p:cNvSpPr>
            <a:spLocks noChangeArrowheads="1"/>
          </p:cNvSpPr>
          <p:nvPr/>
        </p:nvSpPr>
        <p:spPr bwMode="auto">
          <a:xfrm>
            <a:off x="6732588" y="765175"/>
            <a:ext cx="2411412" cy="1368425"/>
          </a:xfrm>
          <a:prstGeom prst="wedgeRoundRectCallout">
            <a:avLst>
              <a:gd name="adj1" fmla="val -54477"/>
              <a:gd name="adj2" fmla="val 17403"/>
              <a:gd name="adj3" fmla="val 16667"/>
            </a:avLst>
          </a:prstGeom>
          <a:solidFill>
            <a:srgbClr val="FFFF00"/>
          </a:solidFill>
          <a:ln w="9525">
            <a:solidFill>
              <a:schemeClr val="tx1"/>
            </a:solidFill>
            <a:miter lim="800000"/>
            <a:headEnd/>
            <a:tailEnd/>
          </a:ln>
        </p:spPr>
        <p:txBody>
          <a:bodyPr/>
          <a:lstStyle/>
          <a:p>
            <a:pPr algn="ctr"/>
            <a:r>
              <a:rPr lang="zh-TW" altLang="en-US" b="0"/>
              <a:t>很嚴重的問題，以目前國科會新規定，可能會移送檢調偵辦</a:t>
            </a:r>
            <a:endParaRPr lang="en-US" altLang="zh-TW" b="0"/>
          </a:p>
        </p:txBody>
      </p:sp>
      <p:sp>
        <p:nvSpPr>
          <p:cNvPr id="148489" name="AutoShape 9"/>
          <p:cNvSpPr>
            <a:spLocks noChangeArrowheads="1"/>
          </p:cNvSpPr>
          <p:nvPr/>
        </p:nvSpPr>
        <p:spPr bwMode="auto">
          <a:xfrm>
            <a:off x="2051050" y="4868863"/>
            <a:ext cx="5905500" cy="2160587"/>
          </a:xfrm>
          <a:prstGeom prst="cloudCallout">
            <a:avLst>
              <a:gd name="adj1" fmla="val -54653"/>
              <a:gd name="adj2" fmla="val -49264"/>
            </a:avLst>
          </a:prstGeom>
          <a:solidFill>
            <a:schemeClr val="accent1"/>
          </a:solidFill>
          <a:ln w="9525">
            <a:solidFill>
              <a:schemeClr val="tx1"/>
            </a:solidFill>
            <a:round/>
            <a:headEnd/>
            <a:tailEnd/>
          </a:ln>
        </p:spPr>
        <p:txBody>
          <a:bodyPr/>
          <a:lstStyle/>
          <a:p>
            <a:pPr eaLnBrk="1" hangingPunct="1">
              <a:lnSpc>
                <a:spcPct val="90000"/>
              </a:lnSpc>
              <a:spcBef>
                <a:spcPct val="20000"/>
              </a:spcBef>
              <a:buClr>
                <a:schemeClr val="tx1"/>
              </a:buClr>
              <a:buFont typeface="Wingdings" pitchFamily="2" charset="2"/>
              <a:buChar char="v"/>
            </a:pPr>
            <a:r>
              <a:rPr lang="zh-TW" altLang="en-US" sz="2000">
                <a:solidFill>
                  <a:srgbClr val="CC3300"/>
                </a:solidFill>
              </a:rPr>
              <a:t>無論任何支出，一定要與執行計畫相關，核銷時用途說明要詳細，一般人無法馬上理解之案件，要加強說明，因為未來查核人員之背景可能是審計、會計或政風單位。</a:t>
            </a:r>
          </a:p>
          <a:p>
            <a:pPr algn="ctr"/>
            <a:endParaRPr lang="zh-TW" altLang="en-US" sz="20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48483">
                                            <p:txEl>
                                              <p:pRg st="0" end="0"/>
                                            </p:txEl>
                                          </p:spTgt>
                                        </p:tgtEl>
                                        <p:attrNameLst>
                                          <p:attrName>style.visibility</p:attrName>
                                        </p:attrNameLst>
                                      </p:cBhvr>
                                      <p:to>
                                        <p:strVal val="visible"/>
                                      </p:to>
                                    </p:set>
                                    <p:anim calcmode="lin" valueType="num">
                                      <p:cBhvr additive="base">
                                        <p:cTn id="7" dur="500" fill="hold"/>
                                        <p:tgtEl>
                                          <p:spTgt spid="148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848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8483">
                                            <p:txEl>
                                              <p:pRg st="1" end="1"/>
                                            </p:txEl>
                                          </p:spTgt>
                                        </p:tgtEl>
                                        <p:attrNameLst>
                                          <p:attrName>style.visibility</p:attrName>
                                        </p:attrNameLst>
                                      </p:cBhvr>
                                      <p:to>
                                        <p:strVal val="visible"/>
                                      </p:to>
                                    </p:set>
                                    <p:anim calcmode="lin" valueType="num">
                                      <p:cBhvr additive="base">
                                        <p:cTn id="11" dur="500" fill="hold"/>
                                        <p:tgtEl>
                                          <p:spTgt spid="14848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48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48486"/>
                                        </p:tgtEl>
                                        <p:attrNameLst>
                                          <p:attrName>style.visibility</p:attrName>
                                        </p:attrNameLst>
                                      </p:cBhvr>
                                      <p:to>
                                        <p:strVal val="visible"/>
                                      </p:to>
                                    </p:set>
                                    <p:anim calcmode="lin" valueType="num">
                                      <p:cBhvr additive="base">
                                        <p:cTn id="17" dur="500" fill="hold"/>
                                        <p:tgtEl>
                                          <p:spTgt spid="148486"/>
                                        </p:tgtEl>
                                        <p:attrNameLst>
                                          <p:attrName>ppt_x</p:attrName>
                                        </p:attrNameLst>
                                      </p:cBhvr>
                                      <p:tavLst>
                                        <p:tav tm="0">
                                          <p:val>
                                            <p:strVal val="#ppt_x"/>
                                          </p:val>
                                        </p:tav>
                                        <p:tav tm="100000">
                                          <p:val>
                                            <p:strVal val="#ppt_x"/>
                                          </p:val>
                                        </p:tav>
                                      </p:tavLst>
                                    </p:anim>
                                    <p:anim calcmode="lin" valueType="num">
                                      <p:cBhvr additive="base">
                                        <p:cTn id="18" dur="500" fill="hold"/>
                                        <p:tgtEl>
                                          <p:spTgt spid="148486"/>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148483">
                                            <p:txEl>
                                              <p:pRg st="2" end="2"/>
                                            </p:txEl>
                                          </p:spTgt>
                                        </p:tgtEl>
                                        <p:attrNameLst>
                                          <p:attrName>style.visibility</p:attrName>
                                        </p:attrNameLst>
                                      </p:cBhvr>
                                      <p:to>
                                        <p:strVal val="visible"/>
                                      </p:to>
                                    </p:set>
                                    <p:anim calcmode="lin" valueType="num">
                                      <p:cBhvr additive="base">
                                        <p:cTn id="23" dur="500" fill="hold"/>
                                        <p:tgtEl>
                                          <p:spTgt spid="14848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848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8483">
                                            <p:txEl>
                                              <p:pRg st="3" end="3"/>
                                            </p:txEl>
                                          </p:spTgt>
                                        </p:tgtEl>
                                        <p:attrNameLst>
                                          <p:attrName>style.visibility</p:attrName>
                                        </p:attrNameLst>
                                      </p:cBhvr>
                                      <p:to>
                                        <p:strVal val="visible"/>
                                      </p:to>
                                    </p:set>
                                    <p:anim calcmode="lin" valueType="num">
                                      <p:cBhvr additive="base">
                                        <p:cTn id="27" dur="500" fill="hold"/>
                                        <p:tgtEl>
                                          <p:spTgt spid="148483">
                                            <p:txEl>
                                              <p:pRg st="3" end="3"/>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48483">
                                            <p:txEl>
                                              <p:pRg st="3" end="3"/>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8483">
                                            <p:txEl>
                                              <p:pRg st="4" end="4"/>
                                            </p:txEl>
                                          </p:spTgt>
                                        </p:tgtEl>
                                        <p:attrNameLst>
                                          <p:attrName>style.visibility</p:attrName>
                                        </p:attrNameLst>
                                      </p:cBhvr>
                                      <p:to>
                                        <p:strVal val="visible"/>
                                      </p:to>
                                    </p:set>
                                    <p:anim calcmode="lin" valueType="num">
                                      <p:cBhvr additive="base">
                                        <p:cTn id="31" dur="500" fill="hold"/>
                                        <p:tgtEl>
                                          <p:spTgt spid="1484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84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8489"/>
                                        </p:tgtEl>
                                        <p:attrNameLst>
                                          <p:attrName>style.visibility</p:attrName>
                                        </p:attrNameLst>
                                      </p:cBhvr>
                                      <p:to>
                                        <p:strVal val="visible"/>
                                      </p:to>
                                    </p:set>
                                    <p:anim calcmode="lin" valueType="num">
                                      <p:cBhvr additive="base">
                                        <p:cTn id="37" dur="500" fill="hold"/>
                                        <p:tgtEl>
                                          <p:spTgt spid="148489"/>
                                        </p:tgtEl>
                                        <p:attrNameLst>
                                          <p:attrName>ppt_x</p:attrName>
                                        </p:attrNameLst>
                                      </p:cBhvr>
                                      <p:tavLst>
                                        <p:tav tm="0">
                                          <p:val>
                                            <p:strVal val="#ppt_x"/>
                                          </p:val>
                                        </p:tav>
                                        <p:tav tm="100000">
                                          <p:val>
                                            <p:strVal val="#ppt_x"/>
                                          </p:val>
                                        </p:tav>
                                      </p:tavLst>
                                    </p:anim>
                                    <p:anim calcmode="lin" valueType="num">
                                      <p:cBhvr additive="base">
                                        <p:cTn id="38" dur="500" fill="hold"/>
                                        <p:tgtEl>
                                          <p:spTgt spid="1484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6" grpId="0" animBg="1"/>
      <p:bldP spid="14848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p:cNvSpPr>
            <a:spLocks noGrp="1" noChangeArrowheads="1"/>
          </p:cNvSpPr>
          <p:nvPr>
            <p:ph type="body" idx="1"/>
          </p:nvPr>
        </p:nvSpPr>
        <p:spPr/>
        <p:txBody>
          <a:bodyPr/>
          <a:lstStyle/>
          <a:p>
            <a:pPr eaLnBrk="1" hangingPunct="1"/>
            <a:r>
              <a:rPr lang="zh-TW" altLang="en-US" dirty="0" smtClean="0">
                <a:latin typeface="標楷體" pitchFamily="65" charset="-120"/>
                <a:ea typeface="標楷體" pitchFamily="65" charset="-120"/>
              </a:rPr>
              <a:t>辦理物品採購，</a:t>
            </a:r>
            <a:r>
              <a:rPr lang="zh-TW" altLang="en-US" dirty="0" smtClean="0">
                <a:solidFill>
                  <a:srgbClr val="CC3300"/>
                </a:solidFill>
                <a:latin typeface="標楷體" pitchFamily="65" charset="-120"/>
                <a:ea typeface="標楷體" pitchFamily="65" charset="-120"/>
              </a:rPr>
              <a:t>部分統一發票未按時序開立</a:t>
            </a:r>
            <a:r>
              <a:rPr lang="zh-TW" altLang="en-US" dirty="0" smtClean="0">
                <a:latin typeface="標楷體" pitchFamily="65" charset="-120"/>
                <a:ea typeface="標楷體" pitchFamily="65" charset="-120"/>
              </a:rPr>
              <a:t>，核與統一發票使用辦法之規定不符。 </a:t>
            </a:r>
          </a:p>
          <a:p>
            <a:pPr eaLnBrk="1" hangingPunct="1"/>
            <a:r>
              <a:rPr lang="zh-TW" altLang="en-US" dirty="0" smtClean="0">
                <a:solidFill>
                  <a:srgbClr val="CC3300"/>
                </a:solidFill>
                <a:latin typeface="標楷體" pitchFamily="65" charset="-120"/>
                <a:ea typeface="標楷體" pitchFamily="65" charset="-120"/>
              </a:rPr>
              <a:t>列支非屬計畫補助範圍之項目</a:t>
            </a:r>
            <a:r>
              <a:rPr lang="zh-TW" altLang="en-US" dirty="0" smtClean="0">
                <a:latin typeface="標楷體" pitchFamily="65" charset="-120"/>
                <a:ea typeface="標楷體" pitchFamily="65" charset="-120"/>
              </a:rPr>
              <a:t>、列支屬總務管理費用或執行期限外之開支。 </a:t>
            </a:r>
          </a:p>
          <a:p>
            <a:pPr eaLnBrk="1" hangingPunct="1"/>
            <a:r>
              <a:rPr lang="zh-TW" altLang="en-US" dirty="0" smtClean="0">
                <a:solidFill>
                  <a:srgbClr val="CC3300"/>
                </a:solidFill>
                <a:latin typeface="標楷體" pitchFamily="65" charset="-120"/>
                <a:ea typeface="標楷體" pitchFamily="65" charset="-120"/>
              </a:rPr>
              <a:t>部分採購未依執行機構內部採購程序辦理</a:t>
            </a:r>
            <a:r>
              <a:rPr lang="zh-TW" altLang="en-US" dirty="0" smtClean="0">
                <a:latin typeface="標楷體" pitchFamily="65" charset="-120"/>
                <a:ea typeface="標楷體" pitchFamily="65" charset="-120"/>
              </a:rPr>
              <a:t>、本會補助經費之採購程序較執行機構自有經費之採購程序寬鬆。 </a:t>
            </a:r>
          </a:p>
          <a:p>
            <a:pPr eaLnBrk="1" hangingPunct="1"/>
            <a:r>
              <a:rPr lang="zh-TW" altLang="en-US" dirty="0" smtClean="0">
                <a:solidFill>
                  <a:srgbClr val="CC3300"/>
                </a:solidFill>
                <a:latin typeface="標楷體" pitchFamily="65" charset="-120"/>
                <a:ea typeface="標楷體" pitchFamily="65" charset="-120"/>
              </a:rPr>
              <a:t>運費：</a:t>
            </a:r>
            <a:r>
              <a:rPr lang="zh-TW" altLang="en-US" dirty="0" smtClean="0">
                <a:latin typeface="標楷體" pitchFamily="65" charset="-120"/>
                <a:ea typeface="標楷體" pitchFamily="65" charset="-120"/>
              </a:rPr>
              <a:t>請說明運送之內容及與計畫執行之直接相關性。</a:t>
            </a:r>
          </a:p>
        </p:txBody>
      </p:sp>
      <p:sp>
        <p:nvSpPr>
          <p:cNvPr id="34819" name="Rectangle 5"/>
          <p:cNvSpPr>
            <a:spLocks noGrp="1" noChangeArrowheads="1"/>
          </p:cNvSpPr>
          <p:nvPr>
            <p:ph type="title"/>
          </p:nvPr>
        </p:nvSpPr>
        <p:spPr>
          <a:solidFill>
            <a:srgbClr val="000000"/>
          </a:solidFill>
        </p:spPr>
        <p:txBody>
          <a:bodyPr/>
          <a:lstStyle/>
          <a:p>
            <a:pPr eaLnBrk="1" hangingPunct="1"/>
            <a:r>
              <a:rPr lang="zh-TW" altLang="en-US" sz="3200" smtClean="0">
                <a:ea typeface="標楷體" pitchFamily="65" charset="-120"/>
              </a:rPr>
              <a:t>歷年國科會查核意見</a:t>
            </a:r>
            <a:r>
              <a:rPr lang="zh-TW" altLang="en-US" smtClean="0">
                <a:ea typeface="新細明體" charset="-120"/>
              </a:rPr>
              <a:t> </a:t>
            </a:r>
          </a:p>
        </p:txBody>
      </p:sp>
      <p:sp>
        <p:nvSpPr>
          <p:cNvPr id="149510" name="AutoShape 6"/>
          <p:cNvSpPr>
            <a:spLocks/>
          </p:cNvSpPr>
          <p:nvPr/>
        </p:nvSpPr>
        <p:spPr bwMode="auto">
          <a:xfrm>
            <a:off x="4679882" y="3933825"/>
            <a:ext cx="2228850" cy="566738"/>
          </a:xfrm>
          <a:prstGeom prst="borderCallout1">
            <a:avLst>
              <a:gd name="adj1" fmla="val 20167"/>
              <a:gd name="adj2" fmla="val -3417"/>
              <a:gd name="adj3" fmla="val 0"/>
              <a:gd name="adj4" fmla="val -45370"/>
            </a:avLst>
          </a:prstGeom>
          <a:solidFill>
            <a:schemeClr val="accent1"/>
          </a:solidFill>
          <a:ln w="9525">
            <a:solidFill>
              <a:schemeClr val="tx1"/>
            </a:solidFill>
            <a:miter lim="800000"/>
            <a:headEnd/>
            <a:tailEnd/>
          </a:ln>
        </p:spPr>
        <p:txBody>
          <a:bodyPr/>
          <a:lstStyle/>
          <a:p>
            <a:pPr algn="ctr"/>
            <a:r>
              <a:rPr lang="zh-TW" altLang="en-US" b="0"/>
              <a:t>取較嚴格之法規</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49507">
                                            <p:txEl>
                                              <p:pRg st="0" end="0"/>
                                            </p:txEl>
                                          </p:spTgt>
                                        </p:tgtEl>
                                        <p:attrNameLst>
                                          <p:attrName>style.visibility</p:attrName>
                                        </p:attrNameLst>
                                      </p:cBhvr>
                                      <p:to>
                                        <p:strVal val="visible"/>
                                      </p:to>
                                    </p:set>
                                    <p:animEffect transition="in" filter="box(in)">
                                      <p:cBhvr>
                                        <p:cTn id="7" dur="500"/>
                                        <p:tgtEl>
                                          <p:spTgt spid="149507">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49507">
                                            <p:txEl>
                                              <p:pRg st="1" end="1"/>
                                            </p:txEl>
                                          </p:spTgt>
                                        </p:tgtEl>
                                        <p:attrNameLst>
                                          <p:attrName>style.visibility</p:attrName>
                                        </p:attrNameLst>
                                      </p:cBhvr>
                                      <p:to>
                                        <p:strVal val="visible"/>
                                      </p:to>
                                    </p:set>
                                    <p:animEffect transition="in" filter="box(in)">
                                      <p:cBhvr>
                                        <p:cTn id="10" dur="500"/>
                                        <p:tgtEl>
                                          <p:spTgt spid="149507">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nodeType="clickEffect">
                                  <p:stCondLst>
                                    <p:cond delay="0"/>
                                  </p:stCondLst>
                                  <p:childTnLst>
                                    <p:set>
                                      <p:cBhvr>
                                        <p:cTn id="14" dur="1" fill="hold">
                                          <p:stCondLst>
                                            <p:cond delay="0"/>
                                          </p:stCondLst>
                                        </p:cTn>
                                        <p:tgtEl>
                                          <p:spTgt spid="149507">
                                            <p:txEl>
                                              <p:pRg st="2" end="2"/>
                                            </p:txEl>
                                          </p:spTgt>
                                        </p:tgtEl>
                                        <p:attrNameLst>
                                          <p:attrName>style.visibility</p:attrName>
                                        </p:attrNameLst>
                                      </p:cBhvr>
                                      <p:to>
                                        <p:strVal val="visible"/>
                                      </p:to>
                                    </p:set>
                                    <p:anim calcmode="lin" valueType="num">
                                      <p:cBhvr additive="base">
                                        <p:cTn id="15" dur="500" fill="hold"/>
                                        <p:tgtEl>
                                          <p:spTgt spid="14950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49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3" presetClass="entr" presetSubtype="10" fill="hold" grpId="0" nodeType="clickEffect">
                                  <p:stCondLst>
                                    <p:cond delay="0"/>
                                  </p:stCondLst>
                                  <p:childTnLst>
                                    <p:set>
                                      <p:cBhvr>
                                        <p:cTn id="20" dur="1" fill="hold">
                                          <p:stCondLst>
                                            <p:cond delay="0"/>
                                          </p:stCondLst>
                                        </p:cTn>
                                        <p:tgtEl>
                                          <p:spTgt spid="149510"/>
                                        </p:tgtEl>
                                        <p:attrNameLst>
                                          <p:attrName>style.visibility</p:attrName>
                                        </p:attrNameLst>
                                      </p:cBhvr>
                                      <p:to>
                                        <p:strVal val="visible"/>
                                      </p:to>
                                    </p:set>
                                    <p:animEffect transition="in" filter="blinds(horizontal)">
                                      <p:cBhvr>
                                        <p:cTn id="21" dur="500"/>
                                        <p:tgtEl>
                                          <p:spTgt spid="1495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nodeType="clickEffect">
                                  <p:stCondLst>
                                    <p:cond delay="0"/>
                                  </p:stCondLst>
                                  <p:childTnLst>
                                    <p:set>
                                      <p:cBhvr>
                                        <p:cTn id="25" dur="1" fill="hold">
                                          <p:stCondLst>
                                            <p:cond delay="0"/>
                                          </p:stCondLst>
                                        </p:cTn>
                                        <p:tgtEl>
                                          <p:spTgt spid="149507">
                                            <p:txEl>
                                              <p:pRg st="3" end="3"/>
                                            </p:txEl>
                                          </p:spTgt>
                                        </p:tgtEl>
                                        <p:attrNameLst>
                                          <p:attrName>style.visibility</p:attrName>
                                        </p:attrNameLst>
                                      </p:cBhvr>
                                      <p:to>
                                        <p:strVal val="visible"/>
                                      </p:to>
                                    </p:set>
                                    <p:animEffect transition="in" filter="box(in)">
                                      <p:cBhvr>
                                        <p:cTn id="26" dur="500"/>
                                        <p:tgtEl>
                                          <p:spTgt spid="1495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type="body" idx="1"/>
          </p:nvPr>
        </p:nvSpPr>
        <p:spPr/>
        <p:txBody>
          <a:bodyPr/>
          <a:lstStyle/>
          <a:p>
            <a:pPr eaLnBrk="1" hangingPunct="1">
              <a:lnSpc>
                <a:spcPct val="90000"/>
              </a:lnSpc>
            </a:pPr>
            <a:r>
              <a:rPr lang="zh-TW" altLang="en-US" smtClean="0">
                <a:solidFill>
                  <a:srgbClr val="CC3300"/>
                </a:solidFill>
                <a:latin typeface="標楷體" pitchFamily="65" charset="-120"/>
                <a:ea typeface="標楷體" pitchFamily="65" charset="-120"/>
              </a:rPr>
              <a:t>購置非計畫核定之研究設備</a:t>
            </a:r>
            <a:r>
              <a:rPr lang="zh-TW" altLang="en-US" smtClean="0">
                <a:latin typeface="標楷體" pitchFamily="65" charset="-120"/>
                <a:ea typeface="標楷體" pitchFamily="65" charset="-120"/>
              </a:rPr>
              <a:t>、變更採購研究設備項目未循行政程序核准、或</a:t>
            </a:r>
            <a:r>
              <a:rPr lang="zh-TW" altLang="en-US" smtClean="0">
                <a:solidFill>
                  <a:srgbClr val="CC3300"/>
                </a:solidFill>
                <a:latin typeface="標楷體" pitchFamily="65" charset="-120"/>
                <a:ea typeface="標楷體" pitchFamily="65" charset="-120"/>
              </a:rPr>
              <a:t>集中於計畫執行期限即將結束前購置</a:t>
            </a:r>
            <a:r>
              <a:rPr lang="zh-TW" altLang="en-US" smtClean="0">
                <a:latin typeface="標楷體" pitchFamily="65" charset="-120"/>
                <a:ea typeface="標楷體" pitchFamily="65" charset="-120"/>
              </a:rPr>
              <a:t>。 </a:t>
            </a:r>
          </a:p>
          <a:p>
            <a:pPr eaLnBrk="1" hangingPunct="1">
              <a:lnSpc>
                <a:spcPct val="90000"/>
              </a:lnSpc>
            </a:pPr>
            <a:r>
              <a:rPr lang="zh-TW" altLang="en-US" smtClean="0">
                <a:solidFill>
                  <a:srgbClr val="CC3300"/>
                </a:solidFill>
                <a:latin typeface="標楷體" pitchFamily="65" charset="-120"/>
                <a:ea typeface="標楷體" pitchFamily="65" charset="-120"/>
              </a:rPr>
              <a:t>列支非計畫相關人員之差旅費</a:t>
            </a:r>
            <a:r>
              <a:rPr lang="zh-TW" altLang="en-US" smtClean="0">
                <a:latin typeface="標楷體" pitchFamily="65" charset="-120"/>
                <a:ea typeface="標楷體" pitchFamily="65" charset="-120"/>
              </a:rPr>
              <a:t>、未依國內出差旅費報支要點及國外出差旅費報支要點規定報支差旅費。 </a:t>
            </a:r>
          </a:p>
          <a:p>
            <a:pPr eaLnBrk="1" hangingPunct="1">
              <a:lnSpc>
                <a:spcPct val="90000"/>
              </a:lnSpc>
            </a:pPr>
            <a:r>
              <a:rPr lang="zh-TW" altLang="en-US" smtClean="0">
                <a:latin typeface="標楷體" pitchFamily="65" charset="-120"/>
                <a:ea typeface="標楷體" pitchFamily="65" charset="-120"/>
              </a:rPr>
              <a:t>業務費項下大量採購組裝電腦之配件，有規避財產管理之虞。 </a:t>
            </a:r>
          </a:p>
          <a:p>
            <a:pPr eaLnBrk="1" hangingPunct="1">
              <a:lnSpc>
                <a:spcPct val="90000"/>
              </a:lnSpc>
            </a:pPr>
            <a:r>
              <a:rPr lang="zh-TW" altLang="en-US" smtClean="0">
                <a:solidFill>
                  <a:srgbClr val="CC3300"/>
                </a:solidFill>
                <a:latin typeface="標楷體" pitchFamily="65" charset="-120"/>
                <a:ea typeface="標楷體" pitchFamily="65" charset="-120"/>
              </a:rPr>
              <a:t>支付執行機構內人員出席費</a:t>
            </a:r>
            <a:r>
              <a:rPr lang="zh-TW" altLang="en-US" smtClean="0">
                <a:latin typeface="標楷體" pitchFamily="65" charset="-120"/>
                <a:ea typeface="標楷體" pitchFamily="65" charset="-120"/>
              </a:rPr>
              <a:t>，核與「各機關學校出席費及稿費支給要點」規定不符。</a:t>
            </a:r>
          </a:p>
          <a:p>
            <a:pPr eaLnBrk="1" hangingPunct="1">
              <a:lnSpc>
                <a:spcPct val="90000"/>
              </a:lnSpc>
            </a:pPr>
            <a:r>
              <a:rPr lang="zh-TW" altLang="en-US" smtClean="0">
                <a:solidFill>
                  <a:srgbClr val="CC3300"/>
                </a:solidFill>
                <a:latin typeface="標楷體" pitchFamily="65" charset="-120"/>
                <a:ea typeface="標楷體" pitchFamily="65" charset="-120"/>
              </a:rPr>
              <a:t>資料打字費、車租費、數位電子相框、運費</a:t>
            </a:r>
            <a:r>
              <a:rPr lang="zh-TW" altLang="en-US" smtClean="0">
                <a:latin typeface="標楷體" pitchFamily="65" charset="-120"/>
                <a:ea typeface="標楷體" pitchFamily="65" charset="-120"/>
              </a:rPr>
              <a:t>，請說明其與計畫執行相關性；</a:t>
            </a:r>
            <a:r>
              <a:rPr lang="zh-TW" altLang="en-US" smtClean="0">
                <a:solidFill>
                  <a:srgbClr val="CC3300"/>
                </a:solidFill>
                <a:latin typeface="標楷體" pitchFamily="65" charset="-120"/>
                <a:ea typeface="標楷體" pitchFamily="65" charset="-120"/>
              </a:rPr>
              <a:t>郵資</a:t>
            </a:r>
            <a:r>
              <a:rPr lang="zh-TW" altLang="en-US" smtClean="0">
                <a:latin typeface="標楷體" pitchFamily="65" charset="-120"/>
                <a:ea typeface="標楷體" pitchFamily="65" charset="-120"/>
              </a:rPr>
              <a:t>請說明其用途。 </a:t>
            </a:r>
          </a:p>
        </p:txBody>
      </p:sp>
      <p:sp>
        <p:nvSpPr>
          <p:cNvPr id="35843" name="Rectangle 5"/>
          <p:cNvSpPr>
            <a:spLocks noGrp="1" noChangeArrowheads="1"/>
          </p:cNvSpPr>
          <p:nvPr>
            <p:ph type="title"/>
          </p:nvPr>
        </p:nvSpPr>
        <p:spPr>
          <a:solidFill>
            <a:srgbClr val="000000"/>
          </a:solidFill>
        </p:spPr>
        <p:txBody>
          <a:bodyPr/>
          <a:lstStyle/>
          <a:p>
            <a:pPr eaLnBrk="1" hangingPunct="1"/>
            <a:r>
              <a:rPr lang="zh-TW" altLang="en-US" sz="3200" smtClean="0">
                <a:ea typeface="標楷體" pitchFamily="65" charset="-120"/>
              </a:rPr>
              <a:t>歷年國科會查核意見</a:t>
            </a:r>
            <a:r>
              <a:rPr lang="zh-TW" altLang="en-US" smtClean="0">
                <a:ea typeface="新細明體" charset="-120"/>
              </a:rPr>
              <a:t> </a:t>
            </a:r>
          </a:p>
        </p:txBody>
      </p:sp>
      <p:sp>
        <p:nvSpPr>
          <p:cNvPr id="152582" name="AutoShape 6"/>
          <p:cNvSpPr>
            <a:spLocks noChangeArrowheads="1"/>
          </p:cNvSpPr>
          <p:nvPr/>
        </p:nvSpPr>
        <p:spPr bwMode="auto">
          <a:xfrm>
            <a:off x="4067175" y="1916113"/>
            <a:ext cx="4321175" cy="431800"/>
          </a:xfrm>
          <a:prstGeom prst="wedgeRectCallout">
            <a:avLst>
              <a:gd name="adj1" fmla="val -61093"/>
              <a:gd name="adj2" fmla="val -27204"/>
            </a:avLst>
          </a:prstGeom>
          <a:solidFill>
            <a:schemeClr val="accent1"/>
          </a:solidFill>
          <a:ln w="9525">
            <a:solidFill>
              <a:schemeClr val="tx1"/>
            </a:solidFill>
            <a:miter lim="800000"/>
            <a:headEnd/>
            <a:tailEnd/>
          </a:ln>
        </p:spPr>
        <p:txBody>
          <a:bodyPr/>
          <a:lstStyle/>
          <a:p>
            <a:pPr algn="ctr"/>
            <a:r>
              <a:rPr lang="zh-TW" altLang="en-US" sz="2400"/>
              <a:t>設備要早一點買</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animEffect transition="in" filter="box(in)">
                                      <p:cBhvr>
                                        <p:cTn id="7" dur="500"/>
                                        <p:tgtEl>
                                          <p:spTgt spid="15257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52582"/>
                                        </p:tgtEl>
                                        <p:attrNameLst>
                                          <p:attrName>style.visibility</p:attrName>
                                        </p:attrNameLst>
                                      </p:cBhvr>
                                      <p:to>
                                        <p:strVal val="visible"/>
                                      </p:to>
                                    </p:set>
                                    <p:animEffect transition="in" filter="box(in)">
                                      <p:cBhvr>
                                        <p:cTn id="12" dur="500"/>
                                        <p:tgtEl>
                                          <p:spTgt spid="1525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52579">
                                            <p:txEl>
                                              <p:pRg st="1" end="1"/>
                                            </p:txEl>
                                          </p:spTgt>
                                        </p:tgtEl>
                                        <p:attrNameLst>
                                          <p:attrName>style.visibility</p:attrName>
                                        </p:attrNameLst>
                                      </p:cBhvr>
                                      <p:to>
                                        <p:strVal val="visible"/>
                                      </p:to>
                                    </p:set>
                                    <p:anim calcmode="lin" valueType="num">
                                      <p:cBhvr additive="base">
                                        <p:cTn id="17" dur="500" fill="hold"/>
                                        <p:tgtEl>
                                          <p:spTgt spid="152579">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2579">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2579">
                                            <p:txEl>
                                              <p:pRg st="2" end="2"/>
                                            </p:txEl>
                                          </p:spTgt>
                                        </p:tgtEl>
                                        <p:attrNameLst>
                                          <p:attrName>style.visibility</p:attrName>
                                        </p:attrNameLst>
                                      </p:cBhvr>
                                      <p:to>
                                        <p:strVal val="visible"/>
                                      </p:to>
                                    </p:set>
                                    <p:anim calcmode="lin" valueType="num">
                                      <p:cBhvr additive="base">
                                        <p:cTn id="21" dur="500" fill="hold"/>
                                        <p:tgtEl>
                                          <p:spTgt spid="152579">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2579">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52579">
                                            <p:txEl>
                                              <p:pRg st="3" end="3"/>
                                            </p:txEl>
                                          </p:spTgt>
                                        </p:tgtEl>
                                        <p:attrNameLst>
                                          <p:attrName>style.visibility</p:attrName>
                                        </p:attrNameLst>
                                      </p:cBhvr>
                                      <p:to>
                                        <p:strVal val="visible"/>
                                      </p:to>
                                    </p:set>
                                    <p:anim calcmode="lin" valueType="num">
                                      <p:cBhvr additive="base">
                                        <p:cTn id="25" dur="500" fill="hold"/>
                                        <p:tgtEl>
                                          <p:spTgt spid="15257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2579">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52579">
                                            <p:txEl>
                                              <p:pRg st="4" end="4"/>
                                            </p:txEl>
                                          </p:spTgt>
                                        </p:tgtEl>
                                        <p:attrNameLst>
                                          <p:attrName>style.visibility</p:attrName>
                                        </p:attrNameLst>
                                      </p:cBhvr>
                                      <p:to>
                                        <p:strVal val="visible"/>
                                      </p:to>
                                    </p:set>
                                    <p:anim calcmode="lin" valueType="num">
                                      <p:cBhvr additive="base">
                                        <p:cTn id="29" dur="500" fill="hold"/>
                                        <p:tgtEl>
                                          <p:spTgt spid="152579">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25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82"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noChangeArrowheads="1"/>
          </p:cNvSpPr>
          <p:nvPr>
            <p:ph type="body" idx="1"/>
          </p:nvPr>
        </p:nvSpPr>
        <p:spPr/>
        <p:txBody>
          <a:bodyPr/>
          <a:lstStyle/>
          <a:p>
            <a:pPr eaLnBrk="1" hangingPunct="1">
              <a:lnSpc>
                <a:spcPct val="90000"/>
              </a:lnSpc>
            </a:pPr>
            <a:r>
              <a:rPr lang="zh-TW" altLang="en-US" sz="2400" smtClean="0">
                <a:latin typeface="標楷體" pitchFamily="65" charset="-120"/>
                <a:ea typeface="標楷體" pitchFamily="65" charset="-120"/>
              </a:rPr>
              <a:t>各類助理人員之約用，未依本會規定辦理、</a:t>
            </a:r>
            <a:r>
              <a:rPr lang="zh-TW" altLang="en-US" sz="2400" smtClean="0">
                <a:solidFill>
                  <a:srgbClr val="CC3300"/>
                </a:solidFill>
                <a:latin typeface="標楷體" pitchFamily="65" charset="-120"/>
                <a:ea typeface="標楷體" pitchFamily="65" charset="-120"/>
              </a:rPr>
              <a:t>溢支助理人員工作酬金</a:t>
            </a:r>
            <a:r>
              <a:rPr lang="zh-TW" altLang="en-US" sz="2400" smtClean="0">
                <a:latin typeface="標楷體" pitchFamily="65" charset="-120"/>
                <a:ea typeface="標楷體" pitchFamily="65" charset="-120"/>
              </a:rPr>
              <a:t>。 </a:t>
            </a:r>
          </a:p>
          <a:p>
            <a:pPr eaLnBrk="1" hangingPunct="1">
              <a:lnSpc>
                <a:spcPct val="90000"/>
              </a:lnSpc>
            </a:pPr>
            <a:r>
              <a:rPr lang="zh-TW" altLang="en-US" sz="2400" smtClean="0">
                <a:latin typeface="標楷體" pitchFamily="65" charset="-120"/>
                <a:ea typeface="標楷體" pitchFamily="65" charset="-120"/>
              </a:rPr>
              <a:t>管理費支用未符合政府相關法令。 </a:t>
            </a:r>
          </a:p>
          <a:p>
            <a:pPr eaLnBrk="1" hangingPunct="1">
              <a:lnSpc>
                <a:spcPct val="90000"/>
              </a:lnSpc>
            </a:pPr>
            <a:r>
              <a:rPr lang="zh-TW" altLang="en-US" sz="2400" smtClean="0">
                <a:latin typeface="標楷體" pitchFamily="65" charset="-120"/>
                <a:ea typeface="標楷體" pitchFamily="65" charset="-120"/>
              </a:rPr>
              <a:t>未依專題研究計畫補助合約書規定，辦理經費報銷時檢附計畫申請書。 </a:t>
            </a:r>
            <a:endParaRPr lang="zh-TW" altLang="en-US" sz="2400" smtClean="0">
              <a:solidFill>
                <a:srgbClr val="CC3300"/>
              </a:solidFill>
              <a:latin typeface="標楷體" pitchFamily="65" charset="-120"/>
              <a:ea typeface="標楷體" pitchFamily="65" charset="-120"/>
            </a:endParaRPr>
          </a:p>
          <a:p>
            <a:pPr eaLnBrk="1" hangingPunct="1">
              <a:lnSpc>
                <a:spcPct val="90000"/>
              </a:lnSpc>
            </a:pPr>
            <a:r>
              <a:rPr lang="zh-TW" altLang="en-US" sz="2400" smtClean="0">
                <a:solidFill>
                  <a:srgbClr val="CC3300"/>
                </a:solidFill>
                <a:latin typeface="標楷體" pitchFamily="65" charset="-120"/>
                <a:ea typeface="標楷體" pitchFamily="65" charset="-120"/>
              </a:rPr>
              <a:t>一萬元</a:t>
            </a:r>
            <a:r>
              <a:rPr lang="zh-TW" altLang="en-US" sz="2400" smtClean="0">
                <a:latin typeface="標楷體" pitchFamily="65" charset="-120"/>
                <a:ea typeface="標楷體" pitchFamily="65" charset="-120"/>
              </a:rPr>
              <a:t>以上採購案須</a:t>
            </a:r>
            <a:r>
              <a:rPr lang="zh-TW" altLang="en-US" sz="2400" smtClean="0">
                <a:solidFill>
                  <a:srgbClr val="CC3300"/>
                </a:solidFill>
                <a:latin typeface="標楷體" pitchFamily="65" charset="-120"/>
                <a:ea typeface="標楷體" pitchFamily="65" charset="-120"/>
              </a:rPr>
              <a:t>先行動支核准</a:t>
            </a:r>
            <a:r>
              <a:rPr lang="zh-TW" altLang="en-US" sz="2400" smtClean="0">
                <a:latin typeface="標楷體" pitchFamily="65" charset="-120"/>
                <a:ea typeface="標楷體" pitchFamily="65" charset="-120"/>
              </a:rPr>
              <a:t>後才可辦理採購。 </a:t>
            </a:r>
          </a:p>
          <a:p>
            <a:pPr eaLnBrk="1" hangingPunct="1">
              <a:lnSpc>
                <a:spcPct val="90000"/>
              </a:lnSpc>
            </a:pPr>
            <a:r>
              <a:rPr lang="zh-TW" altLang="en-US" sz="2400" smtClean="0">
                <a:latin typeface="標楷體" pitchFamily="65" charset="-120"/>
                <a:ea typeface="標楷體" pitchFamily="65" charset="-120"/>
              </a:rPr>
              <a:t>國內外出差均須於出差日前填寫國內外出差申請單，並於</a:t>
            </a:r>
            <a:r>
              <a:rPr lang="zh-TW" altLang="en-US" sz="2400" smtClean="0">
                <a:solidFill>
                  <a:srgbClr val="CC3300"/>
                </a:solidFill>
                <a:latin typeface="標楷體" pitchFamily="65" charset="-120"/>
                <a:ea typeface="標楷體" pitchFamily="65" charset="-120"/>
              </a:rPr>
              <a:t>奉核准後始得前往</a:t>
            </a:r>
            <a:r>
              <a:rPr lang="zh-TW" altLang="en-US" sz="2400" smtClean="0">
                <a:latin typeface="標楷體" pitchFamily="65" charset="-120"/>
                <a:ea typeface="標楷體" pitchFamily="65" charset="-120"/>
              </a:rPr>
              <a:t>。 </a:t>
            </a:r>
          </a:p>
          <a:p>
            <a:pPr eaLnBrk="1" hangingPunct="1">
              <a:lnSpc>
                <a:spcPct val="90000"/>
              </a:lnSpc>
            </a:pPr>
            <a:r>
              <a:rPr lang="zh-TW" altLang="en-US" sz="2400" smtClean="0">
                <a:solidFill>
                  <a:srgbClr val="CC3300"/>
                </a:solidFill>
                <a:latin typeface="標楷體" pitchFamily="65" charset="-120"/>
                <a:ea typeface="標楷體" pitchFamily="65" charset="-120"/>
              </a:rPr>
              <a:t>收集資料差旅費</a:t>
            </a:r>
            <a:r>
              <a:rPr lang="zh-TW" altLang="en-US" sz="2400" smtClean="0">
                <a:latin typeface="標楷體" pitchFamily="65" charset="-120"/>
                <a:ea typeface="標楷體" pitchFamily="65" charset="-120"/>
              </a:rPr>
              <a:t>，請說明其與計畫執行相關性及對本計畫執行之助益；</a:t>
            </a:r>
            <a:r>
              <a:rPr lang="zh-TW" altLang="en-US" sz="2400" smtClean="0">
                <a:solidFill>
                  <a:srgbClr val="CC3300"/>
                </a:solidFill>
                <a:latin typeface="標楷體" pitchFamily="65" charset="-120"/>
                <a:ea typeface="標楷體" pitchFamily="65" charset="-120"/>
              </a:rPr>
              <a:t>出差日期若為例假日，併請說明原由</a:t>
            </a:r>
            <a:r>
              <a:rPr lang="zh-TW" altLang="en-US" sz="2400" smtClean="0">
                <a:latin typeface="標楷體" pitchFamily="65" charset="-120"/>
                <a:ea typeface="標楷體" pitchFamily="65" charset="-120"/>
              </a:rPr>
              <a:t>；研討會及課程報名費、參加成果發表差旅費、研討會差旅費，</a:t>
            </a:r>
            <a:r>
              <a:rPr lang="zh-TW" altLang="en-US" sz="2400" smtClean="0">
                <a:solidFill>
                  <a:srgbClr val="CC3300"/>
                </a:solidFill>
                <a:latin typeface="標楷體" pitchFamily="65" charset="-120"/>
                <a:ea typeface="標楷體" pitchFamily="65" charset="-120"/>
              </a:rPr>
              <a:t>請說明其與計畫執行相關性</a:t>
            </a:r>
            <a:r>
              <a:rPr lang="zh-TW" altLang="en-US" sz="2400" smtClean="0">
                <a:latin typeface="標楷體" pitchFamily="65" charset="-120"/>
                <a:ea typeface="標楷體" pitchFamily="65" charset="-120"/>
              </a:rPr>
              <a:t>，並請附上述會議及課程之相關資料。 </a:t>
            </a:r>
          </a:p>
        </p:txBody>
      </p:sp>
      <p:sp>
        <p:nvSpPr>
          <p:cNvPr id="36867" name="Rectangle 5"/>
          <p:cNvSpPr>
            <a:spLocks noGrp="1" noChangeArrowheads="1"/>
          </p:cNvSpPr>
          <p:nvPr>
            <p:ph type="title"/>
          </p:nvPr>
        </p:nvSpPr>
        <p:spPr>
          <a:solidFill>
            <a:srgbClr val="000000"/>
          </a:solidFill>
        </p:spPr>
        <p:txBody>
          <a:bodyPr/>
          <a:lstStyle/>
          <a:p>
            <a:pPr eaLnBrk="1" hangingPunct="1"/>
            <a:r>
              <a:rPr lang="zh-TW" altLang="en-US" sz="3200" smtClean="0">
                <a:ea typeface="標楷體" pitchFamily="65" charset="-120"/>
              </a:rPr>
              <a:t>歷年國科會查核意見</a:t>
            </a:r>
            <a:r>
              <a:rPr lang="zh-TW" altLang="en-US" sz="2400" smtClean="0">
                <a:ea typeface="新細明體" charset="-12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anim calcmode="lin" valueType="num">
                                      <p:cBhvr additive="base">
                                        <p:cTn id="7" dur="500" fill="hold"/>
                                        <p:tgtEl>
                                          <p:spTgt spid="1587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7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58723">
                                            <p:txEl>
                                              <p:pRg st="1" end="1"/>
                                            </p:txEl>
                                          </p:spTgt>
                                        </p:tgtEl>
                                        <p:attrNameLst>
                                          <p:attrName>style.visibility</p:attrName>
                                        </p:attrNameLst>
                                      </p:cBhvr>
                                      <p:to>
                                        <p:strVal val="visible"/>
                                      </p:to>
                                    </p:set>
                                    <p:anim calcmode="lin" valueType="num">
                                      <p:cBhvr additive="base">
                                        <p:cTn id="13" dur="500" fill="hold"/>
                                        <p:tgtEl>
                                          <p:spTgt spid="1587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872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58723">
                                            <p:txEl>
                                              <p:pRg st="2" end="2"/>
                                            </p:txEl>
                                          </p:spTgt>
                                        </p:tgtEl>
                                        <p:attrNameLst>
                                          <p:attrName>style.visibility</p:attrName>
                                        </p:attrNameLst>
                                      </p:cBhvr>
                                      <p:to>
                                        <p:strVal val="visible"/>
                                      </p:to>
                                    </p:set>
                                    <p:anim calcmode="lin" valueType="num">
                                      <p:cBhvr additive="base">
                                        <p:cTn id="17" dur="500" fill="hold"/>
                                        <p:tgtEl>
                                          <p:spTgt spid="15872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872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58723">
                                            <p:txEl>
                                              <p:pRg st="3" end="3"/>
                                            </p:txEl>
                                          </p:spTgt>
                                        </p:tgtEl>
                                        <p:attrNameLst>
                                          <p:attrName>style.visibility</p:attrName>
                                        </p:attrNameLst>
                                      </p:cBhvr>
                                      <p:to>
                                        <p:strVal val="visible"/>
                                      </p:to>
                                    </p:set>
                                    <p:anim calcmode="lin" valueType="num">
                                      <p:cBhvr additive="base">
                                        <p:cTn id="21" dur="500" fill="hold"/>
                                        <p:tgtEl>
                                          <p:spTgt spid="15872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587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158723">
                                            <p:txEl>
                                              <p:pRg st="4" end="4"/>
                                            </p:txEl>
                                          </p:spTgt>
                                        </p:tgtEl>
                                        <p:attrNameLst>
                                          <p:attrName>style.visibility</p:attrName>
                                        </p:attrNameLst>
                                      </p:cBhvr>
                                      <p:to>
                                        <p:strVal val="visible"/>
                                      </p:to>
                                    </p:set>
                                    <p:animEffect transition="in" filter="box(in)">
                                      <p:cBhvr>
                                        <p:cTn id="27" dur="500"/>
                                        <p:tgtEl>
                                          <p:spTgt spid="158723">
                                            <p:txEl>
                                              <p:pRg st="4" end="4"/>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158723">
                                            <p:txEl>
                                              <p:pRg st="5" end="5"/>
                                            </p:txEl>
                                          </p:spTgt>
                                        </p:tgtEl>
                                        <p:attrNameLst>
                                          <p:attrName>style.visibility</p:attrName>
                                        </p:attrNameLst>
                                      </p:cBhvr>
                                      <p:to>
                                        <p:strVal val="visible"/>
                                      </p:to>
                                    </p:set>
                                    <p:animEffect transition="in" filter="box(in)">
                                      <p:cBhvr>
                                        <p:cTn id="30" dur="500"/>
                                        <p:tgtEl>
                                          <p:spTgt spid="158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body" idx="1"/>
          </p:nvPr>
        </p:nvSpPr>
        <p:spPr/>
        <p:txBody>
          <a:bodyPr/>
          <a:lstStyle/>
          <a:p>
            <a:pPr eaLnBrk="1" hangingPunct="1">
              <a:lnSpc>
                <a:spcPct val="90000"/>
              </a:lnSpc>
            </a:pPr>
            <a:r>
              <a:rPr lang="zh-TW" altLang="en-US" smtClean="0">
                <a:latin typeface="標楷體" pitchFamily="65" charset="-120"/>
                <a:ea typeface="標楷體" pitchFamily="65" charset="-120"/>
              </a:rPr>
              <a:t>近幾年國科會查核本校國科會計劃，對於經費使用需與計劃執行</a:t>
            </a:r>
            <a:r>
              <a:rPr lang="zh-TW" altLang="en-US" smtClean="0">
                <a:solidFill>
                  <a:srgbClr val="CC3300"/>
                </a:solidFill>
                <a:latin typeface="標楷體" pitchFamily="65" charset="-120"/>
                <a:ea typeface="標楷體" pitchFamily="65" charset="-120"/>
              </a:rPr>
              <a:t>相關</a:t>
            </a:r>
            <a:r>
              <a:rPr lang="zh-TW" altLang="en-US" smtClean="0">
                <a:latin typeface="標楷體" pitchFamily="65" charset="-120"/>
                <a:ea typeface="標楷體" pitchFamily="65" charset="-120"/>
              </a:rPr>
              <a:t>，為主要原則，且屢有被修正案例。</a:t>
            </a:r>
          </a:p>
          <a:p>
            <a:pPr eaLnBrk="1" hangingPunct="1">
              <a:lnSpc>
                <a:spcPct val="90000"/>
              </a:lnSpc>
            </a:pPr>
            <a:r>
              <a:rPr lang="zh-TW" altLang="en-US" smtClean="0">
                <a:latin typeface="標楷體" pitchFamily="65" charset="-120"/>
                <a:ea typeface="標楷體" pitchFamily="65" charset="-120"/>
              </a:rPr>
              <a:t>本校將執行計劃可能所需之費用如聘任人員</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專任助理、兼任助理、臨時工</a:t>
            </a:r>
            <a:r>
              <a:rPr lang="en-US" altLang="zh-TW" smtClean="0">
                <a:latin typeface="標楷體" pitchFamily="65" charset="-120"/>
                <a:ea typeface="標楷體" pitchFamily="65" charset="-120"/>
              </a:rPr>
              <a:t>)</a:t>
            </a:r>
            <a:r>
              <a:rPr lang="zh-TW" altLang="en-US" smtClean="0">
                <a:latin typeface="標楷體" pitchFamily="65" charset="-120"/>
                <a:ea typeface="標楷體" pitchFamily="65" charset="-120"/>
              </a:rPr>
              <a:t>、保險費、研討會報名費、國內、外差旅費等全額都彚整於「</a:t>
            </a:r>
            <a:r>
              <a:rPr lang="zh-TW" altLang="en-US" b="0" smtClean="0">
                <a:solidFill>
                  <a:srgbClr val="CC3300"/>
                </a:solidFill>
                <a:latin typeface="標楷體" pitchFamily="65" charset="-120"/>
                <a:ea typeface="標楷體" pitchFamily="65" charset="-120"/>
              </a:rPr>
              <a:t>約用助理人員聘任簽案</a:t>
            </a:r>
            <a:r>
              <a:rPr lang="zh-TW" altLang="en-US" smtClean="0">
                <a:latin typeface="標楷體" pitchFamily="65" charset="-120"/>
                <a:ea typeface="標楷體" pitchFamily="65" charset="-120"/>
              </a:rPr>
              <a:t>」，並至計劃執行時</a:t>
            </a:r>
            <a:r>
              <a:rPr lang="zh-TW" altLang="en-US" smtClean="0">
                <a:solidFill>
                  <a:srgbClr val="CC3300"/>
                </a:solidFill>
                <a:latin typeface="標楷體" pitchFamily="65" charset="-120"/>
                <a:ea typeface="標楷體" pitchFamily="65" charset="-120"/>
              </a:rPr>
              <a:t>事先核准</a:t>
            </a:r>
            <a:r>
              <a:rPr lang="zh-TW" altLang="en-US" smtClean="0">
                <a:latin typeface="標楷體" pitchFamily="65" charset="-120"/>
                <a:ea typeface="標楷體" pitchFamily="65" charset="-120"/>
              </a:rPr>
              <a:t>，如有異動增加需補加簽案。</a:t>
            </a:r>
          </a:p>
          <a:p>
            <a:pPr eaLnBrk="1" hangingPunct="1">
              <a:lnSpc>
                <a:spcPct val="90000"/>
              </a:lnSpc>
            </a:pPr>
            <a:r>
              <a:rPr lang="zh-TW" altLang="en-US" smtClean="0">
                <a:latin typeface="標楷體" pitchFamily="65" charset="-120"/>
                <a:ea typeface="標楷體" pitchFamily="65" charset="-120"/>
              </a:rPr>
              <a:t>並於計劃結案時</a:t>
            </a:r>
            <a:r>
              <a:rPr lang="zh-TW" altLang="en-US" smtClean="0">
                <a:solidFill>
                  <a:srgbClr val="CC3300"/>
                </a:solidFill>
                <a:latin typeface="標楷體" pitchFamily="65" charset="-120"/>
                <a:ea typeface="標楷體" pitchFamily="65" charset="-120"/>
              </a:rPr>
              <a:t>整理憑證，檢核</a:t>
            </a:r>
            <a:r>
              <a:rPr lang="zh-TW" altLang="en-US" smtClean="0">
                <a:latin typeface="標楷體" pitchFamily="65" charset="-120"/>
                <a:ea typeface="標楷體" pitchFamily="65" charset="-120"/>
              </a:rPr>
              <a:t>相關數字之</a:t>
            </a:r>
            <a:r>
              <a:rPr lang="zh-TW" altLang="en-US" smtClean="0">
                <a:solidFill>
                  <a:srgbClr val="CC3300"/>
                </a:solidFill>
                <a:latin typeface="標楷體" pitchFamily="65" charset="-120"/>
                <a:ea typeface="標楷體" pitchFamily="65" charset="-120"/>
              </a:rPr>
              <a:t>勾稽</a:t>
            </a:r>
            <a:r>
              <a:rPr lang="zh-TW" altLang="en-US" smtClean="0">
                <a:latin typeface="標楷體" pitchFamily="65" charset="-120"/>
                <a:ea typeface="標楷體" pitchFamily="65" charset="-120"/>
              </a:rPr>
              <a:t>。</a:t>
            </a:r>
          </a:p>
        </p:txBody>
      </p:sp>
      <p:sp>
        <p:nvSpPr>
          <p:cNvPr id="37891" name="Rectangle 3"/>
          <p:cNvSpPr>
            <a:spLocks noGrp="1" noChangeArrowheads="1"/>
          </p:cNvSpPr>
          <p:nvPr>
            <p:ph type="title"/>
          </p:nvPr>
        </p:nvSpPr>
        <p:spPr>
          <a:solidFill>
            <a:srgbClr val="000000"/>
          </a:solidFill>
        </p:spPr>
        <p:txBody>
          <a:bodyPr/>
          <a:lstStyle/>
          <a:p>
            <a:pPr eaLnBrk="1" hangingPunct="1"/>
            <a:r>
              <a:rPr lang="zh-TW" altLang="en-US" sz="3200" smtClean="0">
                <a:ea typeface="標楷體" pitchFamily="65" charset="-120"/>
              </a:rPr>
              <a:t>歷年國科會查核意見</a:t>
            </a:r>
            <a:r>
              <a:rPr lang="zh-TW" altLang="en-US" sz="2400" smtClean="0">
                <a:ea typeface="新細明體" charset="-120"/>
              </a:rPr>
              <a:t> </a:t>
            </a:r>
          </a:p>
        </p:txBody>
      </p:sp>
      <p:sp>
        <p:nvSpPr>
          <p:cNvPr id="230404" name="AutoShape 4"/>
          <p:cNvSpPr>
            <a:spLocks noChangeArrowheads="1"/>
          </p:cNvSpPr>
          <p:nvPr/>
        </p:nvSpPr>
        <p:spPr bwMode="auto">
          <a:xfrm>
            <a:off x="1619250" y="4868863"/>
            <a:ext cx="5832475" cy="1584325"/>
          </a:xfrm>
          <a:prstGeom prst="wedgeRectCallout">
            <a:avLst>
              <a:gd name="adj1" fmla="val -49019"/>
              <a:gd name="adj2" fmla="val 5310"/>
            </a:avLst>
          </a:prstGeom>
          <a:solidFill>
            <a:schemeClr val="accent1"/>
          </a:solidFill>
          <a:ln w="9525">
            <a:solidFill>
              <a:schemeClr val="tx1"/>
            </a:solidFill>
            <a:miter lim="800000"/>
            <a:headEnd/>
            <a:tailEnd/>
          </a:ln>
        </p:spPr>
        <p:txBody>
          <a:bodyPr/>
          <a:lstStyle/>
          <a:p>
            <a:pPr algn="ctr"/>
            <a:r>
              <a:rPr lang="zh-TW" altLang="en-US" sz="2400"/>
              <a:t>三部曲</a:t>
            </a:r>
          </a:p>
          <a:p>
            <a:pPr algn="ctr"/>
            <a:r>
              <a:rPr lang="en-US" altLang="zh-TW" sz="2400"/>
              <a:t>1.</a:t>
            </a:r>
            <a:r>
              <a:rPr lang="zh-TW" altLang="en-US" sz="2400"/>
              <a:t>相關性</a:t>
            </a:r>
          </a:p>
          <a:p>
            <a:pPr algn="ctr"/>
            <a:r>
              <a:rPr lang="en-US" altLang="zh-TW" sz="2400"/>
              <a:t>2.</a:t>
            </a:r>
            <a:r>
              <a:rPr lang="zh-TW" altLang="en-US" sz="2400"/>
              <a:t>事先簽准</a:t>
            </a:r>
          </a:p>
          <a:p>
            <a:pPr algn="ctr"/>
            <a:r>
              <a:rPr lang="en-US" altLang="zh-TW" sz="2400"/>
              <a:t>3.</a:t>
            </a:r>
            <a:r>
              <a:rPr lang="zh-TW" altLang="en-US" sz="2400"/>
              <a:t>事後再檢查</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30402">
                                            <p:txEl>
                                              <p:pRg st="0" end="0"/>
                                            </p:txEl>
                                          </p:spTgt>
                                        </p:tgtEl>
                                        <p:attrNameLst>
                                          <p:attrName>style.visibility</p:attrName>
                                        </p:attrNameLst>
                                      </p:cBhvr>
                                      <p:to>
                                        <p:strVal val="visible"/>
                                      </p:to>
                                    </p:set>
                                    <p:anim calcmode="lin" valueType="num">
                                      <p:cBhvr additive="base">
                                        <p:cTn id="7" dur="500" fill="hold"/>
                                        <p:tgtEl>
                                          <p:spTgt spid="2304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040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30402">
                                            <p:txEl>
                                              <p:pRg st="1" end="1"/>
                                            </p:txEl>
                                          </p:spTgt>
                                        </p:tgtEl>
                                        <p:attrNameLst>
                                          <p:attrName>style.visibility</p:attrName>
                                        </p:attrNameLst>
                                      </p:cBhvr>
                                      <p:to>
                                        <p:strVal val="visible"/>
                                      </p:to>
                                    </p:set>
                                    <p:anim calcmode="lin" valueType="num">
                                      <p:cBhvr additive="base">
                                        <p:cTn id="13" dur="500" fill="hold"/>
                                        <p:tgtEl>
                                          <p:spTgt spid="2304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040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30402">
                                            <p:txEl>
                                              <p:pRg st="2" end="2"/>
                                            </p:txEl>
                                          </p:spTgt>
                                        </p:tgtEl>
                                        <p:attrNameLst>
                                          <p:attrName>style.visibility</p:attrName>
                                        </p:attrNameLst>
                                      </p:cBhvr>
                                      <p:to>
                                        <p:strVal val="visible"/>
                                      </p:to>
                                    </p:set>
                                    <p:anim calcmode="lin" valueType="num">
                                      <p:cBhvr additive="base">
                                        <p:cTn id="19" dur="500" fill="hold"/>
                                        <p:tgtEl>
                                          <p:spTgt spid="2304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040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0404"/>
                                        </p:tgtEl>
                                        <p:attrNameLst>
                                          <p:attrName>style.visibility</p:attrName>
                                        </p:attrNameLst>
                                      </p:cBhvr>
                                      <p:to>
                                        <p:strVal val="visible"/>
                                      </p:to>
                                    </p:set>
                                    <p:anim calcmode="lin" valueType="num">
                                      <p:cBhvr additive="base">
                                        <p:cTn id="25" dur="500" fill="hold"/>
                                        <p:tgtEl>
                                          <p:spTgt spid="230404"/>
                                        </p:tgtEl>
                                        <p:attrNameLst>
                                          <p:attrName>ppt_x</p:attrName>
                                        </p:attrNameLst>
                                      </p:cBhvr>
                                      <p:tavLst>
                                        <p:tav tm="0">
                                          <p:val>
                                            <p:strVal val="#ppt_x"/>
                                          </p:val>
                                        </p:tav>
                                        <p:tav tm="100000">
                                          <p:val>
                                            <p:strVal val="#ppt_x"/>
                                          </p:val>
                                        </p:tav>
                                      </p:tavLst>
                                    </p:anim>
                                    <p:anim calcmode="lin" valueType="num">
                                      <p:cBhvr additive="base">
                                        <p:cTn id="26" dur="500" fill="hold"/>
                                        <p:tgtEl>
                                          <p:spTgt spid="2304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endParaRPr lang="zh-TW" altLang="en-US" smtClean="0">
              <a:ea typeface="新細明體" charset="-120"/>
            </a:endParaRPr>
          </a:p>
        </p:txBody>
      </p:sp>
      <p:sp>
        <p:nvSpPr>
          <p:cNvPr id="38915" name="Rectangle 3"/>
          <p:cNvSpPr>
            <a:spLocks noGrp="1" noChangeArrowheads="1"/>
          </p:cNvSpPr>
          <p:nvPr>
            <p:ph type="body" idx="1"/>
          </p:nvPr>
        </p:nvSpPr>
        <p:spPr>
          <a:xfrm>
            <a:off x="468313" y="1125538"/>
            <a:ext cx="8424862" cy="5199062"/>
          </a:xfrm>
        </p:spPr>
        <p:txBody>
          <a:bodyPr/>
          <a:lstStyle/>
          <a:p>
            <a:pPr eaLnBrk="1" hangingPunct="1">
              <a:lnSpc>
                <a:spcPct val="90000"/>
              </a:lnSpc>
              <a:buFont typeface="Wingdings" pitchFamily="2" charset="2"/>
              <a:buNone/>
            </a:pPr>
            <a:r>
              <a:rPr lang="zh-TW" altLang="en-US" sz="2300" dirty="0" smtClean="0">
                <a:latin typeface="標楷體" pitchFamily="65" charset="-120"/>
                <a:ea typeface="標楷體" pitchFamily="65" charset="-120"/>
              </a:rPr>
              <a:t>下列支出，非計畫項下核定項目者，不得報支：      </a:t>
            </a:r>
          </a:p>
          <a:p>
            <a:pPr eaLnBrk="1" hangingPunct="1">
              <a:lnSpc>
                <a:spcPct val="90000"/>
              </a:lnSpc>
            </a:pPr>
            <a:r>
              <a:rPr lang="zh-TW" altLang="en-US" sz="2300" dirty="0" smtClean="0">
                <a:latin typeface="標楷體" pitchFamily="65" charset="-120"/>
                <a:ea typeface="標楷體" pitchFamily="65" charset="-120"/>
              </a:rPr>
              <a:t>打孔機、訂書機、書架、計程車資、停車費、汽油費、配鎖。</a:t>
            </a:r>
          </a:p>
          <a:p>
            <a:pPr eaLnBrk="1" hangingPunct="1">
              <a:lnSpc>
                <a:spcPct val="90000"/>
              </a:lnSpc>
            </a:pPr>
            <a:r>
              <a:rPr lang="zh-TW" altLang="en-US" sz="2300" dirty="0" smtClean="0">
                <a:latin typeface="標楷體" pitchFamily="65" charset="-120"/>
                <a:ea typeface="標楷體" pitchFamily="65" charset="-120"/>
              </a:rPr>
              <a:t>過路費（含高速公路通行費）、檔案架、麥克風、檯燈、計算機、紙杯、飲料、餐費、公文架、風琴夾、文具整理櫃、審查費。</a:t>
            </a:r>
          </a:p>
          <a:p>
            <a:pPr eaLnBrk="1" hangingPunct="1">
              <a:lnSpc>
                <a:spcPct val="90000"/>
              </a:lnSpc>
            </a:pPr>
            <a:r>
              <a:rPr lang="zh-TW" altLang="en-US" sz="2300" dirty="0" smtClean="0">
                <a:latin typeface="標楷體" pitchFamily="65" charset="-120"/>
                <a:ea typeface="標楷體" pitchFamily="65" charset="-120"/>
              </a:rPr>
              <a:t>名片印製、名片盒（本）、鋼筆、咖啡、奶精、冰（方）糖、茶包。</a:t>
            </a:r>
          </a:p>
          <a:p>
            <a:pPr eaLnBrk="1" hangingPunct="1">
              <a:lnSpc>
                <a:spcPct val="90000"/>
              </a:lnSpc>
            </a:pPr>
            <a:r>
              <a:rPr lang="zh-TW" altLang="en-US" sz="2300" dirty="0" smtClean="0">
                <a:latin typeface="標楷體" pitchFamily="65" charset="-120"/>
                <a:ea typeface="標楷體" pitchFamily="65" charset="-120"/>
              </a:rPr>
              <a:t>地圖、桌墊、賀年卡、雜誌架（箱、盒）、展覽會入場券、研討會報名費、護目鏡、電腦桌、訂閱學刊。</a:t>
            </a:r>
          </a:p>
          <a:p>
            <a:pPr eaLnBrk="1" hangingPunct="1">
              <a:lnSpc>
                <a:spcPct val="90000"/>
              </a:lnSpc>
            </a:pPr>
            <a:r>
              <a:rPr lang="zh-TW" altLang="en-US" sz="2300" dirty="0" smtClean="0">
                <a:latin typeface="標楷體" pitchFamily="65" charset="-120"/>
                <a:ea typeface="標楷體" pitchFamily="65" charset="-120"/>
              </a:rPr>
              <a:t>便當、便餐、誤餐費、點心、飲料非補助項目，請勿報支。</a:t>
            </a:r>
          </a:p>
          <a:p>
            <a:pPr eaLnBrk="1" hangingPunct="1">
              <a:lnSpc>
                <a:spcPct val="90000"/>
              </a:lnSpc>
            </a:pPr>
            <a:r>
              <a:rPr lang="zh-TW" altLang="en-US" sz="2300" dirty="0" smtClean="0">
                <a:latin typeface="標楷體" pitchFamily="65" charset="-120"/>
                <a:ea typeface="標楷體" pitchFamily="65" charset="-120"/>
              </a:rPr>
              <a:t>電熱水瓶、省電燈管、燈泡等非補助項目，請勿報支。</a:t>
            </a:r>
          </a:p>
          <a:p>
            <a:pPr eaLnBrk="1" hangingPunct="1">
              <a:lnSpc>
                <a:spcPct val="90000"/>
              </a:lnSpc>
            </a:pPr>
            <a:r>
              <a:rPr lang="zh-TW" altLang="en-US" sz="2300" dirty="0" smtClean="0">
                <a:latin typeface="標楷體" pitchFamily="65" charset="-120"/>
                <a:ea typeface="標楷體" pitchFamily="65" charset="-120"/>
              </a:rPr>
              <a:t>投影片珠光螢幕、茶杯、捷運票、公車儲值票非補助項目，請勿報支。</a:t>
            </a:r>
          </a:p>
          <a:p>
            <a:pPr eaLnBrk="1" hangingPunct="1">
              <a:lnSpc>
                <a:spcPct val="90000"/>
              </a:lnSpc>
            </a:pPr>
            <a:r>
              <a:rPr lang="zh-TW" altLang="en-US" sz="2300" dirty="0" smtClean="0">
                <a:latin typeface="標楷體" pitchFamily="65" charset="-120"/>
                <a:ea typeface="標楷體" pitchFamily="65" charset="-120"/>
              </a:rPr>
              <a:t>其他費用項下購置書籍、問卷調查指導費、帶路費非補助項目，請勿報支。</a:t>
            </a:r>
          </a:p>
        </p:txBody>
      </p:sp>
      <p:sp>
        <p:nvSpPr>
          <p:cNvPr id="38916" name="Rectangle 4"/>
          <p:cNvSpPr>
            <a:spLocks noChangeArrowheads="1"/>
          </p:cNvSpPr>
          <p:nvPr/>
        </p:nvSpPr>
        <p:spPr bwMode="gray">
          <a:xfrm>
            <a:off x="323850" y="188913"/>
            <a:ext cx="8424863" cy="536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zh-TW" altLang="en-US" sz="3200">
                <a:solidFill>
                  <a:schemeClr val="bg1"/>
                </a:solidFill>
                <a:latin typeface="Arial" charset="0"/>
              </a:rPr>
              <a:t>歷年國科會查核意見</a:t>
            </a:r>
            <a:r>
              <a:rPr lang="zh-TW" altLang="en-US" sz="2400">
                <a:solidFill>
                  <a:schemeClr val="bg1"/>
                </a:solidFill>
                <a:latin typeface="Arial" charset="0"/>
                <a:ea typeface="新細明體" charset="-120"/>
              </a:rPr>
              <a:t> </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7544" y="908720"/>
            <a:ext cx="8229600" cy="5199062"/>
          </a:xfrm>
        </p:spPr>
        <p:txBody>
          <a:bodyPr/>
          <a:lstStyle/>
          <a:p>
            <a:pPr lvl="0"/>
            <a:r>
              <a:rPr lang="zh-TW" altLang="zh-TW" b="0" dirty="0">
                <a:latin typeface="標楷體" panose="03000509000000000000" pitchFamily="65" charset="-120"/>
                <a:ea typeface="標楷體" panose="03000509000000000000" pitchFamily="65" charset="-120"/>
              </a:rPr>
              <a:t>是否所有計畫皆有彈性支用額度</a:t>
            </a:r>
            <a:r>
              <a:rPr lang="en-US" altLang="zh-TW" b="0" dirty="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pPr marL="0" indent="0">
              <a:buNone/>
            </a:pPr>
            <a:r>
              <a:rPr lang="en-US" altLang="zh-TW" b="0" dirty="0" err="1">
                <a:latin typeface="標楷體" panose="03000509000000000000" pitchFamily="65" charset="-120"/>
                <a:ea typeface="標楷體" panose="03000509000000000000" pitchFamily="65" charset="-120"/>
              </a:rPr>
              <a:t>Ans</a:t>
            </a:r>
            <a:r>
              <a:rPr lang="zh-TW" altLang="zh-TW" b="0" dirty="0">
                <a:latin typeface="標楷體" panose="03000509000000000000" pitchFamily="65" charset="-120"/>
                <a:ea typeface="標楷體" panose="03000509000000000000" pitchFamily="65" charset="-120"/>
              </a:rPr>
              <a:t>：彈性支用額度，具研究性質之計畫原則上適用，並由本會考量各類計畫之屬性後衡酌納入，對適用計畫主動於經費核定清單匡列彈性支用額度，</a:t>
            </a:r>
            <a:r>
              <a:rPr lang="zh-TW" altLang="zh-TW" b="0" dirty="0">
                <a:solidFill>
                  <a:srgbClr val="FF0000"/>
                </a:solidFill>
                <a:latin typeface="標楷體" panose="03000509000000000000" pitchFamily="65" charset="-120"/>
                <a:ea typeface="標楷體" panose="03000509000000000000" pitchFamily="65" charset="-120"/>
              </a:rPr>
              <a:t>並非所有計畫皆有彈性支用額度</a:t>
            </a:r>
            <a:r>
              <a:rPr lang="zh-TW" altLang="zh-TW" b="0" dirty="0" smtClean="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pPr lvl="0"/>
            <a:r>
              <a:rPr lang="zh-TW" altLang="zh-TW" b="0" dirty="0">
                <a:latin typeface="標楷體" panose="03000509000000000000" pitchFamily="65" charset="-120"/>
                <a:ea typeface="標楷體" panose="03000509000000000000" pitchFamily="65" charset="-120"/>
              </a:rPr>
              <a:t>產學研究計畫是否有彈性支用額度</a:t>
            </a:r>
            <a:r>
              <a:rPr lang="en-US" altLang="zh-TW" b="0" dirty="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pPr marL="0" indent="0">
              <a:buNone/>
            </a:pPr>
            <a:r>
              <a:rPr lang="en-US" altLang="zh-TW" b="0" dirty="0" err="1">
                <a:latin typeface="標楷體" panose="03000509000000000000" pitchFamily="65" charset="-120"/>
                <a:ea typeface="標楷體" panose="03000509000000000000" pitchFamily="65" charset="-120"/>
              </a:rPr>
              <a:t>Ans</a:t>
            </a:r>
            <a:r>
              <a:rPr lang="zh-TW" altLang="zh-TW" b="0" dirty="0">
                <a:latin typeface="標楷體" panose="03000509000000000000" pitchFamily="65" charset="-120"/>
                <a:ea typeface="標楷體" panose="03000509000000000000" pitchFamily="65" charset="-120"/>
              </a:rPr>
              <a:t>：</a:t>
            </a:r>
            <a:r>
              <a:rPr lang="zh-TW" altLang="zh-TW" b="0" dirty="0" smtClean="0">
                <a:solidFill>
                  <a:srgbClr val="FF0000"/>
                </a:solidFill>
                <a:latin typeface="標楷體" panose="03000509000000000000" pitchFamily="65" charset="-120"/>
                <a:ea typeface="標楷體" panose="03000509000000000000" pitchFamily="65" charset="-120"/>
              </a:rPr>
              <a:t>有</a:t>
            </a:r>
            <a:endParaRPr lang="zh-TW" altLang="zh-TW" dirty="0">
              <a:solidFill>
                <a:srgbClr val="FF0000"/>
              </a:solidFill>
              <a:latin typeface="標楷體" panose="03000509000000000000" pitchFamily="65" charset="-120"/>
              <a:ea typeface="標楷體" panose="03000509000000000000" pitchFamily="65" charset="-120"/>
            </a:endParaRPr>
          </a:p>
          <a:p>
            <a:pPr lvl="0"/>
            <a:r>
              <a:rPr lang="zh-TW" altLang="zh-TW" b="0" dirty="0">
                <a:latin typeface="標楷體" panose="03000509000000000000" pitchFamily="65" charset="-120"/>
                <a:ea typeface="標楷體" panose="03000509000000000000" pitchFamily="65" charset="-120"/>
              </a:rPr>
              <a:t>如何得知計畫到底是否屬於適用彈性支用額度之計畫</a:t>
            </a:r>
            <a:r>
              <a:rPr lang="en-US" altLang="zh-TW" b="0" dirty="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pPr marL="0" indent="0">
              <a:buNone/>
            </a:pPr>
            <a:r>
              <a:rPr lang="en-US" altLang="zh-TW" b="0" dirty="0" err="1">
                <a:latin typeface="標楷體" panose="03000509000000000000" pitchFamily="65" charset="-120"/>
                <a:ea typeface="標楷體" panose="03000509000000000000" pitchFamily="65" charset="-120"/>
              </a:rPr>
              <a:t>Ans</a:t>
            </a:r>
            <a:r>
              <a:rPr lang="zh-TW" altLang="zh-TW" b="0" dirty="0">
                <a:latin typeface="標楷體" panose="03000509000000000000" pitchFamily="65" charset="-120"/>
                <a:ea typeface="標楷體" panose="03000509000000000000" pitchFamily="65" charset="-120"/>
              </a:rPr>
              <a:t>：</a:t>
            </a:r>
            <a:r>
              <a:rPr lang="zh-TW" altLang="zh-TW" b="0" dirty="0">
                <a:solidFill>
                  <a:srgbClr val="FF0000"/>
                </a:solidFill>
                <a:latin typeface="標楷體" panose="03000509000000000000" pitchFamily="65" charset="-120"/>
                <a:ea typeface="標楷體" panose="03000509000000000000" pitchFamily="65" charset="-120"/>
              </a:rPr>
              <a:t>請檢視經費核定清單，適用之計畫均匡有彈性支用額度</a:t>
            </a:r>
            <a:r>
              <a:rPr lang="zh-TW" altLang="zh-TW" b="0" dirty="0" smtClean="0">
                <a:solidFill>
                  <a:srgbClr val="FF0000"/>
                </a:solidFill>
                <a:latin typeface="標楷體" panose="03000509000000000000" pitchFamily="65" charset="-120"/>
                <a:ea typeface="標楷體" panose="03000509000000000000" pitchFamily="65" charset="-120"/>
              </a:rPr>
              <a:t>。</a:t>
            </a:r>
            <a:endParaRPr lang="zh-TW" altLang="zh-TW" dirty="0">
              <a:solidFill>
                <a:srgbClr val="FF0000"/>
              </a:solidFill>
              <a:latin typeface="標楷體" panose="03000509000000000000" pitchFamily="65" charset="-120"/>
              <a:ea typeface="標楷體" panose="03000509000000000000" pitchFamily="65" charset="-120"/>
            </a:endParaRPr>
          </a:p>
        </p:txBody>
      </p:sp>
      <p:sp>
        <p:nvSpPr>
          <p:cNvPr id="4" name="標題 3"/>
          <p:cNvSpPr>
            <a:spLocks noGrp="1"/>
          </p:cNvSpPr>
          <p:nvPr>
            <p:ph type="title"/>
          </p:nvPr>
        </p:nvSpPr>
        <p:spPr/>
        <p:txBody>
          <a:bodyPr/>
          <a:lstStyle/>
          <a:p>
            <a:r>
              <a:rPr lang="zh-TW" altLang="en-US" dirty="0" smtClean="0">
                <a:solidFill>
                  <a:schemeClr val="tx1">
                    <a:lumMod val="60000"/>
                    <a:lumOff val="40000"/>
                  </a:schemeClr>
                </a:solidFill>
                <a:latin typeface="標楷體" panose="03000509000000000000" pitchFamily="65" charset="-120"/>
                <a:ea typeface="標楷體" panose="03000509000000000000" pitchFamily="65" charset="-120"/>
              </a:rPr>
              <a:t>國科會彈性支用額度</a:t>
            </a:r>
            <a:r>
              <a:rPr lang="en-US" altLang="zh-TW" dirty="0" smtClean="0">
                <a:solidFill>
                  <a:schemeClr val="tx1">
                    <a:lumMod val="60000"/>
                    <a:lumOff val="40000"/>
                  </a:schemeClr>
                </a:solidFill>
                <a:latin typeface="標楷體" panose="03000509000000000000" pitchFamily="65" charset="-120"/>
                <a:ea typeface="標楷體" panose="03000509000000000000" pitchFamily="65" charset="-120"/>
              </a:rPr>
              <a:t>QA</a:t>
            </a:r>
            <a:endParaRPr lang="zh-TW" altLang="en-US" dirty="0">
              <a:solidFill>
                <a:schemeClr val="tx1">
                  <a:lumMod val="60000"/>
                  <a:lumOff val="40000"/>
                </a:schemeClr>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0220217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資料庫圖表 1"/>
          <p:cNvGraphicFramePr/>
          <p:nvPr>
            <p:extLst>
              <p:ext uri="{D42A27DB-BD31-4B8C-83A1-F6EECF244321}">
                <p14:modId xmlns:p14="http://schemas.microsoft.com/office/powerpoint/2010/main" val="225962403"/>
              </p:ext>
            </p:extLst>
          </p:nvPr>
        </p:nvGraphicFramePr>
        <p:xfrm>
          <a:off x="468313" y="1340768"/>
          <a:ext cx="8229600" cy="49838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7171" name="Group 14"/>
          <p:cNvGrpSpPr>
            <a:grpSpLocks/>
          </p:cNvGrpSpPr>
          <p:nvPr/>
        </p:nvGrpSpPr>
        <p:grpSpPr bwMode="auto">
          <a:xfrm>
            <a:off x="2555875" y="549275"/>
            <a:ext cx="3959225" cy="627063"/>
            <a:chOff x="158" y="3748"/>
            <a:chExt cx="2404" cy="395"/>
          </a:xfrm>
        </p:grpSpPr>
        <p:sp>
          <p:nvSpPr>
            <p:cNvPr id="7173" name="AutoShape 15"/>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7174" name="AutoShape 16"/>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kumimoji="1" lang="zh-TW" altLang="en-US" sz="3200">
                  <a:solidFill>
                    <a:srgbClr val="000099"/>
                  </a:solidFill>
                </a:rPr>
                <a:t>取得帳號及密碼</a:t>
              </a:r>
            </a:p>
          </p:txBody>
        </p:sp>
      </p:grpSp>
      <p:sp>
        <p:nvSpPr>
          <p:cNvPr id="7172" name="Rectangle 17"/>
          <p:cNvSpPr>
            <a:spLocks noGrp="1" noChangeArrowheads="1"/>
          </p:cNvSpPr>
          <p:nvPr>
            <p:ph type="title"/>
          </p:nvPr>
        </p:nvSpPr>
        <p:spPr>
          <a:solidFill>
            <a:srgbClr val="000000"/>
          </a:solidFill>
        </p:spPr>
        <p:txBody>
          <a:bodyPr/>
          <a:lstStyle/>
          <a:p>
            <a:pPr eaLnBrk="1" hangingPunct="1"/>
            <a:r>
              <a:rPr lang="zh-TW" altLang="en-US" b="0" smtClean="0">
                <a:ea typeface="標楷體" pitchFamily="65" charset="-120"/>
              </a:rPr>
              <a:t>經費動支及報銷應注意事項</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tx1">
                    <a:lumMod val="60000"/>
                    <a:lumOff val="40000"/>
                  </a:schemeClr>
                </a:solidFill>
                <a:latin typeface="標楷體" panose="03000509000000000000" pitchFamily="65" charset="-120"/>
                <a:ea typeface="標楷體" panose="03000509000000000000" pitchFamily="65" charset="-120"/>
              </a:rPr>
              <a:t>國科會彈性</a:t>
            </a:r>
            <a:r>
              <a:rPr lang="zh-TW" altLang="en-US" dirty="0">
                <a:solidFill>
                  <a:schemeClr val="tx1">
                    <a:lumMod val="60000"/>
                    <a:lumOff val="40000"/>
                  </a:schemeClr>
                </a:solidFill>
                <a:latin typeface="標楷體" panose="03000509000000000000" pitchFamily="65" charset="-120"/>
                <a:ea typeface="標楷體" panose="03000509000000000000" pitchFamily="65" charset="-120"/>
              </a:rPr>
              <a:t>支用額度</a:t>
            </a:r>
            <a:r>
              <a:rPr lang="en-US" altLang="zh-TW" dirty="0">
                <a:solidFill>
                  <a:schemeClr val="tx1">
                    <a:lumMod val="60000"/>
                    <a:lumOff val="40000"/>
                  </a:schemeClr>
                </a:solidFill>
                <a:latin typeface="標楷體" panose="03000509000000000000" pitchFamily="65" charset="-120"/>
                <a:ea typeface="標楷體" panose="03000509000000000000" pitchFamily="65" charset="-120"/>
              </a:rPr>
              <a:t>QA</a:t>
            </a:r>
            <a:endParaRPr lang="zh-TW" altLang="en-US" dirty="0">
              <a:solidFill>
                <a:schemeClr val="tx1">
                  <a:lumMod val="60000"/>
                  <a:lumOff val="40000"/>
                </a:schemeClr>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67544" y="836712"/>
            <a:ext cx="8229600" cy="5544616"/>
          </a:xfrm>
        </p:spPr>
        <p:txBody>
          <a:bodyPr/>
          <a:lstStyle/>
          <a:p>
            <a:pPr lvl="0"/>
            <a:r>
              <a:rPr lang="zh-TW" altLang="zh-TW" b="0" dirty="0">
                <a:latin typeface="標楷體" panose="03000509000000000000" pitchFamily="65" charset="-120"/>
                <a:ea typeface="標楷體" panose="03000509000000000000" pitchFamily="65" charset="-120"/>
              </a:rPr>
              <a:t>執行中計畫匡列彈性支用額度是否會再以公文形式寄送新的核定清單</a:t>
            </a:r>
            <a:r>
              <a:rPr lang="en-US" altLang="zh-TW" b="0" dirty="0">
                <a:latin typeface="標楷體" panose="03000509000000000000" pitchFamily="65" charset="-120"/>
                <a:ea typeface="標楷體" panose="03000509000000000000" pitchFamily="65" charset="-120"/>
              </a:rPr>
              <a:t>?</a:t>
            </a:r>
            <a:r>
              <a:rPr lang="zh-TW" altLang="zh-TW" b="0" dirty="0">
                <a:latin typeface="標楷體" panose="03000509000000000000" pitchFamily="65" charset="-120"/>
                <a:ea typeface="標楷體" panose="03000509000000000000" pitchFamily="65" charset="-120"/>
              </a:rPr>
              <a:t>還是由學校承辦單位自行核算</a:t>
            </a:r>
            <a:r>
              <a:rPr lang="en-US" altLang="zh-TW" b="0" dirty="0">
                <a:latin typeface="標楷體" panose="03000509000000000000" pitchFamily="65" charset="-120"/>
                <a:ea typeface="標楷體" panose="03000509000000000000" pitchFamily="65" charset="-120"/>
              </a:rPr>
              <a:t>?</a:t>
            </a:r>
            <a:r>
              <a:rPr lang="zh-TW" altLang="zh-TW" b="0" dirty="0">
                <a:latin typeface="標楷體" panose="03000509000000000000" pitchFamily="65" charset="-120"/>
                <a:ea typeface="標楷體" panose="03000509000000000000" pitchFamily="65" charset="-120"/>
              </a:rPr>
              <a:t>或由計畫主持人向國科會提出申請</a:t>
            </a:r>
            <a:r>
              <a:rPr lang="en-US" altLang="zh-TW" b="0" dirty="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pPr marL="0" indent="0">
              <a:buNone/>
            </a:pPr>
            <a:r>
              <a:rPr lang="en-US" altLang="zh-TW" b="0" dirty="0" err="1">
                <a:latin typeface="標楷體" panose="03000509000000000000" pitchFamily="65" charset="-120"/>
                <a:ea typeface="標楷體" panose="03000509000000000000" pitchFamily="65" charset="-120"/>
              </a:rPr>
              <a:t>Ans</a:t>
            </a:r>
            <a:r>
              <a:rPr lang="zh-TW" altLang="zh-TW" b="0" dirty="0">
                <a:latin typeface="標楷體" panose="03000509000000000000" pitchFamily="65" charset="-120"/>
                <a:ea typeface="標楷體" panose="03000509000000000000" pitchFamily="65" charset="-120"/>
              </a:rPr>
              <a:t>：適用之計畫本會均已</a:t>
            </a:r>
            <a:r>
              <a:rPr lang="zh-TW" altLang="zh-TW" b="0" dirty="0">
                <a:solidFill>
                  <a:srgbClr val="FF0000"/>
                </a:solidFill>
                <a:latin typeface="標楷體" panose="03000509000000000000" pitchFamily="65" charset="-120"/>
                <a:ea typeface="標楷體" panose="03000509000000000000" pitchFamily="65" charset="-120"/>
              </a:rPr>
              <a:t>主動匡列彈性支用額度</a:t>
            </a:r>
            <a:r>
              <a:rPr lang="zh-TW" altLang="zh-TW" b="0" dirty="0">
                <a:latin typeface="標楷體" panose="03000509000000000000" pitchFamily="65" charset="-120"/>
                <a:ea typeface="標楷體" panose="03000509000000000000" pitchFamily="65" charset="-120"/>
              </a:rPr>
              <a:t>，請自行至本會網站線上檢視更新後之經費核定清單。</a:t>
            </a:r>
            <a:endParaRPr lang="zh-TW" altLang="zh-TW" dirty="0">
              <a:latin typeface="標楷體" panose="03000509000000000000" pitchFamily="65" charset="-120"/>
              <a:ea typeface="標楷體" panose="03000509000000000000" pitchFamily="65" charset="-120"/>
            </a:endParaRPr>
          </a:p>
          <a:p>
            <a:pPr lvl="0"/>
            <a:r>
              <a:rPr lang="zh-TW" altLang="zh-TW" b="0" dirty="0" smtClean="0">
                <a:latin typeface="標楷體" panose="03000509000000000000" pitchFamily="65" charset="-120"/>
                <a:ea typeface="標楷體" panose="03000509000000000000" pitchFamily="65" charset="-120"/>
              </a:rPr>
              <a:t>計畫</a:t>
            </a:r>
            <a:r>
              <a:rPr lang="zh-TW" altLang="zh-TW" b="0" dirty="0">
                <a:latin typeface="標楷體" panose="03000509000000000000" pitchFamily="65" charset="-120"/>
                <a:ea typeface="標楷體" panose="03000509000000000000" pitchFamily="65" charset="-120"/>
              </a:rPr>
              <a:t>未匡列彈性支用額度，可否來函申請</a:t>
            </a:r>
            <a:r>
              <a:rPr lang="en-US" altLang="zh-TW" b="0" dirty="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pPr marL="0" indent="0">
              <a:buNone/>
            </a:pPr>
            <a:r>
              <a:rPr lang="en-US" altLang="zh-TW" b="0" dirty="0" err="1">
                <a:latin typeface="標楷體" panose="03000509000000000000" pitchFamily="65" charset="-120"/>
                <a:ea typeface="標楷體" panose="03000509000000000000" pitchFamily="65" charset="-120"/>
              </a:rPr>
              <a:t>Ans</a:t>
            </a:r>
            <a:r>
              <a:rPr lang="zh-TW" altLang="zh-TW" b="0" dirty="0">
                <a:latin typeface="標楷體" panose="03000509000000000000" pitchFamily="65" charset="-120"/>
                <a:ea typeface="標楷體" panose="03000509000000000000" pitchFamily="65" charset="-120"/>
              </a:rPr>
              <a:t>：</a:t>
            </a:r>
            <a:r>
              <a:rPr lang="zh-TW" altLang="zh-TW" dirty="0">
                <a:solidFill>
                  <a:srgbClr val="FF0000"/>
                </a:solidFill>
                <a:latin typeface="標楷體" panose="03000509000000000000" pitchFamily="65" charset="-120"/>
                <a:ea typeface="標楷體" panose="03000509000000000000" pitchFamily="65" charset="-120"/>
              </a:rPr>
              <a:t>彈性支用額度係本會主動匡列</a:t>
            </a:r>
            <a:r>
              <a:rPr lang="zh-TW" altLang="zh-TW" b="0" dirty="0">
                <a:latin typeface="標楷體" panose="03000509000000000000" pitchFamily="65" charset="-120"/>
                <a:ea typeface="標楷體" panose="03000509000000000000" pitchFamily="65" charset="-120"/>
              </a:rPr>
              <a:t>，毋須亦不接受來函申請</a:t>
            </a:r>
            <a:r>
              <a:rPr lang="zh-TW" altLang="zh-TW" b="0" dirty="0" smtClean="0">
                <a:latin typeface="標楷體" panose="03000509000000000000" pitchFamily="65" charset="-120"/>
                <a:ea typeface="標楷體" panose="03000509000000000000" pitchFamily="65" charset="-120"/>
              </a:rPr>
              <a:t>。</a:t>
            </a:r>
            <a:r>
              <a:rPr lang="en-US" altLang="zh-TW" b="0" dirty="0">
                <a:latin typeface="標楷體" panose="03000509000000000000" pitchFamily="65" charset="-120"/>
                <a:ea typeface="標楷體" panose="03000509000000000000" pitchFamily="65" charset="-120"/>
              </a:rPr>
              <a:t> </a:t>
            </a:r>
            <a:endParaRPr lang="zh-TW" altLang="zh-TW" dirty="0">
              <a:latin typeface="標楷體" panose="03000509000000000000" pitchFamily="65" charset="-120"/>
              <a:ea typeface="標楷體" panose="03000509000000000000" pitchFamily="65" charset="-120"/>
            </a:endParaRPr>
          </a:p>
          <a:p>
            <a:pPr lvl="0"/>
            <a:r>
              <a:rPr lang="zh-TW" altLang="zh-TW" b="0" dirty="0">
                <a:latin typeface="標楷體" panose="03000509000000000000" pitchFamily="65" charset="-120"/>
                <a:ea typeface="標楷體" panose="03000509000000000000" pitchFamily="65" charset="-120"/>
              </a:rPr>
              <a:t>申請計畫時，需要申請額度嗎？</a:t>
            </a:r>
            <a:endParaRPr lang="zh-TW" altLang="zh-TW" dirty="0">
              <a:latin typeface="標楷體" panose="03000509000000000000" pitchFamily="65" charset="-120"/>
              <a:ea typeface="標楷體" panose="03000509000000000000" pitchFamily="65" charset="-120"/>
            </a:endParaRPr>
          </a:p>
          <a:p>
            <a:pPr marL="0" indent="0">
              <a:buNone/>
            </a:pPr>
            <a:r>
              <a:rPr lang="en-US" altLang="zh-TW" b="0" dirty="0" err="1">
                <a:latin typeface="標楷體" panose="03000509000000000000" pitchFamily="65" charset="-120"/>
                <a:ea typeface="標楷體" panose="03000509000000000000" pitchFamily="65" charset="-120"/>
              </a:rPr>
              <a:t>Ans</a:t>
            </a:r>
            <a:r>
              <a:rPr lang="zh-TW" altLang="zh-TW" b="0" dirty="0">
                <a:latin typeface="標楷體" panose="03000509000000000000" pitchFamily="65" charset="-120"/>
                <a:ea typeface="標楷體" panose="03000509000000000000" pitchFamily="65" charset="-120"/>
              </a:rPr>
              <a:t>：不需要申請，</a:t>
            </a:r>
            <a:r>
              <a:rPr lang="zh-TW" altLang="zh-TW" b="0" dirty="0">
                <a:solidFill>
                  <a:srgbClr val="FF0000"/>
                </a:solidFill>
                <a:latin typeface="標楷體" panose="03000509000000000000" pitchFamily="65" charset="-120"/>
                <a:ea typeface="標楷體" panose="03000509000000000000" pitchFamily="65" charset="-120"/>
              </a:rPr>
              <a:t>額度係經費核定後由本會主動匡列。</a:t>
            </a:r>
            <a:endParaRPr lang="zh-TW" altLang="zh-TW" dirty="0">
              <a:solidFill>
                <a:srgbClr val="FF0000"/>
              </a:solidFill>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12549108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solidFill>
                  <a:schemeClr val="tx1">
                    <a:lumMod val="60000"/>
                    <a:lumOff val="40000"/>
                  </a:schemeClr>
                </a:solidFill>
                <a:latin typeface="標楷體" panose="03000509000000000000" pitchFamily="65" charset="-120"/>
                <a:ea typeface="標楷體" panose="03000509000000000000" pitchFamily="65" charset="-120"/>
              </a:rPr>
              <a:t>國科會彈性</a:t>
            </a:r>
            <a:r>
              <a:rPr lang="zh-TW" altLang="en-US" dirty="0">
                <a:solidFill>
                  <a:schemeClr val="tx1">
                    <a:lumMod val="60000"/>
                    <a:lumOff val="40000"/>
                  </a:schemeClr>
                </a:solidFill>
                <a:latin typeface="標楷體" panose="03000509000000000000" pitchFamily="65" charset="-120"/>
                <a:ea typeface="標楷體" panose="03000509000000000000" pitchFamily="65" charset="-120"/>
              </a:rPr>
              <a:t>支用額度</a:t>
            </a:r>
            <a:r>
              <a:rPr lang="en-US" altLang="zh-TW" dirty="0">
                <a:solidFill>
                  <a:schemeClr val="tx1">
                    <a:lumMod val="60000"/>
                    <a:lumOff val="40000"/>
                  </a:schemeClr>
                </a:solidFill>
                <a:latin typeface="標楷體" panose="03000509000000000000" pitchFamily="65" charset="-120"/>
                <a:ea typeface="標楷體" panose="03000509000000000000" pitchFamily="65" charset="-120"/>
              </a:rPr>
              <a:t>QA</a:t>
            </a:r>
            <a:endParaRPr lang="zh-TW" altLang="en-US" dirty="0">
              <a:solidFill>
                <a:schemeClr val="tx1">
                  <a:lumMod val="60000"/>
                  <a:lumOff val="40000"/>
                </a:schemeClr>
              </a:solidFill>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67544" y="836712"/>
            <a:ext cx="8229600" cy="5544616"/>
          </a:xfrm>
        </p:spPr>
        <p:txBody>
          <a:bodyPr/>
          <a:lstStyle/>
          <a:p>
            <a:pPr lvl="0"/>
            <a:r>
              <a:rPr lang="zh-TW" altLang="zh-TW" b="0" dirty="0">
                <a:latin typeface="標楷體" panose="03000509000000000000" pitchFamily="65" charset="-120"/>
                <a:ea typeface="標楷體" panose="03000509000000000000" pitchFamily="65" charset="-120"/>
              </a:rPr>
              <a:t>核定清單內所匡列之彈性支用額度是額外多出來的一筆經費嗎</a:t>
            </a:r>
            <a:r>
              <a:rPr lang="en-US" altLang="zh-TW" b="0" dirty="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pPr marL="0" indent="0">
              <a:buNone/>
            </a:pPr>
            <a:r>
              <a:rPr lang="en-US" altLang="zh-TW" b="0" dirty="0" err="1">
                <a:latin typeface="標楷體" panose="03000509000000000000" pitchFamily="65" charset="-120"/>
                <a:ea typeface="標楷體" panose="03000509000000000000" pitchFamily="65" charset="-120"/>
              </a:rPr>
              <a:t>Ans</a:t>
            </a:r>
            <a:r>
              <a:rPr lang="zh-TW" altLang="zh-TW" b="0" dirty="0">
                <a:latin typeface="標楷體" panose="03000509000000000000" pitchFamily="65" charset="-120"/>
                <a:ea typeface="標楷體" panose="03000509000000000000" pitchFamily="65" charset="-120"/>
              </a:rPr>
              <a:t>：彈性支用額度非額外多出之經費，係於原核定業務費項下，匡列部分「額度」可用於本會</a:t>
            </a:r>
            <a:r>
              <a:rPr lang="en-US" altLang="zh-TW" b="0" dirty="0">
                <a:latin typeface="標楷體" panose="03000509000000000000" pitchFamily="65" charset="-120"/>
                <a:ea typeface="標楷體" panose="03000509000000000000" pitchFamily="65" charset="-120"/>
              </a:rPr>
              <a:t>101</a:t>
            </a:r>
            <a:r>
              <a:rPr lang="zh-TW" altLang="zh-TW" b="0" dirty="0">
                <a:latin typeface="標楷體" panose="03000509000000000000" pitchFamily="65" charset="-120"/>
                <a:ea typeface="標楷體" panose="03000509000000000000" pitchFamily="65" charset="-120"/>
              </a:rPr>
              <a:t>年</a:t>
            </a:r>
            <a:r>
              <a:rPr lang="en-US" altLang="zh-TW" b="0" dirty="0">
                <a:latin typeface="標楷體" panose="03000509000000000000" pitchFamily="65" charset="-120"/>
                <a:ea typeface="標楷體" panose="03000509000000000000" pitchFamily="65" charset="-120"/>
              </a:rPr>
              <a:t>10</a:t>
            </a:r>
            <a:r>
              <a:rPr lang="zh-TW" altLang="zh-TW" b="0" dirty="0">
                <a:latin typeface="標楷體" panose="03000509000000000000" pitchFamily="65" charset="-120"/>
                <a:ea typeface="標楷體" panose="03000509000000000000" pitchFamily="65" charset="-120"/>
              </a:rPr>
              <a:t>月</a:t>
            </a:r>
            <a:r>
              <a:rPr lang="en-US" altLang="zh-TW" b="0" dirty="0">
                <a:latin typeface="標楷體" panose="03000509000000000000" pitchFamily="65" charset="-120"/>
                <a:ea typeface="標楷體" panose="03000509000000000000" pitchFamily="65" charset="-120"/>
              </a:rPr>
              <a:t>26</a:t>
            </a:r>
            <a:r>
              <a:rPr lang="zh-TW" altLang="zh-TW" b="0" dirty="0">
                <a:latin typeface="標楷體" panose="03000509000000000000" pitchFamily="65" charset="-120"/>
                <a:ea typeface="標楷體" panose="03000509000000000000" pitchFamily="65" charset="-120"/>
              </a:rPr>
              <a:t>日臺會綜二字第</a:t>
            </a:r>
            <a:r>
              <a:rPr lang="en-US" altLang="zh-TW" b="0" dirty="0">
                <a:latin typeface="標楷體" panose="03000509000000000000" pitchFamily="65" charset="-120"/>
                <a:ea typeface="標楷體" panose="03000509000000000000" pitchFamily="65" charset="-120"/>
              </a:rPr>
              <a:t>1010071206</a:t>
            </a:r>
            <a:r>
              <a:rPr lang="zh-TW" altLang="zh-TW" b="0" dirty="0">
                <a:latin typeface="標楷體" panose="03000509000000000000" pitchFamily="65" charset="-120"/>
                <a:ea typeface="標楷體" panose="03000509000000000000" pitchFamily="65" charset="-120"/>
              </a:rPr>
              <a:t>號函所列得不受行政院相關規範之限制項目，故</a:t>
            </a:r>
            <a:r>
              <a:rPr lang="zh-TW" altLang="zh-TW" b="0" dirty="0">
                <a:solidFill>
                  <a:srgbClr val="FF0000"/>
                </a:solidFill>
                <a:latin typeface="標楷體" panose="03000509000000000000" pitchFamily="65" charset="-120"/>
                <a:ea typeface="標楷體" panose="03000509000000000000" pitchFamily="65" charset="-120"/>
              </a:rPr>
              <a:t>整體經費仍然沒有變動</a:t>
            </a:r>
            <a:r>
              <a:rPr lang="zh-TW" altLang="zh-TW" b="0" dirty="0" smtClean="0">
                <a:solidFill>
                  <a:srgbClr val="FF0000"/>
                </a:solidFill>
                <a:latin typeface="標楷體" panose="03000509000000000000" pitchFamily="65" charset="-120"/>
                <a:ea typeface="標楷體" panose="03000509000000000000" pitchFamily="65" charset="-120"/>
              </a:rPr>
              <a:t>。</a:t>
            </a:r>
            <a:endParaRPr lang="en-US" altLang="zh-TW" b="0" dirty="0" smtClean="0">
              <a:solidFill>
                <a:srgbClr val="FF0000"/>
              </a:solidFill>
              <a:latin typeface="標楷體" panose="03000509000000000000" pitchFamily="65" charset="-120"/>
              <a:ea typeface="標楷體" panose="03000509000000000000" pitchFamily="65" charset="-120"/>
            </a:endParaRPr>
          </a:p>
          <a:p>
            <a:pPr lvl="0"/>
            <a:r>
              <a:rPr lang="zh-TW" altLang="zh-TW" b="0" dirty="0">
                <a:latin typeface="標楷體" panose="03000509000000000000" pitchFamily="65" charset="-120"/>
                <a:ea typeface="標楷體" panose="03000509000000000000" pitchFamily="65" charset="-120"/>
              </a:rPr>
              <a:t>彈性支用額度經費之使用應於業務費項下研究人力費歸扣或於耗材費用扣除</a:t>
            </a:r>
            <a:r>
              <a:rPr lang="en-US" altLang="zh-TW" b="0" dirty="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pPr marL="0" indent="0">
              <a:buNone/>
            </a:pPr>
            <a:r>
              <a:rPr lang="en-US" altLang="zh-TW" b="0" dirty="0" err="1">
                <a:latin typeface="標楷體" panose="03000509000000000000" pitchFamily="65" charset="-120"/>
                <a:ea typeface="標楷體" panose="03000509000000000000" pitchFamily="65" charset="-120"/>
              </a:rPr>
              <a:t>Ans</a:t>
            </a:r>
            <a:r>
              <a:rPr lang="zh-TW" altLang="zh-TW" b="0" dirty="0">
                <a:latin typeface="標楷體" panose="03000509000000000000" pitchFamily="65" charset="-120"/>
                <a:ea typeface="標楷體" panose="03000509000000000000" pitchFamily="65" charset="-120"/>
              </a:rPr>
              <a:t>：</a:t>
            </a:r>
            <a:r>
              <a:rPr lang="zh-TW" altLang="zh-TW" b="0" dirty="0">
                <a:solidFill>
                  <a:srgbClr val="FF0000"/>
                </a:solidFill>
                <a:latin typeface="標楷體" panose="03000509000000000000" pitchFamily="65" charset="-120"/>
                <a:ea typeface="標楷體" panose="03000509000000000000" pitchFamily="65" charset="-120"/>
              </a:rPr>
              <a:t>彈性支用額度係業務費項下匡列之額度，請自行於業務費項下調整。</a:t>
            </a:r>
            <a:endParaRPr lang="zh-TW" altLang="zh-TW" dirty="0">
              <a:solidFill>
                <a:srgbClr val="FF0000"/>
              </a:solidFill>
              <a:latin typeface="標楷體" panose="03000509000000000000" pitchFamily="65" charset="-120"/>
              <a:ea typeface="標楷體" panose="03000509000000000000" pitchFamily="65" charset="-120"/>
            </a:endParaRPr>
          </a:p>
          <a:p>
            <a:pPr marL="0" indent="0">
              <a:buNone/>
            </a:pPr>
            <a:endParaRPr lang="zh-TW" altLang="zh-TW" dirty="0">
              <a:solidFill>
                <a:srgbClr val="FF0000"/>
              </a:solidFill>
            </a:endParaRPr>
          </a:p>
          <a:p>
            <a:endParaRPr lang="zh-TW" altLang="en-US" dirty="0"/>
          </a:p>
        </p:txBody>
      </p:sp>
    </p:spTree>
    <p:extLst>
      <p:ext uri="{BB962C8B-B14F-4D97-AF65-F5344CB8AC3E}">
        <p14:creationId xmlns:p14="http://schemas.microsoft.com/office/powerpoint/2010/main" val="30272519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1">
                    <a:lumMod val="60000"/>
                    <a:lumOff val="40000"/>
                  </a:schemeClr>
                </a:solidFill>
              </a:rPr>
              <a:t>國科會彈性支用額度</a:t>
            </a:r>
            <a:r>
              <a:rPr lang="en-US" altLang="zh-TW" dirty="0">
                <a:solidFill>
                  <a:schemeClr val="tx1">
                    <a:lumMod val="60000"/>
                    <a:lumOff val="40000"/>
                  </a:schemeClr>
                </a:solidFill>
              </a:rPr>
              <a:t>QA</a:t>
            </a:r>
            <a:endParaRPr lang="zh-TW" altLang="en-US" dirty="0"/>
          </a:p>
        </p:txBody>
      </p:sp>
      <p:sp>
        <p:nvSpPr>
          <p:cNvPr id="3" name="內容版面配置區 2"/>
          <p:cNvSpPr>
            <a:spLocks noGrp="1"/>
          </p:cNvSpPr>
          <p:nvPr>
            <p:ph idx="1"/>
          </p:nvPr>
        </p:nvSpPr>
        <p:spPr>
          <a:xfrm>
            <a:off x="539552" y="836712"/>
            <a:ext cx="8229600" cy="5199062"/>
          </a:xfrm>
        </p:spPr>
        <p:txBody>
          <a:bodyPr/>
          <a:lstStyle/>
          <a:p>
            <a:pPr marL="0" lvl="0" indent="0">
              <a:spcAft>
                <a:spcPts val="0"/>
              </a:spcAft>
              <a:buNone/>
            </a:pPr>
            <a:r>
              <a:rPr lang="zh-TW" altLang="zh-TW" b="0" spc="-100" dirty="0">
                <a:solidFill>
                  <a:srgbClr val="000000"/>
                </a:solidFill>
                <a:latin typeface="新細明體"/>
                <a:ea typeface="標楷體"/>
                <a:cs typeface="新細明體"/>
              </a:rPr>
              <a:t>放寬額度之支出用途範圍是否僅限為與計畫相關之「交通、接待國外訪賓之餐敘及饋贈、或國際交流」支出事項</a:t>
            </a:r>
            <a:r>
              <a:rPr lang="en-US" altLang="zh-TW" b="0" spc="-100" dirty="0">
                <a:solidFill>
                  <a:srgbClr val="000000"/>
                </a:solidFill>
                <a:latin typeface="新細明體"/>
                <a:ea typeface="標楷體"/>
                <a:cs typeface="新細明體"/>
              </a:rPr>
              <a:t>?</a:t>
            </a:r>
            <a:endParaRPr lang="zh-TW" altLang="zh-TW" dirty="0">
              <a:latin typeface="新細明體"/>
              <a:cs typeface="新細明體"/>
            </a:endParaRPr>
          </a:p>
          <a:p>
            <a:pPr marL="0" indent="0">
              <a:spcAft>
                <a:spcPts val="0"/>
              </a:spcAft>
              <a:buNone/>
            </a:pPr>
            <a:r>
              <a:rPr lang="en-US" altLang="zh-TW" b="0" spc="-100" dirty="0" err="1">
                <a:solidFill>
                  <a:srgbClr val="000000"/>
                </a:solidFill>
                <a:latin typeface="標楷體"/>
                <a:cs typeface="新細明體"/>
              </a:rPr>
              <a:t>Ans</a:t>
            </a:r>
            <a:r>
              <a:rPr lang="zh-TW" altLang="zh-TW" b="0" spc="-100" dirty="0">
                <a:solidFill>
                  <a:srgbClr val="000000"/>
                </a:solidFill>
                <a:latin typeface="新細明體"/>
                <a:ea typeface="標楷體"/>
                <a:cs typeface="新細明體"/>
              </a:rPr>
              <a:t>：</a:t>
            </a:r>
            <a:r>
              <a:rPr lang="en-US" altLang="zh-TW" b="0" spc="-100" dirty="0">
                <a:solidFill>
                  <a:srgbClr val="000000"/>
                </a:solidFill>
                <a:latin typeface="新細明體"/>
                <a:ea typeface="標楷體"/>
                <a:cs typeface="新細明體"/>
              </a:rPr>
              <a:t/>
            </a:r>
            <a:br>
              <a:rPr lang="en-US" altLang="zh-TW" b="0" spc="-100" dirty="0">
                <a:solidFill>
                  <a:srgbClr val="000000"/>
                </a:solidFill>
                <a:latin typeface="新細明體"/>
                <a:ea typeface="標楷體"/>
                <a:cs typeface="新細明體"/>
              </a:rPr>
            </a:br>
            <a:r>
              <a:rPr lang="zh-TW" altLang="zh-TW" sz="2000" b="0" spc="-100" dirty="0">
                <a:solidFill>
                  <a:srgbClr val="FF0000"/>
                </a:solidFill>
                <a:latin typeface="新細明體"/>
                <a:ea typeface="標楷體"/>
                <a:cs typeface="新細明體"/>
              </a:rPr>
              <a:t>放寬額度之支出用途僅限下列項目：</a:t>
            </a:r>
            <a:r>
              <a:rPr lang="en-US" altLang="zh-TW" sz="2000" b="0" spc="-100" dirty="0">
                <a:solidFill>
                  <a:srgbClr val="FF0000"/>
                </a:solidFill>
                <a:latin typeface="新細明體"/>
                <a:ea typeface="標楷體"/>
                <a:cs typeface="新細明體"/>
              </a:rPr>
              <a:t/>
            </a:r>
            <a:br>
              <a:rPr lang="en-US" altLang="zh-TW" sz="2000" b="0" spc="-100" dirty="0">
                <a:solidFill>
                  <a:srgbClr val="FF0000"/>
                </a:solidFill>
                <a:latin typeface="新細明體"/>
                <a:ea typeface="標楷體"/>
                <a:cs typeface="新細明體"/>
              </a:rPr>
            </a:br>
            <a:r>
              <a:rPr lang="en-US" altLang="zh-TW" sz="2000" b="0" spc="-100" dirty="0">
                <a:solidFill>
                  <a:srgbClr val="000000"/>
                </a:solidFill>
                <a:latin typeface="新細明體"/>
                <a:ea typeface="標楷體"/>
                <a:cs typeface="新細明體"/>
              </a:rPr>
              <a:t>(</a:t>
            </a:r>
            <a:r>
              <a:rPr lang="zh-TW" altLang="zh-TW" sz="2000" b="0" spc="-100" dirty="0">
                <a:solidFill>
                  <a:srgbClr val="000000"/>
                </a:solidFill>
                <a:latin typeface="新細明體"/>
                <a:ea typeface="標楷體"/>
                <a:cs typeface="新細明體"/>
              </a:rPr>
              <a:t>一</a:t>
            </a:r>
            <a:r>
              <a:rPr lang="en-US" altLang="zh-TW" sz="2000" b="0" spc="-100" dirty="0">
                <a:solidFill>
                  <a:srgbClr val="000000"/>
                </a:solidFill>
                <a:latin typeface="新細明體"/>
                <a:ea typeface="標楷體"/>
                <a:cs typeface="新細明體"/>
              </a:rPr>
              <a:t>)</a:t>
            </a:r>
            <a:r>
              <a:rPr lang="zh-TW" altLang="zh-TW" sz="2000" b="0" spc="-100" dirty="0">
                <a:solidFill>
                  <a:srgbClr val="FF0000"/>
                </a:solidFill>
                <a:latin typeface="新細明體"/>
                <a:ea typeface="標楷體"/>
                <a:cs typeface="新細明體"/>
              </a:rPr>
              <a:t>交通費</a:t>
            </a:r>
            <a:r>
              <a:rPr lang="en-US" altLang="zh-TW" sz="2000" b="0" spc="-100" dirty="0">
                <a:solidFill>
                  <a:srgbClr val="000000"/>
                </a:solidFill>
                <a:latin typeface="新細明體"/>
                <a:ea typeface="標楷體"/>
                <a:cs typeface="新細明體"/>
              </a:rPr>
              <a:t>(</a:t>
            </a:r>
            <a:r>
              <a:rPr lang="zh-TW" altLang="zh-TW" sz="2000" b="0" spc="-100" dirty="0">
                <a:solidFill>
                  <a:srgbClr val="000000"/>
                </a:solidFill>
                <a:latin typeface="新細明體"/>
                <a:ea typeface="標楷體"/>
                <a:cs typeface="新細明體"/>
              </a:rPr>
              <a:t>計程車資、自行駕車之油料、過路（橋）及停車費，不受行政院規範限制</a:t>
            </a:r>
            <a:r>
              <a:rPr lang="en-US" altLang="zh-TW" sz="2000" b="0" spc="-100" dirty="0">
                <a:solidFill>
                  <a:srgbClr val="000000"/>
                </a:solidFill>
                <a:latin typeface="新細明體"/>
                <a:ea typeface="標楷體"/>
                <a:cs typeface="新細明體"/>
              </a:rPr>
              <a:t>) </a:t>
            </a:r>
            <a:br>
              <a:rPr lang="en-US" altLang="zh-TW" sz="2000" b="0" spc="-100" dirty="0">
                <a:solidFill>
                  <a:srgbClr val="000000"/>
                </a:solidFill>
                <a:latin typeface="新細明體"/>
                <a:ea typeface="標楷體"/>
                <a:cs typeface="新細明體"/>
              </a:rPr>
            </a:br>
            <a:r>
              <a:rPr lang="en-US" altLang="zh-TW" sz="2000" b="0" spc="-100" dirty="0">
                <a:solidFill>
                  <a:srgbClr val="000000"/>
                </a:solidFill>
                <a:latin typeface="新細明體"/>
                <a:ea typeface="標楷體"/>
                <a:cs typeface="新細明體"/>
              </a:rPr>
              <a:t>(</a:t>
            </a:r>
            <a:r>
              <a:rPr lang="zh-TW" altLang="zh-TW" sz="2000" b="0" spc="-100" dirty="0">
                <a:solidFill>
                  <a:srgbClr val="000000"/>
                </a:solidFill>
                <a:latin typeface="新細明體"/>
                <a:ea typeface="標楷體"/>
                <a:cs typeface="新細明體"/>
              </a:rPr>
              <a:t>二</a:t>
            </a:r>
            <a:r>
              <a:rPr lang="en-US" altLang="zh-TW" sz="2000" b="0" spc="-100" dirty="0">
                <a:solidFill>
                  <a:srgbClr val="000000"/>
                </a:solidFill>
                <a:latin typeface="新細明體"/>
                <a:ea typeface="標楷體"/>
                <a:cs typeface="新細明體"/>
              </a:rPr>
              <a:t>)</a:t>
            </a:r>
            <a:r>
              <a:rPr lang="zh-TW" altLang="zh-TW" sz="2000" b="0" spc="-100" dirty="0">
                <a:solidFill>
                  <a:srgbClr val="FF0000"/>
                </a:solidFill>
                <a:latin typeface="新細明體"/>
                <a:ea typeface="標楷體"/>
                <a:cs typeface="新細明體"/>
              </a:rPr>
              <a:t>接待國外訪賓之餐敘及饋贈、國際交流</a:t>
            </a:r>
            <a:r>
              <a:rPr lang="en-US" altLang="zh-TW" sz="2000" b="0" spc="-100" dirty="0">
                <a:solidFill>
                  <a:srgbClr val="FF0000"/>
                </a:solidFill>
                <a:latin typeface="新細明體"/>
                <a:ea typeface="標楷體"/>
                <a:cs typeface="新細明體"/>
              </a:rPr>
              <a:t/>
            </a:r>
            <a:br>
              <a:rPr lang="en-US" altLang="zh-TW" sz="2000" b="0" spc="-100" dirty="0">
                <a:solidFill>
                  <a:srgbClr val="FF0000"/>
                </a:solidFill>
                <a:latin typeface="新細明體"/>
                <a:ea typeface="標楷體"/>
                <a:cs typeface="新細明體"/>
              </a:rPr>
            </a:br>
            <a:r>
              <a:rPr lang="en-US" altLang="zh-TW" sz="2000" b="0" spc="-100" dirty="0">
                <a:solidFill>
                  <a:srgbClr val="000000"/>
                </a:solidFill>
                <a:latin typeface="新細明體"/>
                <a:ea typeface="標楷體"/>
                <a:cs typeface="新細明體"/>
              </a:rPr>
              <a:t>(</a:t>
            </a:r>
            <a:r>
              <a:rPr lang="zh-TW" altLang="zh-TW" sz="2000" b="0" spc="-100" dirty="0">
                <a:solidFill>
                  <a:srgbClr val="000000"/>
                </a:solidFill>
                <a:latin typeface="新細明體"/>
                <a:ea typeface="標楷體"/>
                <a:cs typeface="新細明體"/>
              </a:rPr>
              <a:t>三</a:t>
            </a:r>
            <a:r>
              <a:rPr lang="en-US" altLang="zh-TW" sz="2000" b="0" spc="-100" dirty="0">
                <a:solidFill>
                  <a:srgbClr val="000000"/>
                </a:solidFill>
                <a:latin typeface="新細明體"/>
                <a:ea typeface="標楷體"/>
                <a:cs typeface="新細明體"/>
              </a:rPr>
              <a:t>)</a:t>
            </a:r>
            <a:r>
              <a:rPr lang="zh-TW" altLang="zh-TW" sz="2000" b="0" spc="-100" dirty="0">
                <a:solidFill>
                  <a:srgbClr val="FF0000"/>
                </a:solidFill>
                <a:latin typeface="新細明體"/>
                <a:ea typeface="標楷體"/>
                <a:cs typeface="新細明體"/>
              </a:rPr>
              <a:t>出席費、稿費或審查費</a:t>
            </a:r>
            <a:r>
              <a:rPr lang="en-US" altLang="zh-TW" sz="2000" b="0" spc="-100" dirty="0">
                <a:solidFill>
                  <a:srgbClr val="000000"/>
                </a:solidFill>
                <a:latin typeface="新細明體"/>
                <a:ea typeface="標楷體"/>
                <a:cs typeface="新細明體"/>
              </a:rPr>
              <a:t>(</a:t>
            </a:r>
            <a:r>
              <a:rPr lang="zh-TW" altLang="zh-TW" sz="2000" b="0" spc="-100" dirty="0">
                <a:solidFill>
                  <a:srgbClr val="000000"/>
                </a:solidFill>
                <a:latin typeface="新細明體"/>
                <a:ea typeface="標楷體"/>
                <a:cs typeface="新細明體"/>
              </a:rPr>
              <a:t>機構內人員</a:t>
            </a:r>
            <a:r>
              <a:rPr lang="en-US" altLang="zh-TW" sz="2000" b="0" spc="-100" dirty="0">
                <a:solidFill>
                  <a:srgbClr val="000000"/>
                </a:solidFill>
                <a:latin typeface="新細明體"/>
                <a:ea typeface="標楷體"/>
                <a:cs typeface="新細明體"/>
              </a:rPr>
              <a:t>(</a:t>
            </a:r>
            <a:r>
              <a:rPr lang="zh-TW" altLang="zh-TW" sz="2000" b="0" spc="-100" dirty="0">
                <a:solidFill>
                  <a:srgbClr val="000000"/>
                </a:solidFill>
                <a:latin typeface="新細明體"/>
                <a:ea typeface="標楷體"/>
                <a:cs typeface="新細明體"/>
              </a:rPr>
              <a:t>不含計畫內相關人員</a:t>
            </a:r>
            <a:r>
              <a:rPr lang="en-US" altLang="zh-TW" sz="2000" b="0" spc="-100" dirty="0">
                <a:solidFill>
                  <a:srgbClr val="000000"/>
                </a:solidFill>
                <a:latin typeface="新細明體"/>
                <a:ea typeface="標楷體"/>
                <a:cs typeface="新細明體"/>
              </a:rPr>
              <a:t>)</a:t>
            </a:r>
            <a:r>
              <a:rPr lang="zh-TW" altLang="zh-TW" sz="2000" b="0" spc="-100" dirty="0">
                <a:solidFill>
                  <a:srgbClr val="000000"/>
                </a:solidFill>
                <a:latin typeface="新細明體"/>
                <a:ea typeface="標楷體"/>
                <a:cs typeface="新細明體"/>
              </a:rPr>
              <a:t>認定為外聘學者專家，不受行政院規範限制</a:t>
            </a:r>
            <a:r>
              <a:rPr lang="en-US" altLang="zh-TW" sz="2000" b="0" spc="-100" dirty="0">
                <a:solidFill>
                  <a:srgbClr val="000000"/>
                </a:solidFill>
                <a:latin typeface="新細明體"/>
                <a:ea typeface="標楷體"/>
                <a:cs typeface="新細明體"/>
              </a:rPr>
              <a:t>)</a:t>
            </a:r>
            <a:br>
              <a:rPr lang="en-US" altLang="zh-TW" sz="2000" b="0" spc="-100" dirty="0">
                <a:solidFill>
                  <a:srgbClr val="000000"/>
                </a:solidFill>
                <a:latin typeface="新細明體"/>
                <a:ea typeface="標楷體"/>
                <a:cs typeface="新細明體"/>
              </a:rPr>
            </a:br>
            <a:r>
              <a:rPr lang="en-US" altLang="zh-TW" sz="2000" b="0" spc="-100" dirty="0">
                <a:solidFill>
                  <a:srgbClr val="000000"/>
                </a:solidFill>
                <a:latin typeface="新細明體"/>
                <a:ea typeface="標楷體"/>
                <a:cs typeface="新細明體"/>
              </a:rPr>
              <a:t>(</a:t>
            </a:r>
            <a:r>
              <a:rPr lang="zh-TW" altLang="zh-TW" sz="2000" b="0" spc="-100" dirty="0">
                <a:solidFill>
                  <a:srgbClr val="000000"/>
                </a:solidFill>
                <a:latin typeface="新細明體"/>
                <a:ea typeface="標楷體"/>
                <a:cs typeface="新細明體"/>
              </a:rPr>
              <a:t>四</a:t>
            </a:r>
            <a:r>
              <a:rPr lang="en-US" altLang="zh-TW" sz="2000" b="0" spc="-100" dirty="0">
                <a:solidFill>
                  <a:srgbClr val="000000"/>
                </a:solidFill>
                <a:latin typeface="新細明體"/>
                <a:ea typeface="標楷體"/>
                <a:cs typeface="新細明體"/>
              </a:rPr>
              <a:t>)</a:t>
            </a:r>
            <a:r>
              <a:rPr lang="zh-TW" altLang="zh-TW" sz="2000" b="0" spc="-100" dirty="0">
                <a:solidFill>
                  <a:srgbClr val="FF0000"/>
                </a:solidFill>
                <a:latin typeface="新細明體"/>
                <a:ea typeface="標楷體"/>
                <a:cs typeface="新細明體"/>
              </a:rPr>
              <a:t>因問卷調查所需郵政禮券</a:t>
            </a:r>
            <a:r>
              <a:rPr lang="en-US" altLang="zh-TW" sz="2000" b="0" spc="-100" dirty="0">
                <a:solidFill>
                  <a:srgbClr val="000000"/>
                </a:solidFill>
                <a:latin typeface="新細明體"/>
                <a:ea typeface="標楷體"/>
                <a:cs typeface="新細明體"/>
              </a:rPr>
              <a:t>(</a:t>
            </a:r>
            <a:r>
              <a:rPr lang="zh-TW" altLang="zh-TW" sz="2000" b="0" spc="-100" dirty="0">
                <a:solidFill>
                  <a:srgbClr val="000000"/>
                </a:solidFill>
                <a:latin typeface="新細明體"/>
                <a:ea typeface="標楷體"/>
                <a:cs typeface="新細明體"/>
              </a:rPr>
              <a:t>不受行政院限文康活動規定之限制</a:t>
            </a:r>
            <a:r>
              <a:rPr lang="en-US" altLang="zh-TW" sz="2000" b="0" spc="-100" dirty="0">
                <a:solidFill>
                  <a:srgbClr val="000000"/>
                </a:solidFill>
                <a:latin typeface="新細明體"/>
                <a:ea typeface="標楷體"/>
                <a:cs typeface="新細明體"/>
              </a:rPr>
              <a:t>)</a:t>
            </a:r>
            <a:br>
              <a:rPr lang="en-US" altLang="zh-TW" sz="2000" b="0" spc="-100" dirty="0">
                <a:solidFill>
                  <a:srgbClr val="000000"/>
                </a:solidFill>
                <a:latin typeface="新細明體"/>
                <a:ea typeface="標楷體"/>
                <a:cs typeface="新細明體"/>
              </a:rPr>
            </a:br>
            <a:r>
              <a:rPr lang="en-US" altLang="zh-TW" sz="2000" b="0" spc="-100" dirty="0">
                <a:solidFill>
                  <a:srgbClr val="000000"/>
                </a:solidFill>
                <a:latin typeface="新細明體"/>
                <a:ea typeface="標楷體"/>
                <a:cs typeface="新細明體"/>
              </a:rPr>
              <a:t>(</a:t>
            </a:r>
            <a:r>
              <a:rPr lang="zh-TW" altLang="zh-TW" sz="2000" b="0" spc="-100" dirty="0">
                <a:solidFill>
                  <a:srgbClr val="000000"/>
                </a:solidFill>
                <a:latin typeface="新細明體"/>
                <a:ea typeface="標楷體"/>
                <a:cs typeface="新細明體"/>
              </a:rPr>
              <a:t>五</a:t>
            </a:r>
            <a:r>
              <a:rPr lang="en-US" altLang="zh-TW" sz="2000" b="0" spc="-100" dirty="0">
                <a:solidFill>
                  <a:srgbClr val="000000"/>
                </a:solidFill>
                <a:latin typeface="新細明體"/>
                <a:ea typeface="標楷體"/>
                <a:cs typeface="新細明體"/>
              </a:rPr>
              <a:t>)</a:t>
            </a:r>
            <a:r>
              <a:rPr lang="zh-TW" altLang="zh-TW" sz="2000" b="0" spc="-100" dirty="0">
                <a:solidFill>
                  <a:srgbClr val="FF0000"/>
                </a:solidFill>
                <a:latin typeface="新細明體"/>
                <a:ea typeface="標楷體"/>
                <a:cs typeface="新細明體"/>
              </a:rPr>
              <a:t>鐘點費</a:t>
            </a:r>
            <a:r>
              <a:rPr lang="en-US" altLang="zh-TW" sz="2000" b="0" spc="-100" dirty="0">
                <a:solidFill>
                  <a:srgbClr val="000000"/>
                </a:solidFill>
                <a:latin typeface="新細明體"/>
                <a:ea typeface="標楷體"/>
                <a:cs typeface="新細明體"/>
              </a:rPr>
              <a:t>(</a:t>
            </a:r>
            <a:r>
              <a:rPr lang="zh-TW" altLang="zh-TW" sz="2000" b="0" spc="-100" dirty="0">
                <a:solidFill>
                  <a:srgbClr val="000000"/>
                </a:solidFill>
                <a:latin typeface="新細明體"/>
                <a:ea typeface="標楷體"/>
                <a:cs typeface="新細明體"/>
              </a:rPr>
              <a:t>機構內人員</a:t>
            </a:r>
            <a:r>
              <a:rPr lang="en-US" altLang="zh-TW" sz="2000" b="0" spc="-100" dirty="0">
                <a:solidFill>
                  <a:srgbClr val="000000"/>
                </a:solidFill>
                <a:latin typeface="新細明體"/>
                <a:ea typeface="標楷體"/>
                <a:cs typeface="新細明體"/>
              </a:rPr>
              <a:t>(</a:t>
            </a:r>
            <a:r>
              <a:rPr lang="zh-TW" altLang="zh-TW" sz="2000" b="0" spc="-100" dirty="0">
                <a:solidFill>
                  <a:srgbClr val="000000"/>
                </a:solidFill>
                <a:latin typeface="新細明體"/>
                <a:ea typeface="標楷體"/>
                <a:cs typeface="新細明體"/>
              </a:rPr>
              <a:t>不含計畫內相關人員</a:t>
            </a:r>
            <a:r>
              <a:rPr lang="en-US" altLang="zh-TW" sz="2000" b="0" spc="-100" dirty="0">
                <a:solidFill>
                  <a:srgbClr val="000000"/>
                </a:solidFill>
                <a:latin typeface="新細明體"/>
                <a:ea typeface="標楷體"/>
                <a:cs typeface="新細明體"/>
              </a:rPr>
              <a:t>)</a:t>
            </a:r>
            <a:r>
              <a:rPr lang="zh-TW" altLang="zh-TW" sz="2000" b="0" spc="-100" dirty="0">
                <a:solidFill>
                  <a:srgbClr val="000000"/>
                </a:solidFill>
                <a:latin typeface="新細明體"/>
                <a:ea typeface="標楷體"/>
                <a:cs typeface="新細明體"/>
              </a:rPr>
              <a:t>認定為外聘學者專家，不受行政院規範限制</a:t>
            </a:r>
            <a:r>
              <a:rPr lang="en-US" altLang="zh-TW" sz="2000" b="0" spc="-100" dirty="0">
                <a:solidFill>
                  <a:srgbClr val="000000"/>
                </a:solidFill>
                <a:latin typeface="新細明體"/>
                <a:ea typeface="標楷體"/>
                <a:cs typeface="新細明體"/>
              </a:rPr>
              <a:t>)</a:t>
            </a:r>
            <a:br>
              <a:rPr lang="en-US" altLang="zh-TW" sz="2000" b="0" spc="-100" dirty="0">
                <a:solidFill>
                  <a:srgbClr val="000000"/>
                </a:solidFill>
                <a:latin typeface="新細明體"/>
                <a:ea typeface="標楷體"/>
                <a:cs typeface="新細明體"/>
              </a:rPr>
            </a:br>
            <a:r>
              <a:rPr lang="en-US" altLang="zh-TW" sz="2000" b="0" spc="-100" dirty="0">
                <a:solidFill>
                  <a:srgbClr val="000000"/>
                </a:solidFill>
                <a:latin typeface="新細明體"/>
                <a:ea typeface="標楷體"/>
                <a:cs typeface="新細明體"/>
              </a:rPr>
              <a:t>(</a:t>
            </a:r>
            <a:r>
              <a:rPr lang="zh-TW" altLang="zh-TW" sz="2000" b="0" spc="-100" dirty="0">
                <a:solidFill>
                  <a:srgbClr val="000000"/>
                </a:solidFill>
                <a:latin typeface="新細明體"/>
                <a:ea typeface="標楷體"/>
                <a:cs typeface="新細明體"/>
              </a:rPr>
              <a:t>六</a:t>
            </a:r>
            <a:r>
              <a:rPr lang="en-US" altLang="zh-TW" sz="2000" b="0" spc="-100" dirty="0">
                <a:solidFill>
                  <a:srgbClr val="000000"/>
                </a:solidFill>
                <a:latin typeface="新細明體"/>
                <a:ea typeface="標楷體"/>
                <a:cs typeface="新細明體"/>
              </a:rPr>
              <a:t>)</a:t>
            </a:r>
            <a:r>
              <a:rPr lang="zh-TW" altLang="zh-TW" sz="2000" b="0" spc="-100" dirty="0">
                <a:solidFill>
                  <a:srgbClr val="FF0000"/>
                </a:solidFill>
                <a:latin typeface="新細明體"/>
                <a:ea typeface="標楷體"/>
                <a:cs typeface="新細明體"/>
              </a:rPr>
              <a:t>聘請國外顧問、專家及學者來臺工作酬勞</a:t>
            </a:r>
            <a:r>
              <a:rPr lang="en-US" altLang="zh-TW" sz="2000" b="0" spc="-100" dirty="0">
                <a:solidFill>
                  <a:srgbClr val="000000"/>
                </a:solidFill>
                <a:latin typeface="新細明體"/>
                <a:ea typeface="標楷體"/>
                <a:cs typeface="新細明體"/>
              </a:rPr>
              <a:t>(</a:t>
            </a:r>
            <a:r>
              <a:rPr lang="zh-TW" altLang="zh-TW" sz="2000" b="0" spc="-100" dirty="0">
                <a:solidFill>
                  <a:srgbClr val="000000"/>
                </a:solidFill>
                <a:latin typeface="新細明體"/>
                <a:ea typeface="標楷體"/>
                <a:cs typeface="新細明體"/>
              </a:rPr>
              <a:t>標準待教育部訂定</a:t>
            </a:r>
            <a:r>
              <a:rPr lang="en-US" altLang="zh-TW" sz="2000" b="0" spc="-100" dirty="0">
                <a:solidFill>
                  <a:srgbClr val="000000"/>
                </a:solidFill>
                <a:latin typeface="新細明體"/>
                <a:ea typeface="標楷體"/>
                <a:cs typeface="新細明體"/>
              </a:rPr>
              <a:t>)</a:t>
            </a:r>
            <a:endParaRPr lang="zh-TW" altLang="zh-TW" sz="2000" dirty="0">
              <a:latin typeface="新細明體"/>
              <a:cs typeface="新細明體"/>
            </a:endParaRPr>
          </a:p>
          <a:p>
            <a:pPr marL="0" indent="0">
              <a:spcAft>
                <a:spcPts val="0"/>
              </a:spcAft>
              <a:buNone/>
            </a:pPr>
            <a:endParaRPr lang="zh-TW" altLang="zh-TW" dirty="0">
              <a:latin typeface="新細明體"/>
              <a:cs typeface="新細明體"/>
            </a:endParaRPr>
          </a:p>
        </p:txBody>
      </p:sp>
    </p:spTree>
    <p:extLst>
      <p:ext uri="{BB962C8B-B14F-4D97-AF65-F5344CB8AC3E}">
        <p14:creationId xmlns:p14="http://schemas.microsoft.com/office/powerpoint/2010/main" val="35277338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1">
                    <a:lumMod val="60000"/>
                    <a:lumOff val="40000"/>
                  </a:schemeClr>
                </a:solidFill>
                <a:latin typeface="標楷體" panose="03000509000000000000" pitchFamily="65" charset="-120"/>
                <a:ea typeface="標楷體" panose="03000509000000000000" pitchFamily="65" charset="-120"/>
              </a:rPr>
              <a:t>國科會彈性支用額度</a:t>
            </a:r>
            <a:r>
              <a:rPr lang="en-US" altLang="zh-TW" dirty="0">
                <a:solidFill>
                  <a:schemeClr val="tx1">
                    <a:lumMod val="60000"/>
                    <a:lumOff val="40000"/>
                  </a:schemeClr>
                </a:solidFill>
                <a:latin typeface="標楷體" panose="03000509000000000000" pitchFamily="65" charset="-120"/>
                <a:ea typeface="標楷體" panose="03000509000000000000" pitchFamily="65" charset="-120"/>
              </a:rPr>
              <a:t>QA</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pPr lvl="0"/>
            <a:r>
              <a:rPr lang="zh-TW" altLang="zh-TW" b="0" dirty="0">
                <a:latin typeface="標楷體" panose="03000509000000000000" pitchFamily="65" charset="-120"/>
                <a:ea typeface="標楷體" panose="03000509000000000000" pitchFamily="65" charset="-120"/>
              </a:rPr>
              <a:t>不受行政院相關規範限制中所列出席費、稿費、審查費及鐘點費所指「同一執行機構人員」包不包含計畫主持人、共同主持人、專</a:t>
            </a:r>
            <a:r>
              <a:rPr lang="en-US" altLang="zh-TW" b="0" dirty="0">
                <a:latin typeface="標楷體" panose="03000509000000000000" pitchFamily="65" charset="-120"/>
                <a:ea typeface="標楷體" panose="03000509000000000000" pitchFamily="65" charset="-120"/>
              </a:rPr>
              <a:t>(</a:t>
            </a:r>
            <a:r>
              <a:rPr lang="zh-TW" altLang="zh-TW" b="0" dirty="0">
                <a:latin typeface="標楷體" panose="03000509000000000000" pitchFamily="65" charset="-120"/>
                <a:ea typeface="標楷體" panose="03000509000000000000" pitchFamily="65" charset="-120"/>
              </a:rPr>
              <a:t>兼</a:t>
            </a:r>
            <a:r>
              <a:rPr lang="en-US" altLang="zh-TW" b="0" dirty="0">
                <a:latin typeface="標楷體" panose="03000509000000000000" pitchFamily="65" charset="-120"/>
                <a:ea typeface="標楷體" panose="03000509000000000000" pitchFamily="65" charset="-120"/>
              </a:rPr>
              <a:t>)</a:t>
            </a:r>
            <a:r>
              <a:rPr lang="zh-TW" altLang="zh-TW" b="0" dirty="0">
                <a:latin typeface="標楷體" panose="03000509000000000000" pitchFamily="65" charset="-120"/>
                <a:ea typeface="標楷體" panose="03000509000000000000" pitchFamily="65" charset="-120"/>
              </a:rPr>
              <a:t>任助理、計畫內相關人員、自聘行政工作人員等</a:t>
            </a:r>
            <a:r>
              <a:rPr lang="en-US" altLang="zh-TW" b="0" dirty="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pPr marL="0" indent="0">
              <a:buNone/>
            </a:pPr>
            <a:r>
              <a:rPr lang="en-US" altLang="zh-TW" b="0" dirty="0" err="1">
                <a:latin typeface="標楷體" panose="03000509000000000000" pitchFamily="65" charset="-120"/>
                <a:ea typeface="標楷體" panose="03000509000000000000" pitchFamily="65" charset="-120"/>
              </a:rPr>
              <a:t>Ans</a:t>
            </a:r>
            <a:r>
              <a:rPr lang="zh-TW" altLang="zh-TW" b="0" dirty="0">
                <a:latin typeface="標楷體" panose="03000509000000000000" pitchFamily="65" charset="-120"/>
                <a:ea typeface="標楷體" panose="03000509000000000000" pitchFamily="65" charset="-120"/>
              </a:rPr>
              <a:t>：</a:t>
            </a:r>
            <a:r>
              <a:rPr lang="zh-TW" altLang="zh-TW" b="0" dirty="0">
                <a:solidFill>
                  <a:srgbClr val="FF0000"/>
                </a:solidFill>
                <a:latin typeface="標楷體" panose="03000509000000000000" pitchFamily="65" charset="-120"/>
                <a:ea typeface="標楷體" panose="03000509000000000000" pitchFamily="65" charset="-120"/>
              </a:rPr>
              <a:t>不含計畫主持人、共同主持人及計畫內相關人員。另，該放寬對象係指同一執行機構人員因其專業領域支援計畫，如屬行政庶務之支援性質，不在該放寬範圍。</a:t>
            </a:r>
            <a:endParaRPr lang="zh-TW" altLang="zh-TW" dirty="0">
              <a:solidFill>
                <a:srgbClr val="FF0000"/>
              </a:solidFill>
              <a:latin typeface="標楷體" panose="03000509000000000000" pitchFamily="65" charset="-120"/>
              <a:ea typeface="標楷體" panose="03000509000000000000" pitchFamily="65" charset="-120"/>
            </a:endParaRPr>
          </a:p>
          <a:p>
            <a:pPr lvl="0"/>
            <a:r>
              <a:rPr lang="zh-TW" altLang="zh-TW" b="0" dirty="0" smtClean="0">
                <a:latin typeface="標楷體" panose="03000509000000000000" pitchFamily="65" charset="-120"/>
                <a:ea typeface="標楷體" panose="03000509000000000000" pitchFamily="65" charset="-120"/>
              </a:rPr>
              <a:t>如何</a:t>
            </a:r>
            <a:r>
              <a:rPr lang="zh-TW" altLang="zh-TW" b="0" dirty="0">
                <a:latin typeface="標楷體" panose="03000509000000000000" pitchFamily="65" charset="-120"/>
                <a:ea typeface="標楷體" panose="03000509000000000000" pitchFamily="65" charset="-120"/>
              </a:rPr>
              <a:t>認定與計畫相關</a:t>
            </a:r>
            <a:r>
              <a:rPr lang="en-US" altLang="zh-TW" b="0" dirty="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pPr marL="0" indent="0">
              <a:buNone/>
            </a:pPr>
            <a:r>
              <a:rPr lang="en-US" altLang="zh-TW" b="0" dirty="0" err="1">
                <a:latin typeface="標楷體" panose="03000509000000000000" pitchFamily="65" charset="-120"/>
                <a:ea typeface="標楷體" panose="03000509000000000000" pitchFamily="65" charset="-120"/>
              </a:rPr>
              <a:t>Ans</a:t>
            </a:r>
            <a:r>
              <a:rPr lang="zh-TW" altLang="zh-TW" b="0" dirty="0">
                <a:latin typeface="標楷體" panose="03000509000000000000" pitchFamily="65" charset="-120"/>
                <a:ea typeface="標楷體" panose="03000509000000000000" pitchFamily="65" charset="-120"/>
              </a:rPr>
              <a:t>：</a:t>
            </a:r>
            <a:r>
              <a:rPr lang="zh-TW" altLang="zh-TW" b="0" dirty="0">
                <a:solidFill>
                  <a:srgbClr val="FF0000"/>
                </a:solidFill>
                <a:latin typeface="標楷體" panose="03000509000000000000" pitchFamily="65" charset="-120"/>
                <a:ea typeface="標楷體" panose="03000509000000000000" pitchFamily="65" charset="-120"/>
              </a:rPr>
              <a:t>支出用途需與計畫相關且合情合理，由執行機構本權責認定。</a:t>
            </a:r>
            <a:endParaRPr lang="zh-TW" altLang="zh-TW" dirty="0">
              <a:solidFill>
                <a:srgbClr val="FF0000"/>
              </a:solidFill>
              <a:latin typeface="標楷體" panose="03000509000000000000" pitchFamily="65" charset="-120"/>
              <a:ea typeface="標楷體" panose="03000509000000000000" pitchFamily="65" charset="-120"/>
            </a:endParaRPr>
          </a:p>
          <a:p>
            <a:endParaRPr lang="zh-TW" altLang="en-US" dirty="0"/>
          </a:p>
        </p:txBody>
      </p:sp>
    </p:spTree>
    <p:extLst>
      <p:ext uri="{BB962C8B-B14F-4D97-AF65-F5344CB8AC3E}">
        <p14:creationId xmlns:p14="http://schemas.microsoft.com/office/powerpoint/2010/main" val="13247304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1">
                    <a:lumMod val="60000"/>
                    <a:lumOff val="40000"/>
                  </a:schemeClr>
                </a:solidFill>
                <a:latin typeface="標楷體" panose="03000509000000000000" pitchFamily="65" charset="-120"/>
                <a:ea typeface="標楷體" panose="03000509000000000000" pitchFamily="65" charset="-120"/>
              </a:rPr>
              <a:t>國科會彈性支用額度</a:t>
            </a:r>
            <a:r>
              <a:rPr lang="en-US" altLang="zh-TW" dirty="0">
                <a:solidFill>
                  <a:schemeClr val="tx1">
                    <a:lumMod val="60000"/>
                    <a:lumOff val="40000"/>
                  </a:schemeClr>
                </a:solidFill>
                <a:latin typeface="標楷體" panose="03000509000000000000" pitchFamily="65" charset="-120"/>
                <a:ea typeface="標楷體" panose="03000509000000000000" pitchFamily="65" charset="-120"/>
              </a:rPr>
              <a:t>QA</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pPr lvl="0"/>
            <a:r>
              <a:rPr lang="zh-TW" altLang="zh-TW" b="0" dirty="0" smtClean="0">
                <a:latin typeface="標楷體" panose="03000509000000000000" pitchFamily="65" charset="-120"/>
                <a:ea typeface="標楷體" panose="03000509000000000000" pitchFamily="65" charset="-120"/>
              </a:rPr>
              <a:t>計畫書沒有列的品項，不想變更時，可以選擇列為彈性支用嗎</a:t>
            </a:r>
            <a:r>
              <a:rPr lang="en-US" altLang="zh-TW" b="0" dirty="0" smtClean="0">
                <a:latin typeface="標楷體" panose="03000509000000000000" pitchFamily="65" charset="-120"/>
                <a:ea typeface="標楷體" panose="03000509000000000000" pitchFamily="65" charset="-120"/>
              </a:rPr>
              <a:t>?</a:t>
            </a:r>
            <a:endParaRPr lang="zh-TW" altLang="zh-TW" dirty="0" smtClean="0">
              <a:latin typeface="標楷體" panose="03000509000000000000" pitchFamily="65" charset="-120"/>
              <a:ea typeface="標楷體" panose="03000509000000000000" pitchFamily="65" charset="-120"/>
            </a:endParaRPr>
          </a:p>
          <a:p>
            <a:pPr marL="0" indent="0">
              <a:buNone/>
            </a:pPr>
            <a:r>
              <a:rPr lang="en-US" altLang="zh-TW" b="0" dirty="0" err="1" smtClean="0">
                <a:latin typeface="標楷體" panose="03000509000000000000" pitchFamily="65" charset="-120"/>
                <a:ea typeface="標楷體" panose="03000509000000000000" pitchFamily="65" charset="-120"/>
              </a:rPr>
              <a:t>Ans</a:t>
            </a:r>
            <a:r>
              <a:rPr lang="zh-TW" altLang="zh-TW" b="0" dirty="0">
                <a:latin typeface="標楷體" panose="03000509000000000000" pitchFamily="65" charset="-120"/>
                <a:ea typeface="標楷體" panose="03000509000000000000" pitchFamily="65" charset="-120"/>
              </a:rPr>
              <a:t>：</a:t>
            </a:r>
            <a:r>
              <a:rPr lang="zh-TW" altLang="zh-TW" b="0" dirty="0">
                <a:solidFill>
                  <a:srgbClr val="FF0000"/>
                </a:solidFill>
                <a:latin typeface="標楷體" panose="03000509000000000000" pitchFamily="65" charset="-120"/>
                <a:ea typeface="標楷體" panose="03000509000000000000" pitchFamily="65" charset="-120"/>
              </a:rPr>
              <a:t>除放寬的支出用途範圍外，其他因執行計畫所需之支出事項，應於原核定補助經費項目內支用；原核定計畫未列或有變更流用需要者，請依本會補助專題研究計畫經費處理原則第三點規定辦理</a:t>
            </a:r>
            <a:r>
              <a:rPr lang="zh-TW" altLang="zh-TW" b="0" dirty="0" smtClean="0">
                <a:solidFill>
                  <a:srgbClr val="FF0000"/>
                </a:solidFill>
                <a:latin typeface="標楷體" panose="03000509000000000000" pitchFamily="65" charset="-120"/>
                <a:ea typeface="標楷體" panose="03000509000000000000" pitchFamily="65" charset="-120"/>
              </a:rPr>
              <a:t>。</a:t>
            </a:r>
            <a:endParaRPr lang="zh-TW" altLang="zh-TW" dirty="0">
              <a:solidFill>
                <a:srgbClr val="FF0000"/>
              </a:solidFill>
              <a:latin typeface="標楷體" panose="03000509000000000000" pitchFamily="65" charset="-120"/>
              <a:ea typeface="標楷體" panose="03000509000000000000" pitchFamily="65" charset="-120"/>
            </a:endParaRPr>
          </a:p>
          <a:p>
            <a:pPr lvl="0"/>
            <a:r>
              <a:rPr lang="zh-TW" altLang="zh-TW" b="0" dirty="0">
                <a:latin typeface="標楷體" panose="03000509000000000000" pitchFamily="65" charset="-120"/>
                <a:ea typeface="標楷體" panose="03000509000000000000" pitchFamily="65" charset="-120"/>
              </a:rPr>
              <a:t>是否一定要有從計畫內邀請國外學者來台協助研究的事實為前提方可報支餐費及饋贈等費用</a:t>
            </a:r>
            <a:r>
              <a:rPr lang="en-US" altLang="zh-TW" b="0" dirty="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pPr marL="0" indent="0">
              <a:buNone/>
            </a:pPr>
            <a:r>
              <a:rPr lang="en-US" altLang="zh-TW" dirty="0" err="1" smtClean="0">
                <a:latin typeface="標楷體" panose="03000509000000000000" pitchFamily="65" charset="-120"/>
                <a:ea typeface="標楷體" panose="03000509000000000000" pitchFamily="65" charset="-120"/>
              </a:rPr>
              <a:t>Ans</a:t>
            </a:r>
            <a:r>
              <a:rPr lang="zh-TW" altLang="zh-TW" dirty="0" smtClean="0">
                <a:latin typeface="標楷體" panose="03000509000000000000" pitchFamily="65" charset="-120"/>
                <a:ea typeface="標楷體" panose="03000509000000000000" pitchFamily="65" charset="-120"/>
              </a:rPr>
              <a:t>：</a:t>
            </a:r>
            <a:r>
              <a:rPr lang="zh-TW" altLang="zh-TW" dirty="0" smtClean="0">
                <a:solidFill>
                  <a:srgbClr val="FF0000"/>
                </a:solidFill>
                <a:latin typeface="標楷體" panose="03000509000000000000" pitchFamily="65" charset="-120"/>
                <a:ea typeface="標楷體" panose="03000509000000000000" pitchFamily="65" charset="-120"/>
              </a:rPr>
              <a:t>與計畫相關且基於國際禮儀所需之接待國外訪賓餐敘及餽贈等支出事項等均可報支，請執行機構基於合情合理的原則，本權責認定</a:t>
            </a:r>
            <a:r>
              <a:rPr lang="zh-TW" altLang="zh-TW" dirty="0" smtClean="0">
                <a:latin typeface="標楷體" panose="03000509000000000000" pitchFamily="65" charset="-120"/>
                <a:ea typeface="標楷體" panose="03000509000000000000" pitchFamily="65" charset="-120"/>
              </a:rPr>
              <a:t>。</a:t>
            </a:r>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4922581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1">
                    <a:lumMod val="60000"/>
                    <a:lumOff val="40000"/>
                  </a:schemeClr>
                </a:solidFill>
                <a:latin typeface="標楷體" panose="03000509000000000000" pitchFamily="65" charset="-120"/>
                <a:ea typeface="標楷體" panose="03000509000000000000" pitchFamily="65" charset="-120"/>
              </a:rPr>
              <a:t>國科會彈性支用額度</a:t>
            </a:r>
            <a:r>
              <a:rPr lang="en-US" altLang="zh-TW" dirty="0">
                <a:solidFill>
                  <a:schemeClr val="tx1">
                    <a:lumMod val="60000"/>
                    <a:lumOff val="40000"/>
                  </a:schemeClr>
                </a:solidFill>
                <a:latin typeface="標楷體" panose="03000509000000000000" pitchFamily="65" charset="-120"/>
                <a:ea typeface="標楷體" panose="03000509000000000000" pitchFamily="65" charset="-120"/>
              </a:rPr>
              <a:t>QA</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467544" y="1124744"/>
            <a:ext cx="8229600" cy="5199062"/>
          </a:xfrm>
        </p:spPr>
        <p:txBody>
          <a:bodyPr/>
          <a:lstStyle/>
          <a:p>
            <a:pPr lvl="0"/>
            <a:r>
              <a:rPr lang="zh-TW" altLang="zh-TW" b="0" dirty="0">
                <a:latin typeface="標楷體" panose="03000509000000000000" pitchFamily="65" charset="-120"/>
                <a:ea typeface="標楷體" panose="03000509000000000000" pitchFamily="65" charset="-120"/>
              </a:rPr>
              <a:t>已受國科會專案補助邀請學者來台</a:t>
            </a:r>
            <a:r>
              <a:rPr lang="en-US" altLang="zh-TW" b="0" dirty="0">
                <a:latin typeface="標楷體" panose="03000509000000000000" pitchFamily="65" charset="-120"/>
                <a:ea typeface="標楷體" panose="03000509000000000000" pitchFamily="65" charset="-120"/>
              </a:rPr>
              <a:t>(</a:t>
            </a:r>
            <a:r>
              <a:rPr lang="zh-TW" altLang="zh-TW" b="0" dirty="0">
                <a:latin typeface="標楷體" panose="03000509000000000000" pitchFamily="65" charset="-120"/>
                <a:ea typeface="標楷體" panose="03000509000000000000" pitchFamily="65" charset="-120"/>
              </a:rPr>
              <a:t>國合處</a:t>
            </a:r>
            <a:r>
              <a:rPr lang="en-US" altLang="zh-TW" b="0" dirty="0">
                <a:latin typeface="標楷體" panose="03000509000000000000" pitchFamily="65" charset="-120"/>
                <a:ea typeface="標楷體" panose="03000509000000000000" pitchFamily="65" charset="-120"/>
              </a:rPr>
              <a:t>)</a:t>
            </a:r>
            <a:r>
              <a:rPr lang="zh-TW" altLang="zh-TW" b="0" dirty="0">
                <a:latin typeface="標楷體" panose="03000509000000000000" pitchFamily="65" charset="-120"/>
                <a:ea typeface="標楷體" panose="03000509000000000000" pitchFamily="65" charset="-120"/>
              </a:rPr>
              <a:t>及延攬客座科技人才，皆已補助機票、短期生活費，是否仍可以另由彈性支用報支餐費、住宿費等？又經由國科會延攬特殊優秀人才措施延攬之外國人，是否適用此「國外訪賓」之規定</a:t>
            </a:r>
            <a:r>
              <a:rPr lang="en-US" altLang="zh-TW" b="0" dirty="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r>
              <a:rPr lang="en-US" altLang="zh-TW" b="0" dirty="0" err="1">
                <a:latin typeface="標楷體" panose="03000509000000000000" pitchFamily="65" charset="-120"/>
                <a:ea typeface="標楷體" panose="03000509000000000000" pitchFamily="65" charset="-120"/>
              </a:rPr>
              <a:t>Ans</a:t>
            </a:r>
            <a:r>
              <a:rPr lang="zh-TW" altLang="zh-TW" b="0" dirty="0">
                <a:latin typeface="標楷體" panose="03000509000000000000" pitchFamily="65" charset="-120"/>
                <a:ea typeface="標楷體" panose="03000509000000000000" pitchFamily="65" charset="-120"/>
              </a:rPr>
              <a:t>：</a:t>
            </a:r>
            <a:r>
              <a:rPr lang="zh-TW" altLang="zh-TW" b="0" dirty="0">
                <a:solidFill>
                  <a:srgbClr val="FF0000"/>
                </a:solidFill>
                <a:latin typeface="標楷體" panose="03000509000000000000" pitchFamily="65" charset="-120"/>
                <a:ea typeface="標楷體" panose="03000509000000000000" pitchFamily="65" charset="-120"/>
              </a:rPr>
              <a:t>與計畫相關且基於國際禮儀所需之接待國外訪賓餐敘及餽贈等支出事項等均可報支，請執行機構基於合情合理的原則，本權責認定</a:t>
            </a:r>
            <a:r>
              <a:rPr lang="zh-TW" altLang="zh-TW" b="0" dirty="0" smtClean="0">
                <a:solidFill>
                  <a:srgbClr val="FF0000"/>
                </a:solidFill>
                <a:latin typeface="標楷體" panose="03000509000000000000" pitchFamily="65" charset="-120"/>
                <a:ea typeface="標楷體" panose="03000509000000000000" pitchFamily="65" charset="-120"/>
              </a:rPr>
              <a:t>。</a:t>
            </a:r>
            <a:endParaRPr lang="zh-TW" altLang="zh-TW" dirty="0">
              <a:solidFill>
                <a:srgbClr val="FF0000"/>
              </a:solidFill>
              <a:latin typeface="標楷體" panose="03000509000000000000" pitchFamily="65" charset="-120"/>
              <a:ea typeface="標楷體" panose="03000509000000000000" pitchFamily="65" charset="-120"/>
            </a:endParaRPr>
          </a:p>
          <a:p>
            <a:endParaRPr lang="zh-TW" altLang="en-US" dirty="0">
              <a:solidFill>
                <a:srgbClr val="FF0000"/>
              </a:solidFill>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1360196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1">
                    <a:lumMod val="60000"/>
                    <a:lumOff val="40000"/>
                  </a:schemeClr>
                </a:solidFill>
              </a:rPr>
              <a:t>國科會彈性支用額度</a:t>
            </a:r>
            <a:r>
              <a:rPr lang="en-US" altLang="zh-TW" dirty="0">
                <a:solidFill>
                  <a:schemeClr val="tx1">
                    <a:lumMod val="60000"/>
                    <a:lumOff val="40000"/>
                  </a:schemeClr>
                </a:solidFill>
              </a:rPr>
              <a:t>QA</a:t>
            </a:r>
            <a:endParaRPr lang="zh-TW" altLang="en-US" dirty="0"/>
          </a:p>
        </p:txBody>
      </p:sp>
      <p:sp>
        <p:nvSpPr>
          <p:cNvPr id="3" name="內容版面配置區 2"/>
          <p:cNvSpPr>
            <a:spLocks noGrp="1"/>
          </p:cNvSpPr>
          <p:nvPr>
            <p:ph idx="1"/>
          </p:nvPr>
        </p:nvSpPr>
        <p:spPr/>
        <p:txBody>
          <a:bodyPr/>
          <a:lstStyle/>
          <a:p>
            <a:pPr lvl="0"/>
            <a:r>
              <a:rPr lang="zh-TW" altLang="zh-TW" b="0" dirty="0"/>
              <a:t>國外學者有帶同行的其他貴賓</a:t>
            </a:r>
            <a:r>
              <a:rPr lang="en-US" altLang="zh-TW" b="0" dirty="0"/>
              <a:t>(</a:t>
            </a:r>
            <a:r>
              <a:rPr lang="zh-TW" altLang="zh-TW" b="0" dirty="0"/>
              <a:t>他的太太等</a:t>
            </a:r>
            <a:r>
              <a:rPr lang="en-US" altLang="zh-TW" b="0" dirty="0"/>
              <a:t>)</a:t>
            </a:r>
            <a:r>
              <a:rPr lang="zh-TW" altLang="zh-TW" b="0" dirty="0"/>
              <a:t>、主持人帶整個研究團隊或非計畫相關人員陪同只能報該名學者的金額，還是可以報整桌</a:t>
            </a:r>
            <a:r>
              <a:rPr lang="en-US" altLang="zh-TW" b="0" dirty="0"/>
              <a:t>?</a:t>
            </a:r>
            <a:endParaRPr lang="zh-TW" altLang="zh-TW" dirty="0"/>
          </a:p>
          <a:p>
            <a:pPr marL="0" indent="0">
              <a:buNone/>
            </a:pPr>
            <a:r>
              <a:rPr lang="en-US" altLang="zh-TW" b="0" dirty="0" err="1"/>
              <a:t>Ans</a:t>
            </a:r>
            <a:r>
              <a:rPr lang="zh-TW" altLang="zh-TW" b="0" dirty="0"/>
              <a:t>：</a:t>
            </a:r>
            <a:r>
              <a:rPr lang="zh-TW" altLang="zh-TW" b="0" dirty="0">
                <a:solidFill>
                  <a:srgbClr val="FF0000"/>
                </a:solidFill>
              </a:rPr>
              <a:t>與計畫相關且基於國際禮儀所需之接待國外訪賓餐敘及餽贈等支出事項等均可報支，請執行機構基於合情合理的原則，本權責認定</a:t>
            </a:r>
            <a:r>
              <a:rPr lang="zh-TW" altLang="zh-TW" b="0" dirty="0" smtClean="0"/>
              <a:t>。</a:t>
            </a:r>
            <a:endParaRPr lang="en-US" altLang="zh-TW" b="0" dirty="0" smtClean="0"/>
          </a:p>
          <a:p>
            <a:pPr lvl="0"/>
            <a:r>
              <a:rPr lang="zh-TW" altLang="zh-TW" b="0" dirty="0"/>
              <a:t>國際交流指的是那些項目</a:t>
            </a:r>
            <a:r>
              <a:rPr lang="en-US" altLang="zh-TW" b="0" dirty="0"/>
              <a:t>?</a:t>
            </a:r>
            <a:endParaRPr lang="zh-TW" altLang="zh-TW" dirty="0"/>
          </a:p>
          <a:p>
            <a:pPr marL="0" indent="0">
              <a:buNone/>
            </a:pPr>
            <a:r>
              <a:rPr lang="en-US" altLang="zh-TW" b="0" dirty="0" err="1"/>
              <a:t>Ans</a:t>
            </a:r>
            <a:r>
              <a:rPr lang="zh-TW" altLang="zh-TW" b="0" dirty="0"/>
              <a:t>：</a:t>
            </a:r>
            <a:r>
              <a:rPr lang="zh-TW" altLang="zh-TW" b="0" dirty="0">
                <a:solidFill>
                  <a:srgbClr val="FF0000"/>
                </a:solidFill>
              </a:rPr>
              <a:t>與計畫相關且基於國際禮儀所需之接待事項，請執行機構基於合情合理的原則，本權責認定。</a:t>
            </a:r>
            <a:endParaRPr lang="zh-TW" altLang="zh-TW" dirty="0">
              <a:solidFill>
                <a:srgbClr val="FF0000"/>
              </a:solidFill>
            </a:endParaRPr>
          </a:p>
          <a:p>
            <a:pPr marL="0" indent="0">
              <a:buNone/>
            </a:pPr>
            <a:endParaRPr lang="zh-TW" altLang="zh-TW" dirty="0">
              <a:solidFill>
                <a:srgbClr val="FF0000"/>
              </a:solidFill>
            </a:endParaRPr>
          </a:p>
          <a:p>
            <a:endParaRPr lang="zh-TW" altLang="en-US" dirty="0"/>
          </a:p>
        </p:txBody>
      </p:sp>
    </p:spTree>
    <p:extLst>
      <p:ext uri="{BB962C8B-B14F-4D97-AF65-F5344CB8AC3E}">
        <p14:creationId xmlns:p14="http://schemas.microsoft.com/office/powerpoint/2010/main" val="292119058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1">
                    <a:lumMod val="60000"/>
                    <a:lumOff val="40000"/>
                  </a:schemeClr>
                </a:solidFill>
                <a:latin typeface="標楷體" panose="03000509000000000000" pitchFamily="65" charset="-120"/>
                <a:ea typeface="標楷體" panose="03000509000000000000" pitchFamily="65" charset="-120"/>
              </a:rPr>
              <a:t>國科會彈性支用額度</a:t>
            </a:r>
            <a:r>
              <a:rPr lang="en-US" altLang="zh-TW" dirty="0">
                <a:solidFill>
                  <a:schemeClr val="tx1">
                    <a:lumMod val="60000"/>
                    <a:lumOff val="40000"/>
                  </a:schemeClr>
                </a:solidFill>
                <a:latin typeface="標楷體" panose="03000509000000000000" pitchFamily="65" charset="-120"/>
                <a:ea typeface="標楷體" panose="03000509000000000000" pitchFamily="65" charset="-120"/>
              </a:rPr>
              <a:t>QA</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a:xfrm>
            <a:off x="539552" y="764704"/>
            <a:ext cx="8229600" cy="5688632"/>
          </a:xfrm>
        </p:spPr>
        <p:txBody>
          <a:bodyPr/>
          <a:lstStyle/>
          <a:p>
            <a:pPr lvl="0"/>
            <a:r>
              <a:rPr lang="zh-TW" altLang="zh-TW" b="0" dirty="0">
                <a:latin typeface="標楷體" panose="03000509000000000000" pitchFamily="65" charset="-120"/>
                <a:ea typeface="標楷體" panose="03000509000000000000" pitchFamily="65" charset="-120"/>
              </a:rPr>
              <a:t>彈性支用內，自行駕車可報支油料、過路費、停車費等，如何確認與計畫相關之用途</a:t>
            </a:r>
            <a:r>
              <a:rPr lang="en-US" altLang="zh-TW" b="0" dirty="0">
                <a:latin typeface="標楷體" panose="03000509000000000000" pitchFamily="65" charset="-120"/>
                <a:ea typeface="標楷體" panose="03000509000000000000" pitchFamily="65" charset="-120"/>
              </a:rPr>
              <a:t>?</a:t>
            </a:r>
            <a:r>
              <a:rPr lang="zh-TW" altLang="zh-TW" b="0" dirty="0">
                <a:latin typeface="標楷體" panose="03000509000000000000" pitchFamily="65" charset="-120"/>
                <a:ea typeface="標楷體" panose="03000509000000000000" pitchFamily="65" charset="-120"/>
              </a:rPr>
              <a:t>如何規範與國內差旅費報支不會重覆</a:t>
            </a:r>
            <a:r>
              <a:rPr lang="en-US" altLang="zh-TW" b="0" dirty="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pPr marL="0" indent="0">
              <a:buNone/>
            </a:pPr>
            <a:r>
              <a:rPr lang="en-US" altLang="zh-TW" b="0" dirty="0" err="1">
                <a:latin typeface="標楷體" panose="03000509000000000000" pitchFamily="65" charset="-120"/>
                <a:ea typeface="標楷體" panose="03000509000000000000" pitchFamily="65" charset="-120"/>
              </a:rPr>
              <a:t>Ans</a:t>
            </a:r>
            <a:r>
              <a:rPr lang="zh-TW" altLang="zh-TW" b="0" dirty="0">
                <a:latin typeface="標楷體" panose="03000509000000000000" pitchFamily="65" charset="-120"/>
                <a:ea typeface="標楷體" panose="03000509000000000000" pitchFamily="65" charset="-120"/>
              </a:rPr>
              <a:t>：</a:t>
            </a:r>
            <a:r>
              <a:rPr lang="zh-TW" altLang="zh-TW" b="0" dirty="0">
                <a:solidFill>
                  <a:srgbClr val="FF0000"/>
                </a:solidFill>
                <a:latin typeface="標楷體" panose="03000509000000000000" pitchFamily="65" charset="-120"/>
                <a:ea typeface="標楷體" panose="03000509000000000000" pitchFamily="65" charset="-120"/>
              </a:rPr>
              <a:t>支出用途應與計畫相關且屬放寬範圍內支出事項，請執行機構本權責認定及審核</a:t>
            </a:r>
            <a:r>
              <a:rPr lang="zh-TW" altLang="zh-TW" b="0" dirty="0" smtClean="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pPr lvl="0"/>
            <a:r>
              <a:rPr lang="zh-TW" altLang="zh-TW" b="0" dirty="0" smtClean="0">
                <a:latin typeface="標楷體" panose="03000509000000000000" pitchFamily="65" charset="-120"/>
                <a:ea typeface="標楷體" panose="03000509000000000000" pitchFamily="65" charset="-120"/>
              </a:rPr>
              <a:t>考量</a:t>
            </a:r>
            <a:r>
              <a:rPr lang="zh-TW" altLang="zh-TW" b="0" dirty="0">
                <a:latin typeface="標楷體" panose="03000509000000000000" pitchFamily="65" charset="-120"/>
                <a:ea typeface="標楷體" panose="03000509000000000000" pitchFamily="65" charset="-120"/>
              </a:rPr>
              <a:t>急要公務難以認定</a:t>
            </a:r>
            <a:r>
              <a:rPr lang="en-US" altLang="zh-TW" b="0" dirty="0">
                <a:latin typeface="標楷體" panose="03000509000000000000" pitchFamily="65" charset="-120"/>
                <a:ea typeface="標楷體" panose="03000509000000000000" pitchFamily="65" charset="-120"/>
              </a:rPr>
              <a:t>…</a:t>
            </a:r>
            <a:r>
              <a:rPr lang="zh-TW" altLang="zh-TW" b="0" dirty="0">
                <a:latin typeface="標楷體" panose="03000509000000000000" pitchFamily="65" charset="-120"/>
                <a:ea typeface="標楷體" panose="03000509000000000000" pitchFamily="65" charset="-120"/>
              </a:rPr>
              <a:t>。若老師急著找其他單位老師討論事情，搭計程車去，可以報支嗎</a:t>
            </a:r>
            <a:r>
              <a:rPr lang="en-US" altLang="zh-TW" b="0" dirty="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pPr marL="0" indent="0">
              <a:buNone/>
            </a:pPr>
            <a:r>
              <a:rPr lang="en-US" altLang="zh-TW" b="0" dirty="0" err="1">
                <a:latin typeface="標楷體" panose="03000509000000000000" pitchFamily="65" charset="-120"/>
                <a:ea typeface="標楷體" panose="03000509000000000000" pitchFamily="65" charset="-120"/>
              </a:rPr>
              <a:t>Ans</a:t>
            </a:r>
            <a:r>
              <a:rPr lang="zh-TW" altLang="zh-TW" b="0" dirty="0">
                <a:latin typeface="標楷體" panose="03000509000000000000" pitchFamily="65" charset="-120"/>
                <a:ea typeface="標楷體" panose="03000509000000000000" pitchFamily="65" charset="-120"/>
              </a:rPr>
              <a:t>：</a:t>
            </a:r>
            <a:r>
              <a:rPr lang="zh-TW" altLang="zh-TW" b="0" dirty="0">
                <a:solidFill>
                  <a:srgbClr val="FF0000"/>
                </a:solidFill>
                <a:latin typeface="標楷體" panose="03000509000000000000" pitchFamily="65" charset="-120"/>
                <a:ea typeface="標楷體" panose="03000509000000000000" pitchFamily="65" charset="-120"/>
              </a:rPr>
              <a:t>支出用途應與計畫相關且屬放寬範圍內支出事項，請執行機構本權責認定</a:t>
            </a:r>
            <a:r>
              <a:rPr lang="zh-TW" altLang="zh-TW" b="0" dirty="0" smtClean="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pPr lvl="0"/>
            <a:r>
              <a:rPr lang="zh-TW" altLang="zh-TW" b="0" dirty="0">
                <a:latin typeface="標楷體" panose="03000509000000000000" pitchFamily="65" charset="-120"/>
                <a:ea typeface="標楷體" panose="03000509000000000000" pitchFamily="65" charset="-120"/>
              </a:rPr>
              <a:t>可直接給受訪者現金嗎</a:t>
            </a:r>
            <a:r>
              <a:rPr lang="en-US" altLang="zh-TW" b="0" dirty="0">
                <a:latin typeface="標楷體" panose="03000509000000000000" pitchFamily="65" charset="-120"/>
                <a:ea typeface="標楷體" panose="03000509000000000000" pitchFamily="65" charset="-120"/>
              </a:rPr>
              <a:t>?</a:t>
            </a:r>
            <a:r>
              <a:rPr lang="zh-TW" altLang="zh-TW" b="0" dirty="0">
                <a:latin typeface="標楷體" panose="03000509000000000000" pitchFamily="65" charset="-120"/>
                <a:ea typeface="標楷體" panose="03000509000000000000" pitchFamily="65" charset="-120"/>
              </a:rPr>
              <a:t>或可否購買坊間店家的現金禮券（如</a:t>
            </a:r>
            <a:r>
              <a:rPr lang="en-US" altLang="zh-TW" b="0" dirty="0">
                <a:latin typeface="標楷體" panose="03000509000000000000" pitchFamily="65" charset="-120"/>
                <a:ea typeface="標楷體" panose="03000509000000000000" pitchFamily="65" charset="-120"/>
              </a:rPr>
              <a:t>7-11</a:t>
            </a:r>
            <a:r>
              <a:rPr lang="zh-TW" altLang="zh-TW" b="0" dirty="0">
                <a:latin typeface="標楷體" panose="03000509000000000000" pitchFamily="65" charset="-120"/>
                <a:ea typeface="標楷體" panose="03000509000000000000" pitchFamily="65" charset="-120"/>
              </a:rPr>
              <a:t>）</a:t>
            </a:r>
            <a:r>
              <a:rPr lang="en-US" altLang="zh-TW" b="0" dirty="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pPr marL="0" indent="0">
              <a:buNone/>
            </a:pPr>
            <a:r>
              <a:rPr lang="en-US" altLang="zh-TW" b="0" dirty="0" err="1">
                <a:latin typeface="標楷體" panose="03000509000000000000" pitchFamily="65" charset="-120"/>
                <a:ea typeface="標楷體" panose="03000509000000000000" pitchFamily="65" charset="-120"/>
              </a:rPr>
              <a:t>Ans</a:t>
            </a:r>
            <a:r>
              <a:rPr lang="zh-TW" altLang="zh-TW" b="0" dirty="0">
                <a:latin typeface="標楷體" panose="03000509000000000000" pitchFamily="65" charset="-120"/>
                <a:ea typeface="標楷體" panose="03000509000000000000" pitchFamily="65" charset="-120"/>
              </a:rPr>
              <a:t>：</a:t>
            </a:r>
            <a:r>
              <a:rPr lang="zh-TW" altLang="zh-TW" b="0" dirty="0">
                <a:solidFill>
                  <a:srgbClr val="FF0000"/>
                </a:solidFill>
                <a:latin typeface="標楷體" panose="03000509000000000000" pitchFamily="65" charset="-120"/>
                <a:ea typeface="標楷體" panose="03000509000000000000" pitchFamily="65" charset="-120"/>
              </a:rPr>
              <a:t>放寬項目僅限郵政禮券。</a:t>
            </a:r>
            <a:endParaRPr lang="zh-TW" altLang="zh-TW" dirty="0">
              <a:solidFill>
                <a:srgbClr val="FF0000"/>
              </a:solidFill>
              <a:latin typeface="標楷體" panose="03000509000000000000" pitchFamily="65" charset="-120"/>
              <a:ea typeface="標楷體" panose="03000509000000000000" pitchFamily="65" charset="-120"/>
            </a:endParaRPr>
          </a:p>
          <a:p>
            <a:endParaRPr lang="zh-TW" altLang="en-US" dirty="0">
              <a:solidFill>
                <a:srgbClr val="FF0000"/>
              </a:solidFill>
            </a:endParaRPr>
          </a:p>
        </p:txBody>
      </p:sp>
    </p:spTree>
    <p:extLst>
      <p:ext uri="{BB962C8B-B14F-4D97-AF65-F5344CB8AC3E}">
        <p14:creationId xmlns:p14="http://schemas.microsoft.com/office/powerpoint/2010/main" val="24350827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1">
                    <a:lumMod val="60000"/>
                    <a:lumOff val="40000"/>
                  </a:schemeClr>
                </a:solidFill>
                <a:latin typeface="標楷體" panose="03000509000000000000" pitchFamily="65" charset="-120"/>
                <a:ea typeface="標楷體" panose="03000509000000000000" pitchFamily="65" charset="-120"/>
              </a:rPr>
              <a:t>國科會彈性支用額度</a:t>
            </a:r>
            <a:r>
              <a:rPr lang="en-US" altLang="zh-TW" dirty="0">
                <a:solidFill>
                  <a:schemeClr val="tx1">
                    <a:lumMod val="60000"/>
                    <a:lumOff val="40000"/>
                  </a:schemeClr>
                </a:solidFill>
                <a:latin typeface="標楷體" panose="03000509000000000000" pitchFamily="65" charset="-120"/>
                <a:ea typeface="標楷體" panose="03000509000000000000" pitchFamily="65" charset="-120"/>
              </a:rPr>
              <a:t>QA</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pPr lvl="0"/>
            <a:r>
              <a:rPr lang="zh-TW" altLang="zh-TW" b="0" dirty="0">
                <a:latin typeface="標楷體" panose="03000509000000000000" pitchFamily="65" charset="-120"/>
                <a:ea typeface="標楷體" panose="03000509000000000000" pitchFamily="65" charset="-120"/>
              </a:rPr>
              <a:t>拖把、白板擦、檯燈、提供填寫學術研究問卷之受訪者便當、請訪員喝咖啡、計畫成員</a:t>
            </a:r>
            <a:r>
              <a:rPr lang="en-US" altLang="zh-TW" b="0" dirty="0">
                <a:latin typeface="標楷體" panose="03000509000000000000" pitchFamily="65" charset="-120"/>
                <a:ea typeface="標楷體" panose="03000509000000000000" pitchFamily="65" charset="-120"/>
              </a:rPr>
              <a:t>meeting</a:t>
            </a:r>
            <a:r>
              <a:rPr lang="zh-TW" altLang="zh-TW" b="0" dirty="0">
                <a:latin typeface="標楷體" panose="03000509000000000000" pitchFamily="65" charset="-120"/>
                <a:ea typeface="標楷體" panose="03000509000000000000" pitchFamily="65" charset="-120"/>
              </a:rPr>
              <a:t>時的餐點、接待國內學者討論事情的餐費等，是否均可報支</a:t>
            </a:r>
            <a:r>
              <a:rPr lang="en-US" altLang="zh-TW" b="0" dirty="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pPr marL="0" indent="0">
              <a:buNone/>
            </a:pPr>
            <a:r>
              <a:rPr lang="en-US" altLang="zh-TW" b="0" dirty="0" err="1">
                <a:latin typeface="標楷體" panose="03000509000000000000" pitchFamily="65" charset="-120"/>
                <a:ea typeface="標楷體" panose="03000509000000000000" pitchFamily="65" charset="-120"/>
              </a:rPr>
              <a:t>Ans</a:t>
            </a:r>
            <a:r>
              <a:rPr lang="zh-TW" altLang="zh-TW" b="0" dirty="0">
                <a:latin typeface="標楷體" panose="03000509000000000000" pitchFamily="65" charset="-120"/>
                <a:ea typeface="標楷體" panose="03000509000000000000" pitchFamily="65" charset="-120"/>
              </a:rPr>
              <a:t>：</a:t>
            </a:r>
            <a:r>
              <a:rPr lang="zh-TW" altLang="zh-TW" b="0" dirty="0">
                <a:solidFill>
                  <a:srgbClr val="FF0000"/>
                </a:solidFill>
                <a:latin typeface="標楷體" panose="03000509000000000000" pitchFamily="65" charset="-120"/>
                <a:ea typeface="標楷體" panose="03000509000000000000" pitchFamily="65" charset="-120"/>
              </a:rPr>
              <a:t>支出用途應與計畫相關且屬放寬範圍內支出事項，請執行機構本權責認定並避免寬濫。除放寬的支出用途範圍外，其他因執行計畫所需之支出事項，應於原核定補助經費項目內支用；原核定計畫未列或有變更流用需要者，請依本會補助專題研究計畫經費處理原則第三點規定辦理。</a:t>
            </a:r>
            <a:endParaRPr lang="zh-TW" altLang="zh-TW" dirty="0">
              <a:solidFill>
                <a:srgbClr val="FF0000"/>
              </a:solidFill>
              <a:latin typeface="標楷體" panose="03000509000000000000" pitchFamily="65" charset="-120"/>
              <a:ea typeface="標楷體" panose="03000509000000000000" pitchFamily="65" charset="-120"/>
            </a:endParaRPr>
          </a:p>
          <a:p>
            <a:endParaRPr lang="zh-TW" altLang="en-US" dirty="0">
              <a:solidFill>
                <a:srgbClr val="FF0000"/>
              </a:solidFill>
            </a:endParaRPr>
          </a:p>
        </p:txBody>
      </p:sp>
    </p:spTree>
    <p:extLst>
      <p:ext uri="{BB962C8B-B14F-4D97-AF65-F5344CB8AC3E}">
        <p14:creationId xmlns:p14="http://schemas.microsoft.com/office/powerpoint/2010/main" val="10639279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1">
                    <a:lumMod val="60000"/>
                    <a:lumOff val="40000"/>
                  </a:schemeClr>
                </a:solidFill>
                <a:latin typeface="標楷體" panose="03000509000000000000" pitchFamily="65" charset="-120"/>
                <a:ea typeface="標楷體" panose="03000509000000000000" pitchFamily="65" charset="-120"/>
              </a:rPr>
              <a:t>國科會彈性支用額度</a:t>
            </a:r>
            <a:r>
              <a:rPr lang="en-US" altLang="zh-TW" dirty="0">
                <a:solidFill>
                  <a:schemeClr val="tx1">
                    <a:lumMod val="60000"/>
                    <a:lumOff val="40000"/>
                  </a:schemeClr>
                </a:solidFill>
                <a:latin typeface="標楷體" panose="03000509000000000000" pitchFamily="65" charset="-120"/>
                <a:ea typeface="標楷體" panose="03000509000000000000" pitchFamily="65" charset="-120"/>
              </a:rPr>
              <a:t>QA</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pPr lvl="0"/>
            <a:r>
              <a:rPr lang="zh-TW" altLang="zh-TW" b="0" dirty="0">
                <a:latin typeface="標楷體" panose="03000509000000000000" pitchFamily="65" charset="-120"/>
                <a:ea typeface="標楷體" panose="03000509000000000000" pitchFamily="65" charset="-120"/>
              </a:rPr>
              <a:t>延攬國外專家學者依實際支出數與院訂標準間之差額列計外，以各項目支出總額，列入支用彈性額度計算。文字解釋這點在說明</a:t>
            </a:r>
            <a:r>
              <a:rPr lang="en-US" altLang="zh-TW" b="0" dirty="0">
                <a:latin typeface="標楷體" panose="03000509000000000000" pitchFamily="65" charset="-120"/>
                <a:ea typeface="標楷體" panose="03000509000000000000" pitchFamily="65" charset="-120"/>
              </a:rPr>
              <a:t>?</a:t>
            </a:r>
            <a:r>
              <a:rPr lang="zh-TW" altLang="zh-TW" b="0" dirty="0">
                <a:latin typeface="標楷體" panose="03000509000000000000" pitchFamily="65" charset="-120"/>
                <a:ea typeface="標楷體" panose="03000509000000000000" pitchFamily="65" charset="-120"/>
              </a:rPr>
              <a:t>所稱「</a:t>
            </a:r>
            <a:r>
              <a:rPr lang="zh-TW" altLang="zh-TW" b="0" dirty="0">
                <a:solidFill>
                  <a:srgbClr val="FF0000"/>
                </a:solidFill>
                <a:latin typeface="標楷體" panose="03000509000000000000" pitchFamily="65" charset="-120"/>
                <a:ea typeface="標楷體" panose="03000509000000000000" pitchFamily="65" charset="-120"/>
              </a:rPr>
              <a:t>院訂標準</a:t>
            </a:r>
            <a:r>
              <a:rPr lang="zh-TW" altLang="zh-TW" b="0" dirty="0">
                <a:latin typeface="標楷體" panose="03000509000000000000" pitchFamily="65" charset="-120"/>
                <a:ea typeface="標楷體" panose="03000509000000000000" pitchFamily="65" charset="-120"/>
              </a:rPr>
              <a:t>」又是什麼意思</a:t>
            </a:r>
            <a:r>
              <a:rPr lang="en-US" altLang="zh-TW" b="0" dirty="0">
                <a:latin typeface="標楷體" panose="03000509000000000000" pitchFamily="65" charset="-120"/>
                <a:ea typeface="標楷體" panose="03000509000000000000" pitchFamily="65" charset="-120"/>
              </a:rPr>
              <a:t>?</a:t>
            </a:r>
            <a:r>
              <a:rPr lang="zh-TW" altLang="zh-TW" b="0" dirty="0">
                <a:latin typeface="標楷體" panose="03000509000000000000" pitchFamily="65" charset="-120"/>
                <a:ea typeface="標楷體" panose="03000509000000000000" pitchFamily="65" charset="-120"/>
              </a:rPr>
              <a:t>報支彈性支用的項目是差額</a:t>
            </a:r>
            <a:r>
              <a:rPr lang="en-US" altLang="zh-TW" b="0" dirty="0">
                <a:latin typeface="標楷體" panose="03000509000000000000" pitchFamily="65" charset="-120"/>
                <a:ea typeface="標楷體" panose="03000509000000000000" pitchFamily="65" charset="-120"/>
              </a:rPr>
              <a:t>?</a:t>
            </a:r>
            <a:r>
              <a:rPr lang="zh-TW" altLang="zh-TW" b="0" dirty="0">
                <a:latin typeface="標楷體" panose="03000509000000000000" pitchFamily="65" charset="-120"/>
                <a:ea typeface="標楷體" panose="03000509000000000000" pitchFamily="65" charset="-120"/>
              </a:rPr>
              <a:t>總額</a:t>
            </a:r>
            <a:r>
              <a:rPr lang="en-US" altLang="zh-TW" b="0" dirty="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pPr marL="0" indent="0">
              <a:buNone/>
            </a:pPr>
            <a:r>
              <a:rPr lang="en-US" altLang="zh-TW" b="0" dirty="0" err="1">
                <a:latin typeface="標楷體" panose="03000509000000000000" pitchFamily="65" charset="-120"/>
                <a:ea typeface="標楷體" panose="03000509000000000000" pitchFamily="65" charset="-120"/>
              </a:rPr>
              <a:t>Ans</a:t>
            </a:r>
            <a:r>
              <a:rPr lang="zh-TW" altLang="zh-TW" b="0" dirty="0">
                <a:solidFill>
                  <a:srgbClr val="FF0000"/>
                </a:solidFill>
                <a:latin typeface="標楷體" panose="03000509000000000000" pitchFamily="65" charset="-120"/>
                <a:ea typeface="標楷體" panose="03000509000000000000" pitchFamily="65" charset="-120"/>
              </a:rPr>
              <a:t>：「院訂標準」</a:t>
            </a:r>
            <a:r>
              <a:rPr lang="zh-TW" altLang="zh-TW" b="0" dirty="0">
                <a:latin typeface="標楷體" panose="03000509000000000000" pitchFamily="65" charset="-120"/>
                <a:ea typeface="標楷體" panose="03000509000000000000" pitchFamily="65" charset="-120"/>
              </a:rPr>
              <a:t>係指行政院</a:t>
            </a:r>
            <a:r>
              <a:rPr lang="en-US" altLang="zh-TW" b="0" dirty="0">
                <a:latin typeface="標楷體" panose="03000509000000000000" pitchFamily="65" charset="-120"/>
                <a:ea typeface="標楷體" panose="03000509000000000000" pitchFamily="65" charset="-120"/>
              </a:rPr>
              <a:t>93</a:t>
            </a:r>
            <a:r>
              <a:rPr lang="zh-TW" altLang="zh-TW" b="0" dirty="0">
                <a:latin typeface="標楷體" panose="03000509000000000000" pitchFamily="65" charset="-120"/>
                <a:ea typeface="標楷體" panose="03000509000000000000" pitchFamily="65" charset="-120"/>
              </a:rPr>
              <a:t>年</a:t>
            </a:r>
            <a:r>
              <a:rPr lang="en-US" altLang="zh-TW" b="0" dirty="0">
                <a:latin typeface="標楷體" panose="03000509000000000000" pitchFamily="65" charset="-120"/>
                <a:ea typeface="標楷體" panose="03000509000000000000" pitchFamily="65" charset="-120"/>
              </a:rPr>
              <a:t>7</a:t>
            </a:r>
            <a:r>
              <a:rPr lang="zh-TW" altLang="zh-TW" b="0" dirty="0">
                <a:latin typeface="標楷體" panose="03000509000000000000" pitchFamily="65" charset="-120"/>
                <a:ea typeface="標楷體" panose="03000509000000000000" pitchFamily="65" charset="-120"/>
              </a:rPr>
              <a:t>月</a:t>
            </a:r>
            <a:r>
              <a:rPr lang="en-US" altLang="zh-TW" b="0" dirty="0">
                <a:latin typeface="標楷體" panose="03000509000000000000" pitchFamily="65" charset="-120"/>
                <a:ea typeface="標楷體" panose="03000509000000000000" pitchFamily="65" charset="-120"/>
              </a:rPr>
              <a:t>12</a:t>
            </a:r>
            <a:r>
              <a:rPr lang="zh-TW" altLang="zh-TW" b="0" dirty="0">
                <a:latin typeface="標楷體" panose="03000509000000000000" pitchFamily="65" charset="-120"/>
                <a:ea typeface="標楷體" panose="03000509000000000000" pitchFamily="65" charset="-120"/>
              </a:rPr>
              <a:t>日院授人給字第</a:t>
            </a:r>
            <a:r>
              <a:rPr lang="en-US" altLang="zh-TW" b="0" dirty="0">
                <a:latin typeface="標楷體" panose="03000509000000000000" pitchFamily="65" charset="-120"/>
                <a:ea typeface="標楷體" panose="03000509000000000000" pitchFamily="65" charset="-120"/>
              </a:rPr>
              <a:t>0930063130</a:t>
            </a:r>
            <a:r>
              <a:rPr lang="zh-TW" altLang="zh-TW" b="0" dirty="0">
                <a:latin typeface="標楷體" panose="03000509000000000000" pitchFamily="65" charset="-120"/>
                <a:ea typeface="標楷體" panose="03000509000000000000" pitchFamily="65" charset="-120"/>
              </a:rPr>
              <a:t>號函頒之「各機關聘請國外顧問、專家及學者來台工作期間支付費用最高標準表」，實際支出數高於該標準時，</a:t>
            </a:r>
            <a:r>
              <a:rPr lang="en-US" altLang="zh-TW" b="0" dirty="0">
                <a:latin typeface="標楷體" panose="03000509000000000000" pitchFamily="65" charset="-120"/>
                <a:ea typeface="標楷體" panose="03000509000000000000" pitchFamily="65" charset="-120"/>
              </a:rPr>
              <a:t>2</a:t>
            </a:r>
            <a:r>
              <a:rPr lang="zh-TW" altLang="zh-TW" b="0" dirty="0">
                <a:latin typeface="標楷體" panose="03000509000000000000" pitchFamily="65" charset="-120"/>
                <a:ea typeface="標楷體" panose="03000509000000000000" pitchFamily="65" charset="-120"/>
              </a:rPr>
              <a:t>者間的差額方列入彈性額度計算，在院訂標準內的均正常於業務費項下列支</a:t>
            </a:r>
            <a:r>
              <a:rPr lang="zh-TW" altLang="zh-TW" b="0" dirty="0" smtClean="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33080303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solidFill>
            <a:srgbClr val="000000"/>
          </a:solidFill>
        </p:spPr>
        <p:txBody>
          <a:bodyPr/>
          <a:lstStyle/>
          <a:p>
            <a:pPr eaLnBrk="1" hangingPunct="1"/>
            <a:r>
              <a:rPr lang="zh-TW" altLang="en-US" b="0" smtClean="0">
                <a:ea typeface="標楷體" pitchFamily="65" charset="-120"/>
              </a:rPr>
              <a:t>經費動支及報銷應注意事項</a:t>
            </a:r>
          </a:p>
        </p:txBody>
      </p:sp>
      <p:grpSp>
        <p:nvGrpSpPr>
          <p:cNvPr id="8195" name="Group 5"/>
          <p:cNvGrpSpPr>
            <a:grpSpLocks/>
          </p:cNvGrpSpPr>
          <p:nvPr/>
        </p:nvGrpSpPr>
        <p:grpSpPr bwMode="auto">
          <a:xfrm>
            <a:off x="2700338" y="549275"/>
            <a:ext cx="3959225" cy="627063"/>
            <a:chOff x="158" y="3748"/>
            <a:chExt cx="2404" cy="395"/>
          </a:xfrm>
        </p:grpSpPr>
        <p:sp>
          <p:nvSpPr>
            <p:cNvPr id="8199" name="AutoShape 6"/>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8200" name="AutoShape 7"/>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kumimoji="1" lang="zh-TW" altLang="en-US" sz="3200">
                  <a:solidFill>
                    <a:srgbClr val="000099"/>
                  </a:solidFill>
                </a:rPr>
                <a:t>請購階段</a:t>
              </a:r>
            </a:p>
          </p:txBody>
        </p:sp>
      </p:grpSp>
      <p:graphicFrame>
        <p:nvGraphicFramePr>
          <p:cNvPr id="2" name="資料庫圖表 1"/>
          <p:cNvGraphicFramePr/>
          <p:nvPr/>
        </p:nvGraphicFramePr>
        <p:xfrm>
          <a:off x="468313" y="1125538"/>
          <a:ext cx="8229600" cy="5199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79073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solidFill>
                  <a:schemeClr val="tx1">
                    <a:lumMod val="60000"/>
                    <a:lumOff val="40000"/>
                  </a:schemeClr>
                </a:solidFill>
                <a:latin typeface="標楷體" panose="03000509000000000000" pitchFamily="65" charset="-120"/>
                <a:ea typeface="標楷體" panose="03000509000000000000" pitchFamily="65" charset="-120"/>
              </a:rPr>
              <a:t>國科會彈性支用額度</a:t>
            </a:r>
            <a:r>
              <a:rPr lang="en-US" altLang="zh-TW" dirty="0">
                <a:solidFill>
                  <a:schemeClr val="tx1">
                    <a:lumMod val="60000"/>
                    <a:lumOff val="40000"/>
                  </a:schemeClr>
                </a:solidFill>
                <a:latin typeface="標楷體" panose="03000509000000000000" pitchFamily="65" charset="-120"/>
                <a:ea typeface="標楷體" panose="03000509000000000000" pitchFamily="65" charset="-120"/>
              </a:rPr>
              <a:t>QA</a:t>
            </a:r>
            <a:endParaRPr lang="zh-TW" altLang="en-US" dirty="0">
              <a:latin typeface="標楷體" panose="03000509000000000000" pitchFamily="65" charset="-120"/>
              <a:ea typeface="標楷體" panose="03000509000000000000" pitchFamily="65" charset="-120"/>
            </a:endParaRPr>
          </a:p>
        </p:txBody>
      </p:sp>
      <p:sp>
        <p:nvSpPr>
          <p:cNvPr id="3" name="內容版面配置區 2"/>
          <p:cNvSpPr>
            <a:spLocks noGrp="1"/>
          </p:cNvSpPr>
          <p:nvPr>
            <p:ph idx="1"/>
          </p:nvPr>
        </p:nvSpPr>
        <p:spPr/>
        <p:txBody>
          <a:bodyPr/>
          <a:lstStyle/>
          <a:p>
            <a:pPr lvl="0"/>
            <a:r>
              <a:rPr lang="zh-TW" altLang="zh-TW" b="0" dirty="0" smtClean="0">
                <a:latin typeface="標楷體" panose="03000509000000000000" pitchFamily="65" charset="-120"/>
                <a:ea typeface="標楷體" panose="03000509000000000000" pitchFamily="65" charset="-120"/>
              </a:rPr>
              <a:t>彈性</a:t>
            </a:r>
            <a:r>
              <a:rPr lang="zh-TW" altLang="zh-TW" b="0" dirty="0">
                <a:latin typeface="標楷體" panose="03000509000000000000" pitchFamily="65" charset="-120"/>
                <a:ea typeface="標楷體" panose="03000509000000000000" pitchFamily="65" charset="-120"/>
              </a:rPr>
              <a:t>支用額度僅限於計畫執行期限內支用，未支用額度於計畫執行結束後，不得保留使用是什麼意思</a:t>
            </a:r>
            <a:r>
              <a:rPr lang="en-US" altLang="zh-TW" b="0" dirty="0">
                <a:latin typeface="標楷體" panose="03000509000000000000" pitchFamily="65" charset="-120"/>
                <a:ea typeface="標楷體" panose="03000509000000000000" pitchFamily="65" charset="-120"/>
              </a:rPr>
              <a:t>?</a:t>
            </a:r>
            <a:endParaRPr lang="zh-TW" altLang="zh-TW" dirty="0">
              <a:latin typeface="標楷體" panose="03000509000000000000" pitchFamily="65" charset="-120"/>
              <a:ea typeface="標楷體" panose="03000509000000000000" pitchFamily="65" charset="-120"/>
            </a:endParaRPr>
          </a:p>
          <a:p>
            <a:pPr marL="0" indent="0">
              <a:buNone/>
            </a:pPr>
            <a:r>
              <a:rPr lang="en-US" altLang="zh-TW" b="0" dirty="0" err="1">
                <a:latin typeface="標楷體" panose="03000509000000000000" pitchFamily="65" charset="-120"/>
                <a:ea typeface="標楷體" panose="03000509000000000000" pitchFamily="65" charset="-120"/>
              </a:rPr>
              <a:t>Ans</a:t>
            </a:r>
            <a:r>
              <a:rPr lang="zh-TW" altLang="zh-TW" b="0" dirty="0">
                <a:latin typeface="標楷體" panose="03000509000000000000" pitchFamily="65" charset="-120"/>
                <a:ea typeface="標楷體" panose="03000509000000000000" pitchFamily="65" charset="-120"/>
              </a:rPr>
              <a:t>：</a:t>
            </a:r>
            <a:r>
              <a:rPr lang="zh-TW" altLang="zh-TW" b="0" dirty="0">
                <a:solidFill>
                  <a:srgbClr val="FF0000"/>
                </a:solidFill>
                <a:latin typeface="標楷體" panose="03000509000000000000" pitchFamily="65" charset="-120"/>
                <a:ea typeface="標楷體" panose="03000509000000000000" pitchFamily="65" charset="-120"/>
              </a:rPr>
              <a:t>係指未支用額度不得再保留予其他計畫或下一年度之計畫使用。</a:t>
            </a:r>
            <a:endParaRPr lang="zh-TW" altLang="zh-TW" dirty="0">
              <a:solidFill>
                <a:srgbClr val="FF0000"/>
              </a:solidFill>
              <a:latin typeface="標楷體" panose="03000509000000000000" pitchFamily="65" charset="-120"/>
              <a:ea typeface="標楷體" panose="03000509000000000000" pitchFamily="65" charset="-120"/>
            </a:endParaRPr>
          </a:p>
          <a:p>
            <a:endParaRPr lang="zh-TW"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29731008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內容版面配置區 2"/>
          <p:cNvSpPr>
            <a:spLocks noGrp="1"/>
          </p:cNvSpPr>
          <p:nvPr>
            <p:ph idx="1"/>
          </p:nvPr>
        </p:nvSpPr>
        <p:spPr>
          <a:xfrm>
            <a:off x="250825" y="1341438"/>
            <a:ext cx="8713788" cy="4983162"/>
          </a:xfrm>
        </p:spPr>
        <p:txBody>
          <a:bodyPr/>
          <a:lstStyle/>
          <a:p>
            <a:pPr>
              <a:lnSpc>
                <a:spcPct val="80000"/>
              </a:lnSpc>
            </a:pPr>
            <a:r>
              <a:rPr lang="zh-TW" altLang="en-US" sz="2500" smtClean="0">
                <a:latin typeface="標楷體" pitchFamily="65" charset="-120"/>
                <a:ea typeface="標楷體" pitchFamily="65" charset="-120"/>
              </a:rPr>
              <a:t>杏壇再傳醜聞！包括台灣大學、台灣師範大學與政治大學三所知名學府，傳出多名教授勾結廠商，以不實發票核銷研究補助經費，添購ＳＯＧＯ禮券、電腦等私人物品，詐領金額高達四百卅多萬元。台北地檢署昨以貪汙治罪條例約談廿二名教授、助理教授到案，其中十七人訊後請回，另五人則被諭令交保候傳。</a:t>
            </a:r>
          </a:p>
          <a:p>
            <a:pPr>
              <a:lnSpc>
                <a:spcPct val="80000"/>
              </a:lnSpc>
            </a:pPr>
            <a:r>
              <a:rPr lang="zh-TW" altLang="en-US" sz="2500" smtClean="0">
                <a:latin typeface="標楷體" pitchFamily="65" charset="-120"/>
                <a:ea typeface="標楷體" pitchFamily="65" charset="-120"/>
              </a:rPr>
              <a:t>獲交保的五名教師包括台大生化科學研究所副教授果伽蘭、台大物理治療學系助理教授簡盟月、台大會計學系助理教授曾智揚、台師大餐旅管理研究所教授孫瑜華、台師大地球科學系教授簡芳菁，交保金額為兩萬至八萬元不等。</a:t>
            </a:r>
          </a:p>
          <a:p>
            <a:pPr>
              <a:lnSpc>
                <a:spcPct val="80000"/>
              </a:lnSpc>
            </a:pPr>
            <a:r>
              <a:rPr lang="zh-TW" altLang="en-US" sz="2500" smtClean="0">
                <a:latin typeface="標楷體" pitchFamily="65" charset="-120"/>
                <a:ea typeface="標楷體" pitchFamily="65" charset="-120"/>
              </a:rPr>
              <a:t>檢調指出，涉案教師利用申請農委會、衛生署、國家科學委員會等機關研究計畫補助經費的機會，</a:t>
            </a:r>
            <a:r>
              <a:rPr lang="zh-TW" altLang="en-US" sz="2500" smtClean="0">
                <a:solidFill>
                  <a:srgbClr val="FF0000"/>
                </a:solidFill>
                <a:latin typeface="標楷體" pitchFamily="65" charset="-120"/>
                <a:ea typeface="標楷體" pitchFamily="65" charset="-120"/>
              </a:rPr>
              <a:t>勾結元霖企業挪用經費購買與研究計畫無關的私人用品，再由元霖開立不實發票核銷經費</a:t>
            </a:r>
            <a:r>
              <a:rPr lang="zh-TW" altLang="en-US" sz="2500" smtClean="0">
                <a:latin typeface="標楷體" pitchFamily="65" charset="-120"/>
                <a:ea typeface="標楷體" pitchFamily="65" charset="-120"/>
              </a:rPr>
              <a:t>；此外，涉案教師為避免繳回未用罄款項，也會請元霖開立假發票核銷後，將款項暫存元霖供日後使用。</a:t>
            </a:r>
          </a:p>
          <a:p>
            <a:endParaRPr lang="zh-TW" altLang="en-US" smtClean="0">
              <a:ea typeface="新細明體" charset="-120"/>
            </a:endParaRPr>
          </a:p>
        </p:txBody>
      </p:sp>
      <p:sp>
        <p:nvSpPr>
          <p:cNvPr id="11267" name="Rectangle 3"/>
          <p:cNvSpPr>
            <a:spLocks noGrp="1" noChangeArrowheads="1"/>
          </p:cNvSpPr>
          <p:nvPr>
            <p:ph type="title"/>
          </p:nvPr>
        </p:nvSpPr>
        <p:spPr>
          <a:solidFill>
            <a:srgbClr val="000000"/>
          </a:solidFill>
        </p:spPr>
        <p:txBody>
          <a:bodyPr/>
          <a:lstStyle/>
          <a:p>
            <a:pPr eaLnBrk="1" hangingPunct="1"/>
            <a:r>
              <a:rPr lang="zh-TW" altLang="en-US" sz="3200" smtClean="0">
                <a:ea typeface="標楷體" pitchFamily="65" charset="-120"/>
              </a:rPr>
              <a:t>案例分享</a:t>
            </a:r>
          </a:p>
        </p:txBody>
      </p:sp>
      <p:grpSp>
        <p:nvGrpSpPr>
          <p:cNvPr id="11268" name="Group 4"/>
          <p:cNvGrpSpPr>
            <a:grpSpLocks/>
          </p:cNvGrpSpPr>
          <p:nvPr/>
        </p:nvGrpSpPr>
        <p:grpSpPr bwMode="auto">
          <a:xfrm>
            <a:off x="395288" y="642938"/>
            <a:ext cx="8208962" cy="577850"/>
            <a:chOff x="158" y="3748"/>
            <a:chExt cx="2404" cy="395"/>
          </a:xfrm>
        </p:grpSpPr>
        <p:sp>
          <p:nvSpPr>
            <p:cNvPr id="11269" name="AutoShape 5"/>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11270" name="AutoShape 6"/>
            <p:cNvSpPr>
              <a:spLocks noChangeArrowheads="1"/>
            </p:cNvSpPr>
            <p:nvPr/>
          </p:nvSpPr>
          <p:spPr bwMode="auto">
            <a:xfrm>
              <a:off x="291"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TW" altLang="en-US" sz="2800"/>
                <a:t>台大、政大、台師大 </a:t>
              </a:r>
              <a:r>
                <a:rPr lang="en-US" altLang="zh-TW" sz="2800"/>
                <a:t>22</a:t>
              </a:r>
              <a:r>
                <a:rPr lang="zh-TW" altLang="en-US" sz="2800"/>
                <a:t>教授詐領</a:t>
              </a:r>
              <a:r>
                <a:rPr lang="en-US" altLang="zh-TW" sz="2800"/>
                <a:t>430</a:t>
              </a:r>
              <a:r>
                <a:rPr lang="zh-TW" altLang="en-US" sz="2800"/>
                <a:t>萬研究費</a:t>
              </a:r>
            </a:p>
          </p:txBody>
        </p:sp>
      </p:grpSp>
    </p:spTree>
    <p:extLst>
      <p:ext uri="{BB962C8B-B14F-4D97-AF65-F5344CB8AC3E}">
        <p14:creationId xmlns:p14="http://schemas.microsoft.com/office/powerpoint/2010/main" val="260779450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內容版面配置區 2"/>
          <p:cNvSpPr>
            <a:spLocks noGrp="1"/>
          </p:cNvSpPr>
          <p:nvPr>
            <p:ph idx="1"/>
          </p:nvPr>
        </p:nvSpPr>
        <p:spPr>
          <a:xfrm>
            <a:off x="468313" y="1412875"/>
            <a:ext cx="8229600" cy="4911725"/>
          </a:xfrm>
        </p:spPr>
        <p:txBody>
          <a:bodyPr/>
          <a:lstStyle/>
          <a:p>
            <a:pPr>
              <a:lnSpc>
                <a:spcPct val="80000"/>
              </a:lnSpc>
            </a:pPr>
            <a:r>
              <a:rPr lang="zh-TW" altLang="en-US" sz="2500" smtClean="0">
                <a:latin typeface="標楷體" pitchFamily="65" charset="-120"/>
                <a:ea typeface="標楷體" pitchFamily="65" charset="-120"/>
              </a:rPr>
              <a:t>辦案人員清查，涉案教師挪用研究經費添購的物品琳瑯滿目，包括郵政禮券、超商禮券、ＳＯＧＯ禮券、電視機、洗衣機、名牌鋼筆、筆記型電腦、手機、腳踏車、牛排館餐券等，另有加油卡或悠遊卡，與研究計畫無關，</a:t>
            </a:r>
            <a:r>
              <a:rPr lang="zh-TW" altLang="en-US" sz="2500" smtClean="0">
                <a:solidFill>
                  <a:srgbClr val="FF0000"/>
                </a:solidFill>
                <a:latin typeface="標楷體" pitchFamily="65" charset="-120"/>
                <a:ea typeface="標楷體" pitchFamily="65" charset="-120"/>
              </a:rPr>
              <a:t>教師最多獲利九十萬元。</a:t>
            </a:r>
          </a:p>
          <a:p>
            <a:pPr>
              <a:lnSpc>
                <a:spcPct val="80000"/>
              </a:lnSpc>
            </a:pPr>
            <a:r>
              <a:rPr lang="zh-TW" altLang="en-US" sz="2500" smtClean="0">
                <a:solidFill>
                  <a:srgbClr val="FF0000"/>
                </a:solidFill>
                <a:latin typeface="標楷體" pitchFamily="65" charset="-120"/>
                <a:ea typeface="標楷體" pitchFamily="65" charset="-120"/>
              </a:rPr>
              <a:t>台北市調處歷經半年蒐證，鎖定與元霖掛勾的不法教師數十名，北檢昨指揮動員一百六十名調查官，兵分廿八路搜索涉案教師住處</a:t>
            </a:r>
            <a:r>
              <a:rPr lang="zh-TW" altLang="en-US" sz="2500" smtClean="0">
                <a:latin typeface="標楷體" pitchFamily="65" charset="-120"/>
                <a:ea typeface="標楷體" pitchFamily="65" charset="-120"/>
              </a:rPr>
              <a:t>；</a:t>
            </a:r>
            <a:r>
              <a:rPr lang="zh-TW" altLang="en-US" sz="2500" smtClean="0">
                <a:solidFill>
                  <a:schemeClr val="hlink"/>
                </a:solidFill>
                <a:latin typeface="標楷體" pitchFamily="65" charset="-120"/>
                <a:ea typeface="標楷體" pitchFamily="65" charset="-120"/>
              </a:rPr>
              <a:t>檢察官昨還親赴台大、台師大、政大禮貌性告知搜索行動，但未進入校園搜索。</a:t>
            </a:r>
          </a:p>
          <a:p>
            <a:pPr>
              <a:lnSpc>
                <a:spcPct val="80000"/>
              </a:lnSpc>
            </a:pPr>
            <a:r>
              <a:rPr lang="zh-TW" altLang="en-US" sz="2500" smtClean="0">
                <a:solidFill>
                  <a:srgbClr val="FF0000"/>
                </a:solidFill>
                <a:latin typeface="標楷體" pitchFamily="65" charset="-120"/>
                <a:ea typeface="標楷體" pitchFamily="65" charset="-120"/>
              </a:rPr>
              <a:t>檢調傳訊四十八人，其中廿二人為教授、副教授、助理教授</a:t>
            </a:r>
            <a:r>
              <a:rPr lang="zh-TW" altLang="en-US" sz="2500" smtClean="0">
                <a:latin typeface="標楷體" pitchFamily="65" charset="-120"/>
                <a:ea typeface="標楷體" pitchFamily="65" charset="-120"/>
              </a:rPr>
              <a:t>，配合調查者訊後請回。檢調另以證人身分約談研究助理釐清案情。檢調指出，涉案教師橫跨文法商理工農醫，又以理工農醫居多，但部分教師因上課、開會、出國告假，檢調將擇期傳喚，並持續勾稽扣案帳冊與發票，案情不排除擴大發展。</a:t>
            </a:r>
          </a:p>
        </p:txBody>
      </p:sp>
      <p:sp>
        <p:nvSpPr>
          <p:cNvPr id="12291" name="Rectangle 3"/>
          <p:cNvSpPr>
            <a:spLocks noGrp="1" noChangeArrowheads="1"/>
          </p:cNvSpPr>
          <p:nvPr>
            <p:ph type="title"/>
          </p:nvPr>
        </p:nvSpPr>
        <p:spPr>
          <a:solidFill>
            <a:srgbClr val="000000"/>
          </a:solidFill>
        </p:spPr>
        <p:txBody>
          <a:bodyPr/>
          <a:lstStyle/>
          <a:p>
            <a:pPr eaLnBrk="1" hangingPunct="1"/>
            <a:r>
              <a:rPr lang="zh-TW" altLang="en-US" sz="3200" smtClean="0">
                <a:ea typeface="標楷體" pitchFamily="65" charset="-120"/>
              </a:rPr>
              <a:t>案例分享</a:t>
            </a:r>
          </a:p>
        </p:txBody>
      </p:sp>
      <p:grpSp>
        <p:nvGrpSpPr>
          <p:cNvPr id="12292" name="Group 4"/>
          <p:cNvGrpSpPr>
            <a:grpSpLocks/>
          </p:cNvGrpSpPr>
          <p:nvPr/>
        </p:nvGrpSpPr>
        <p:grpSpPr bwMode="auto">
          <a:xfrm>
            <a:off x="395288" y="642938"/>
            <a:ext cx="8208962" cy="577850"/>
            <a:chOff x="158" y="3748"/>
            <a:chExt cx="2404" cy="395"/>
          </a:xfrm>
        </p:grpSpPr>
        <p:sp>
          <p:nvSpPr>
            <p:cNvPr id="12293" name="AutoShape 5"/>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12294" name="AutoShape 6"/>
            <p:cNvSpPr>
              <a:spLocks noChangeArrowheads="1"/>
            </p:cNvSpPr>
            <p:nvPr/>
          </p:nvSpPr>
          <p:spPr bwMode="auto">
            <a:xfrm>
              <a:off x="291"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TW" altLang="en-US" sz="2800"/>
                <a:t>台大、政大、台師大 </a:t>
              </a:r>
              <a:r>
                <a:rPr lang="en-US" altLang="zh-TW" sz="2800"/>
                <a:t>22</a:t>
              </a:r>
              <a:r>
                <a:rPr lang="zh-TW" altLang="en-US" sz="2800"/>
                <a:t>教授詐領</a:t>
              </a:r>
              <a:r>
                <a:rPr lang="en-US" altLang="zh-TW" sz="2800"/>
                <a:t>430</a:t>
              </a:r>
              <a:r>
                <a:rPr lang="zh-TW" altLang="en-US" sz="2800"/>
                <a:t>萬研究費</a:t>
              </a:r>
            </a:p>
          </p:txBody>
        </p:sp>
      </p:grpSp>
    </p:spTree>
    <p:extLst>
      <p:ext uri="{BB962C8B-B14F-4D97-AF65-F5344CB8AC3E}">
        <p14:creationId xmlns:p14="http://schemas.microsoft.com/office/powerpoint/2010/main" val="65245210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68313" y="1341438"/>
            <a:ext cx="8229600" cy="4983162"/>
          </a:xfrm>
        </p:spPr>
        <p:txBody>
          <a:bodyPr/>
          <a:lstStyle/>
          <a:p>
            <a:pPr>
              <a:lnSpc>
                <a:spcPct val="80000"/>
              </a:lnSpc>
              <a:defRPr/>
            </a:pPr>
            <a:r>
              <a:rPr lang="zh-TW" altLang="en-US" dirty="0" smtClean="0">
                <a:latin typeface="標楷體" pitchFamily="65" charset="-120"/>
                <a:ea typeface="標楷體" pitchFamily="65" charset="-120"/>
              </a:rPr>
              <a:t>檢調昨日大規模搜索約談台灣大學、台灣師範大學和政治大學等三校五十名教授及研究助理，調查相關人等涉嫌詐領國科會等部會研究經費，國科會卻直到昨晚仍在狀況外，既未掌握被約談教授名單，也不知道檢調偵查的到底是那些研究計畫。</a:t>
            </a:r>
          </a:p>
          <a:p>
            <a:pPr>
              <a:lnSpc>
                <a:spcPct val="80000"/>
              </a:lnSpc>
              <a:defRPr/>
            </a:pPr>
            <a:r>
              <a:rPr lang="zh-TW" altLang="en-US" dirty="0" smtClean="0">
                <a:latin typeface="標楷體" pitchFamily="65" charset="-120"/>
                <a:ea typeface="標楷體" pitchFamily="65" charset="-120"/>
              </a:rPr>
              <a:t>二十多位頂尖大學教授涉嫌詐領研究費被檢調約談，教育部長蔣偉寧昨天聽到這消息後嚇一跳，他表示「很難過」，並要教授們為自己所做的事負責任。台大、政大及台師大則一致表示，會嚴格要求教授據實申報研究費，也不得收取廠商不當利益。             </a:t>
            </a:r>
            <a:endParaRPr lang="en-US" altLang="zh-TW" dirty="0" smtClean="0">
              <a:latin typeface="標楷體" pitchFamily="65" charset="-120"/>
              <a:ea typeface="標楷體" pitchFamily="65" charset="-120"/>
            </a:endParaRPr>
          </a:p>
          <a:p>
            <a:pPr marL="0" indent="0" algn="r">
              <a:lnSpc>
                <a:spcPct val="80000"/>
              </a:lnSpc>
              <a:buFont typeface="Wingdings" pitchFamily="2" charset="2"/>
              <a:buNone/>
              <a:defRPr/>
            </a:pPr>
            <a:r>
              <a:rPr lang="en-US" altLang="zh-TW" dirty="0" smtClean="0">
                <a:latin typeface="標楷體" pitchFamily="65" charset="-120"/>
                <a:ea typeface="標楷體" pitchFamily="65" charset="-120"/>
              </a:rPr>
              <a:t>2012-3.27</a:t>
            </a:r>
            <a:r>
              <a:rPr lang="zh-TW" altLang="en-US" dirty="0" smtClean="0">
                <a:latin typeface="標楷體" pitchFamily="65" charset="-120"/>
                <a:ea typeface="標楷體" pitchFamily="65" charset="-120"/>
              </a:rPr>
              <a:t>中國時報 </a:t>
            </a:r>
          </a:p>
        </p:txBody>
      </p:sp>
      <p:sp>
        <p:nvSpPr>
          <p:cNvPr id="13315" name="Rectangle 3"/>
          <p:cNvSpPr>
            <a:spLocks noGrp="1" noChangeArrowheads="1"/>
          </p:cNvSpPr>
          <p:nvPr>
            <p:ph type="title"/>
          </p:nvPr>
        </p:nvSpPr>
        <p:spPr>
          <a:solidFill>
            <a:srgbClr val="000000"/>
          </a:solidFill>
        </p:spPr>
        <p:txBody>
          <a:bodyPr/>
          <a:lstStyle/>
          <a:p>
            <a:pPr eaLnBrk="1" hangingPunct="1"/>
            <a:r>
              <a:rPr lang="zh-TW" altLang="en-US" sz="3200" smtClean="0">
                <a:ea typeface="標楷體" pitchFamily="65" charset="-120"/>
              </a:rPr>
              <a:t>案例分享</a:t>
            </a:r>
          </a:p>
        </p:txBody>
      </p:sp>
      <p:grpSp>
        <p:nvGrpSpPr>
          <p:cNvPr id="13316" name="Group 4"/>
          <p:cNvGrpSpPr>
            <a:grpSpLocks/>
          </p:cNvGrpSpPr>
          <p:nvPr/>
        </p:nvGrpSpPr>
        <p:grpSpPr bwMode="auto">
          <a:xfrm>
            <a:off x="395288" y="642938"/>
            <a:ext cx="8208962" cy="577850"/>
            <a:chOff x="158" y="3748"/>
            <a:chExt cx="2404" cy="395"/>
          </a:xfrm>
        </p:grpSpPr>
        <p:sp>
          <p:nvSpPr>
            <p:cNvPr id="13317" name="AutoShape 5"/>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13318" name="AutoShape 6"/>
            <p:cNvSpPr>
              <a:spLocks noChangeArrowheads="1"/>
            </p:cNvSpPr>
            <p:nvPr/>
          </p:nvSpPr>
          <p:spPr bwMode="auto">
            <a:xfrm>
              <a:off x="291"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TW" altLang="en-US" sz="2800"/>
                <a:t>台大、政大、台師大 </a:t>
              </a:r>
              <a:r>
                <a:rPr lang="en-US" altLang="zh-TW" sz="2800"/>
                <a:t>22</a:t>
              </a:r>
              <a:r>
                <a:rPr lang="zh-TW" altLang="en-US" sz="2800"/>
                <a:t>教授詐領</a:t>
              </a:r>
              <a:r>
                <a:rPr lang="en-US" altLang="zh-TW" sz="2800"/>
                <a:t>430</a:t>
              </a:r>
              <a:r>
                <a:rPr lang="zh-TW" altLang="en-US" sz="2800"/>
                <a:t>萬研究費</a:t>
              </a:r>
            </a:p>
          </p:txBody>
        </p:sp>
      </p:grpSp>
    </p:spTree>
    <p:extLst>
      <p:ext uri="{BB962C8B-B14F-4D97-AF65-F5344CB8AC3E}">
        <p14:creationId xmlns:p14="http://schemas.microsoft.com/office/powerpoint/2010/main" val="36786681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Grp="1" noChangeArrowheads="1"/>
          </p:cNvSpPr>
          <p:nvPr>
            <p:ph type="title"/>
          </p:nvPr>
        </p:nvSpPr>
        <p:spPr>
          <a:solidFill>
            <a:srgbClr val="000000"/>
          </a:solidFill>
        </p:spPr>
        <p:txBody>
          <a:bodyPr/>
          <a:lstStyle/>
          <a:p>
            <a:pPr eaLnBrk="1" hangingPunct="1"/>
            <a:r>
              <a:rPr lang="zh-TW" altLang="en-US" sz="3200" smtClean="0">
                <a:ea typeface="標楷體" pitchFamily="65" charset="-120"/>
              </a:rPr>
              <a:t>案例分享</a:t>
            </a:r>
          </a:p>
        </p:txBody>
      </p:sp>
      <p:pic>
        <p:nvPicPr>
          <p:cNvPr id="14339" name="Picture 8" descr="因小失大▲台大、台師大、政大等大學多位教授，涉嫌向國科會等機關浮報研究費，再和廠商協調以不實發票核銷。圖為台大教授簡盟月（右）與曾智揚（左）偵訊後獲交保離開。（陳信翰攝）"/>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31800" y="1341438"/>
            <a:ext cx="4410075" cy="4895850"/>
          </a:xfrm>
        </p:spPr>
      </p:pic>
      <p:sp>
        <p:nvSpPr>
          <p:cNvPr id="14340" name="矩形 5"/>
          <p:cNvSpPr>
            <a:spLocks noChangeArrowheads="1"/>
          </p:cNvSpPr>
          <p:nvPr/>
        </p:nvSpPr>
        <p:spPr bwMode="auto">
          <a:xfrm>
            <a:off x="5003800" y="1628775"/>
            <a:ext cx="3455988"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90000"/>
              </a:lnSpc>
            </a:pPr>
            <a:r>
              <a:rPr lang="zh-TW" altLang="en-US" sz="2800">
                <a:latin typeface="標楷體" pitchFamily="65" charset="-120"/>
              </a:rPr>
              <a:t>因小失大▲台大、台師大、政大等大學多位教授，涉嫌向國科會等機關浮報研究費，再和廠商協調以不實發票核銷。圖為台大教授簡盟月（右）與曾智揚（左）偵訊後獲交保離開。（陳信翰攝）  </a:t>
            </a:r>
            <a:r>
              <a:rPr lang="en-US" altLang="zh-TW" sz="2800">
                <a:latin typeface="標楷體" pitchFamily="65" charset="-120"/>
              </a:rPr>
              <a:t>… </a:t>
            </a:r>
          </a:p>
        </p:txBody>
      </p:sp>
      <p:grpSp>
        <p:nvGrpSpPr>
          <p:cNvPr id="14341" name="Group 4"/>
          <p:cNvGrpSpPr>
            <a:grpSpLocks/>
          </p:cNvGrpSpPr>
          <p:nvPr/>
        </p:nvGrpSpPr>
        <p:grpSpPr bwMode="auto">
          <a:xfrm>
            <a:off x="395288" y="642938"/>
            <a:ext cx="8208962" cy="577850"/>
            <a:chOff x="158" y="3748"/>
            <a:chExt cx="2404" cy="395"/>
          </a:xfrm>
        </p:grpSpPr>
        <p:sp>
          <p:nvSpPr>
            <p:cNvPr id="14342" name="AutoShape 5"/>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14343" name="AutoShape 6"/>
            <p:cNvSpPr>
              <a:spLocks noChangeArrowheads="1"/>
            </p:cNvSpPr>
            <p:nvPr/>
          </p:nvSpPr>
          <p:spPr bwMode="auto">
            <a:xfrm>
              <a:off x="291"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TW" altLang="en-US" sz="2800"/>
                <a:t>台大、政大、台師大 </a:t>
              </a:r>
              <a:r>
                <a:rPr lang="en-US" altLang="zh-TW" sz="2800"/>
                <a:t>22</a:t>
              </a:r>
              <a:r>
                <a:rPr lang="zh-TW" altLang="en-US" sz="2800"/>
                <a:t>教授詐領</a:t>
              </a:r>
              <a:r>
                <a:rPr lang="en-US" altLang="zh-TW" sz="2800"/>
                <a:t>430</a:t>
              </a:r>
              <a:r>
                <a:rPr lang="zh-TW" altLang="en-US" sz="2800"/>
                <a:t>萬研究費</a:t>
              </a:r>
            </a:p>
          </p:txBody>
        </p:sp>
      </p:grpSp>
    </p:spTree>
    <p:extLst>
      <p:ext uri="{BB962C8B-B14F-4D97-AF65-F5344CB8AC3E}">
        <p14:creationId xmlns:p14="http://schemas.microsoft.com/office/powerpoint/2010/main" val="7717240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23850" y="187325"/>
            <a:ext cx="8424863" cy="363538"/>
          </a:xfrm>
        </p:spPr>
        <p:txBody>
          <a:bodyPr/>
          <a:lstStyle/>
          <a:p>
            <a:r>
              <a:rPr lang="zh-TW" altLang="en-US" sz="3200" b="0" smtClean="0">
                <a:latin typeface="標楷體" pitchFamily="65" charset="-120"/>
                <a:ea typeface="標楷體" pitchFamily="65" charset="-120"/>
              </a:rPr>
              <a:t>案例分享</a:t>
            </a:r>
            <a:endParaRPr lang="en-US" altLang="zh-TW" sz="3200" b="0" smtClean="0">
              <a:latin typeface="標楷體" pitchFamily="65" charset="-120"/>
              <a:ea typeface="標楷體" pitchFamily="65" charset="-120"/>
            </a:endParaRPr>
          </a:p>
        </p:txBody>
      </p:sp>
      <p:sp>
        <p:nvSpPr>
          <p:cNvPr id="103427" name="Rectangle 3"/>
          <p:cNvSpPr>
            <a:spLocks noGrp="1" noChangeArrowheads="1"/>
          </p:cNvSpPr>
          <p:nvPr>
            <p:ph type="body" idx="1"/>
          </p:nvPr>
        </p:nvSpPr>
        <p:spPr>
          <a:xfrm>
            <a:off x="457200" y="1557338"/>
            <a:ext cx="8229600" cy="4895850"/>
          </a:xfrm>
        </p:spPr>
        <p:txBody>
          <a:bodyPr/>
          <a:lstStyle/>
          <a:p>
            <a:pPr>
              <a:lnSpc>
                <a:spcPct val="90000"/>
              </a:lnSpc>
              <a:defRPr/>
            </a:pPr>
            <a:r>
              <a:rPr lang="en-US" altLang="zh-TW" sz="2600" dirty="0" smtClean="0">
                <a:latin typeface="標楷體" pitchFamily="65" charset="-120"/>
                <a:ea typeface="標楷體" pitchFamily="65" charset="-120"/>
              </a:rPr>
              <a:t>○○</a:t>
            </a:r>
            <a:r>
              <a:rPr lang="zh-TW" altLang="en-US" sz="2600" dirty="0" smtClean="0">
                <a:latin typeface="標楷體" pitchFamily="65" charset="-120"/>
                <a:ea typeface="標楷體" pitchFamily="65" charset="-120"/>
              </a:rPr>
              <a:t>大學辦理校園監視系統採購案，採購單位涉嫌將</a:t>
            </a:r>
            <a:r>
              <a:rPr lang="en-US" altLang="zh-TW" sz="2600" dirty="0" smtClean="0">
                <a:solidFill>
                  <a:srgbClr val="C00000"/>
                </a:solidFill>
                <a:latin typeface="標楷體" pitchFamily="65" charset="-120"/>
                <a:ea typeface="標楷體" pitchFamily="65" charset="-120"/>
              </a:rPr>
              <a:t>140</a:t>
            </a:r>
            <a:r>
              <a:rPr lang="zh-TW" altLang="en-US" sz="2600" dirty="0" smtClean="0">
                <a:solidFill>
                  <a:srgbClr val="C00000"/>
                </a:solidFill>
                <a:latin typeface="標楷體" pitchFamily="65" charset="-120"/>
                <a:ea typeface="標楷體" pitchFamily="65" charset="-120"/>
              </a:rPr>
              <a:t>萬元預算標案切割為多個標案</a:t>
            </a:r>
            <a:r>
              <a:rPr lang="zh-TW" altLang="en-US" sz="2600" dirty="0" smtClean="0">
                <a:latin typeface="標楷體" pitchFamily="65" charset="-120"/>
                <a:ea typeface="標楷體" pitchFamily="65" charset="-120"/>
              </a:rPr>
              <a:t>，每個標案金額都低於</a:t>
            </a:r>
            <a:r>
              <a:rPr lang="en-US" altLang="zh-TW" sz="2600" dirty="0" smtClean="0">
                <a:latin typeface="標楷體" pitchFamily="65" charset="-120"/>
                <a:ea typeface="標楷體" pitchFamily="65" charset="-120"/>
              </a:rPr>
              <a:t>10</a:t>
            </a:r>
            <a:r>
              <a:rPr lang="zh-TW" altLang="en-US" sz="2600" dirty="0" smtClean="0">
                <a:latin typeface="標楷體" pitchFamily="65" charset="-120"/>
                <a:ea typeface="標楷體" pitchFamily="65" charset="-120"/>
              </a:rPr>
              <a:t>萬元以下，規避「政府採購法」及「中央機關未達公告金額採購招標辦法」之</a:t>
            </a:r>
            <a:r>
              <a:rPr lang="zh-TW" altLang="en-US" sz="2600" dirty="0" smtClean="0">
                <a:solidFill>
                  <a:srgbClr val="C00000"/>
                </a:solidFill>
                <a:latin typeface="標楷體" pitchFamily="65" charset="-120"/>
                <a:ea typeface="標楷體" pitchFamily="65" charset="-120"/>
              </a:rPr>
              <a:t>規定圖利特定廠商，台北地檢署依貪污治罪條例將其起訴</a:t>
            </a:r>
            <a:r>
              <a:rPr lang="zh-TW" altLang="en-US" sz="2600" dirty="0" smtClean="0">
                <a:latin typeface="標楷體" pitchFamily="65" charset="-120"/>
                <a:ea typeface="標楷體" pitchFamily="65" charset="-120"/>
              </a:rPr>
              <a:t>。                              </a:t>
            </a:r>
            <a:endParaRPr lang="en-US" altLang="zh-TW" sz="2600" dirty="0" smtClean="0">
              <a:latin typeface="標楷體" pitchFamily="65" charset="-120"/>
              <a:ea typeface="標楷體" pitchFamily="65" charset="-120"/>
            </a:endParaRPr>
          </a:p>
          <a:p>
            <a:pPr marL="0" indent="0">
              <a:lnSpc>
                <a:spcPct val="90000"/>
              </a:lnSpc>
              <a:buFont typeface="Wingdings" pitchFamily="2" charset="2"/>
              <a:buNone/>
              <a:defRPr/>
            </a:pPr>
            <a:r>
              <a:rPr lang="zh-TW" altLang="en-US" sz="2600" dirty="0">
                <a:latin typeface="標楷體" pitchFamily="65" charset="-120"/>
                <a:ea typeface="標楷體" pitchFamily="65" charset="-120"/>
              </a:rPr>
              <a:t> </a:t>
            </a:r>
            <a:r>
              <a:rPr lang="zh-TW" altLang="en-US" sz="2600" dirty="0" smtClean="0">
                <a:latin typeface="標楷體" pitchFamily="65" charset="-120"/>
                <a:ea typeface="標楷體" pitchFamily="65" charset="-120"/>
              </a:rPr>
              <a:t>                           </a:t>
            </a:r>
            <a:r>
              <a:rPr lang="en-US" altLang="zh-TW" sz="2600" dirty="0" smtClean="0">
                <a:latin typeface="標楷體" pitchFamily="65" charset="-120"/>
                <a:ea typeface="標楷體" pitchFamily="65" charset="-120"/>
              </a:rPr>
              <a:t>---98.12.16</a:t>
            </a:r>
            <a:r>
              <a:rPr lang="zh-TW" altLang="en-US" sz="2600" dirty="0" smtClean="0">
                <a:latin typeface="標楷體" pitchFamily="65" charset="-120"/>
                <a:ea typeface="標楷體" pitchFamily="65" charset="-120"/>
              </a:rPr>
              <a:t>中國時報</a:t>
            </a:r>
          </a:p>
          <a:p>
            <a:pPr marL="268288" indent="0">
              <a:lnSpc>
                <a:spcPct val="90000"/>
              </a:lnSpc>
              <a:buFontTx/>
              <a:buNone/>
              <a:defRPr/>
            </a:pPr>
            <a:r>
              <a:rPr lang="en-US" altLang="zh-TW" sz="2600" dirty="0" smtClean="0">
                <a:latin typeface="標楷體" pitchFamily="65" charset="-120"/>
                <a:ea typeface="標楷體" pitchFamily="65" charset="-120"/>
              </a:rPr>
              <a:t>(</a:t>
            </a:r>
            <a:r>
              <a:rPr lang="zh-TW" altLang="en-US" sz="2600" dirty="0" smtClean="0">
                <a:latin typeface="標楷體" pitchFamily="65" charset="-120"/>
                <a:ea typeface="標楷體" pitchFamily="65" charset="-120"/>
              </a:rPr>
              <a:t>政府採購法第</a:t>
            </a:r>
            <a:r>
              <a:rPr lang="en-US" altLang="zh-TW" sz="2600" dirty="0" smtClean="0">
                <a:latin typeface="標楷體" pitchFamily="65" charset="-120"/>
                <a:ea typeface="標楷體" pitchFamily="65" charset="-120"/>
              </a:rPr>
              <a:t>14</a:t>
            </a:r>
            <a:r>
              <a:rPr lang="zh-TW" altLang="en-US" sz="2600" dirty="0" smtClean="0">
                <a:latin typeface="標楷體" pitchFamily="65" charset="-120"/>
                <a:ea typeface="標楷體" pitchFamily="65" charset="-120"/>
              </a:rPr>
              <a:t>條：機關不得意圖規避本法之適用，分批辦理公告金額</a:t>
            </a:r>
            <a:r>
              <a:rPr lang="en-US" altLang="zh-TW" sz="2600" dirty="0" smtClean="0">
                <a:latin typeface="標楷體" pitchFamily="65" charset="-120"/>
                <a:ea typeface="標楷體" pitchFamily="65" charset="-120"/>
              </a:rPr>
              <a:t>【100</a:t>
            </a:r>
            <a:r>
              <a:rPr lang="zh-TW" altLang="en-US" sz="2600" dirty="0" smtClean="0">
                <a:latin typeface="標楷體" pitchFamily="65" charset="-120"/>
                <a:ea typeface="標楷體" pitchFamily="65" charset="-120"/>
              </a:rPr>
              <a:t>萬元</a:t>
            </a:r>
            <a:r>
              <a:rPr lang="en-US" altLang="zh-TW" sz="2600" dirty="0" smtClean="0">
                <a:latin typeface="標楷體" pitchFamily="65" charset="-120"/>
                <a:ea typeface="標楷體" pitchFamily="65" charset="-120"/>
              </a:rPr>
              <a:t>】</a:t>
            </a:r>
            <a:r>
              <a:rPr lang="zh-TW" altLang="en-US" sz="2600" dirty="0" smtClean="0">
                <a:latin typeface="標楷體" pitchFamily="65" charset="-120"/>
                <a:ea typeface="標楷體" pitchFamily="65" charset="-120"/>
              </a:rPr>
              <a:t>以上之採購。同法第</a:t>
            </a:r>
            <a:r>
              <a:rPr lang="en-US" altLang="zh-TW" sz="2600" dirty="0" smtClean="0">
                <a:latin typeface="標楷體" pitchFamily="65" charset="-120"/>
                <a:ea typeface="標楷體" pitchFamily="65" charset="-120"/>
              </a:rPr>
              <a:t>19</a:t>
            </a:r>
            <a:r>
              <a:rPr lang="zh-TW" altLang="en-US" sz="2600" dirty="0" smtClean="0">
                <a:latin typeface="標楷體" pitchFamily="65" charset="-120"/>
                <a:ea typeface="標楷體" pitchFamily="65" charset="-120"/>
              </a:rPr>
              <a:t>條：機關辦理公告金額以上之採購，除依第</a:t>
            </a:r>
            <a:r>
              <a:rPr lang="en-US" altLang="zh-TW" sz="2600" dirty="0" smtClean="0">
                <a:latin typeface="標楷體" pitchFamily="65" charset="-120"/>
                <a:ea typeface="標楷體" pitchFamily="65" charset="-120"/>
              </a:rPr>
              <a:t>20</a:t>
            </a:r>
            <a:r>
              <a:rPr lang="zh-TW" altLang="en-US" sz="2600" dirty="0" smtClean="0">
                <a:latin typeface="標楷體" pitchFamily="65" charset="-120"/>
                <a:ea typeface="標楷體" pitchFamily="65" charset="-120"/>
              </a:rPr>
              <a:t>條及第</a:t>
            </a:r>
            <a:r>
              <a:rPr lang="en-US" altLang="zh-TW" sz="2600" dirty="0" smtClean="0">
                <a:latin typeface="標楷體" pitchFamily="65" charset="-120"/>
                <a:ea typeface="標楷體" pitchFamily="65" charset="-120"/>
              </a:rPr>
              <a:t>22</a:t>
            </a:r>
            <a:r>
              <a:rPr lang="zh-TW" altLang="en-US" sz="2600" dirty="0" smtClean="0">
                <a:latin typeface="標楷體" pitchFamily="65" charset="-120"/>
                <a:ea typeface="標楷體" pitchFamily="65" charset="-120"/>
              </a:rPr>
              <a:t>條辦理者外，應公開招標。</a:t>
            </a:r>
          </a:p>
          <a:p>
            <a:pPr marL="268288" indent="0">
              <a:lnSpc>
                <a:spcPct val="90000"/>
              </a:lnSpc>
              <a:buFontTx/>
              <a:buNone/>
              <a:defRPr/>
            </a:pPr>
            <a:r>
              <a:rPr lang="zh-TW" altLang="en-US" sz="2600" dirty="0" smtClean="0">
                <a:latin typeface="標楷體" pitchFamily="65" charset="-120"/>
                <a:ea typeface="標楷體" pitchFamily="65" charset="-120"/>
              </a:rPr>
              <a:t>中央機關未達公告金額採購招標辦法第</a:t>
            </a:r>
            <a:r>
              <a:rPr lang="en-US" altLang="zh-TW" sz="2600" dirty="0" smtClean="0">
                <a:latin typeface="標楷體" pitchFamily="65" charset="-120"/>
                <a:ea typeface="標楷體" pitchFamily="65" charset="-120"/>
              </a:rPr>
              <a:t>6</a:t>
            </a:r>
            <a:r>
              <a:rPr lang="zh-TW" altLang="en-US" sz="2600" dirty="0" smtClean="0">
                <a:latin typeface="標楷體" pitchFamily="65" charset="-120"/>
                <a:ea typeface="標楷體" pitchFamily="65" charset="-120"/>
              </a:rPr>
              <a:t>條：機關不得意圖規避本辦法之適用，分批辦理未達公告金額但逾公告金額十分之一之採購。）</a:t>
            </a:r>
          </a:p>
        </p:txBody>
      </p:sp>
      <p:sp>
        <p:nvSpPr>
          <p:cNvPr id="16388" name="Rectangle 3"/>
          <p:cNvSpPr txBox="1">
            <a:spLocks noChangeArrowheads="1"/>
          </p:cNvSpPr>
          <p:nvPr/>
        </p:nvSpPr>
        <p:spPr bwMode="gray">
          <a:xfrm>
            <a:off x="323850" y="115888"/>
            <a:ext cx="8424863" cy="536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Times New Roman" pitchFamily="18" charset="0"/>
                <a:ea typeface="標楷體" pitchFamily="65" charset="-120"/>
              </a:defRPr>
            </a:lvl1pPr>
            <a:lvl2pPr marL="742950" indent="-285750">
              <a:defRPr b="1">
                <a:solidFill>
                  <a:schemeClr val="tx1"/>
                </a:solidFill>
                <a:latin typeface="Times New Roman" pitchFamily="18" charset="0"/>
                <a:ea typeface="標楷體" pitchFamily="65" charset="-120"/>
              </a:defRPr>
            </a:lvl2pPr>
            <a:lvl3pPr marL="1143000" indent="-228600">
              <a:defRPr b="1">
                <a:solidFill>
                  <a:schemeClr val="tx1"/>
                </a:solidFill>
                <a:latin typeface="Times New Roman" pitchFamily="18" charset="0"/>
                <a:ea typeface="標楷體" pitchFamily="65" charset="-120"/>
              </a:defRPr>
            </a:lvl3pPr>
            <a:lvl4pPr marL="1600200" indent="-228600">
              <a:defRPr b="1">
                <a:solidFill>
                  <a:schemeClr val="tx1"/>
                </a:solidFill>
                <a:latin typeface="Times New Roman" pitchFamily="18" charset="0"/>
                <a:ea typeface="標楷體" pitchFamily="65" charset="-120"/>
              </a:defRPr>
            </a:lvl4pPr>
            <a:lvl5pPr marL="2057400" indent="-228600">
              <a:defRPr b="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b="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b="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b="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b="1">
                <a:solidFill>
                  <a:schemeClr val="tx1"/>
                </a:solidFill>
                <a:latin typeface="Times New Roman" pitchFamily="18" charset="0"/>
                <a:ea typeface="標楷體" pitchFamily="65" charset="-120"/>
              </a:defRPr>
            </a:lvl9pPr>
          </a:lstStyle>
          <a:p>
            <a:pPr algn="ctr" eaLnBrk="1" hangingPunct="1"/>
            <a:r>
              <a:rPr lang="zh-TW" altLang="en-US" sz="3200">
                <a:solidFill>
                  <a:schemeClr val="bg1"/>
                </a:solidFill>
                <a:latin typeface="Arial" charset="0"/>
              </a:rPr>
              <a:t>案例分享</a:t>
            </a:r>
          </a:p>
        </p:txBody>
      </p:sp>
      <p:grpSp>
        <p:nvGrpSpPr>
          <p:cNvPr id="16389" name="Group 4"/>
          <p:cNvGrpSpPr>
            <a:grpSpLocks/>
          </p:cNvGrpSpPr>
          <p:nvPr/>
        </p:nvGrpSpPr>
        <p:grpSpPr bwMode="auto">
          <a:xfrm>
            <a:off x="1995488" y="625475"/>
            <a:ext cx="5327650" cy="577850"/>
            <a:chOff x="158" y="3748"/>
            <a:chExt cx="2404" cy="395"/>
          </a:xfrm>
        </p:grpSpPr>
        <p:sp>
          <p:nvSpPr>
            <p:cNvPr id="16390" name="AutoShape 5"/>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16391" name="AutoShape 6"/>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TW" altLang="en-US" sz="2800"/>
                <a:t>分批採購圖利特定廠商</a:t>
              </a:r>
            </a:p>
          </p:txBody>
        </p:sp>
      </p:grpSp>
    </p:spTree>
    <p:extLst>
      <p:ext uri="{BB962C8B-B14F-4D97-AF65-F5344CB8AC3E}">
        <p14:creationId xmlns:p14="http://schemas.microsoft.com/office/powerpoint/2010/main" val="16688915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23850" y="187325"/>
            <a:ext cx="8424863" cy="363538"/>
          </a:xfrm>
        </p:spPr>
        <p:txBody>
          <a:bodyPr/>
          <a:lstStyle/>
          <a:p>
            <a:r>
              <a:rPr lang="zh-TW" altLang="en-US" sz="3200" b="0" smtClean="0">
                <a:latin typeface="標楷體" pitchFamily="65" charset="-120"/>
                <a:ea typeface="標楷體" pitchFamily="65" charset="-120"/>
              </a:rPr>
              <a:t>案例分享</a:t>
            </a:r>
          </a:p>
        </p:txBody>
      </p:sp>
      <p:sp>
        <p:nvSpPr>
          <p:cNvPr id="17411" name="Rectangle 3"/>
          <p:cNvSpPr>
            <a:spLocks noGrp="1" noChangeArrowheads="1"/>
          </p:cNvSpPr>
          <p:nvPr>
            <p:ph type="body" idx="1"/>
          </p:nvPr>
        </p:nvSpPr>
        <p:spPr>
          <a:xfrm>
            <a:off x="457200" y="1557338"/>
            <a:ext cx="8229600" cy="4895850"/>
          </a:xfrm>
        </p:spPr>
        <p:txBody>
          <a:bodyPr/>
          <a:lstStyle/>
          <a:p>
            <a:pPr>
              <a:lnSpc>
                <a:spcPct val="80000"/>
              </a:lnSpc>
            </a:pPr>
            <a:r>
              <a:rPr lang="en-US" altLang="zh-TW" sz="3200" smtClean="0">
                <a:latin typeface="標楷體" pitchFamily="65" charset="-120"/>
                <a:ea typeface="標楷體" pitchFamily="65" charset="-120"/>
              </a:rPr>
              <a:t>○○</a:t>
            </a:r>
            <a:r>
              <a:rPr lang="zh-TW" altLang="en-US" sz="3200" smtClean="0">
                <a:latin typeface="標楷體" pitchFamily="65" charset="-120"/>
                <a:ea typeface="標楷體" pitchFamily="65" charset="-120"/>
              </a:rPr>
              <a:t>大學某教授涉嫌</a:t>
            </a:r>
            <a:r>
              <a:rPr lang="zh-TW" altLang="en-US" sz="3200" smtClean="0">
                <a:solidFill>
                  <a:srgbClr val="CC3300"/>
                </a:solidFill>
                <a:latin typeface="標楷體" pitchFamily="65" charset="-120"/>
                <a:ea typeface="標楷體" pitchFamily="65" charset="-120"/>
              </a:rPr>
              <a:t>利用妹妹、先生及女兒名義擔任計畫研究助理</a:t>
            </a:r>
            <a:r>
              <a:rPr lang="zh-TW" altLang="en-US" sz="3200" smtClean="0">
                <a:latin typeface="標楷體" pitchFamily="65" charset="-120"/>
                <a:ea typeface="標楷體" pitchFamily="65" charset="-120"/>
              </a:rPr>
              <a:t>，每月領取報酬，違反「行政院及所屬各機關學校臨時人員進用及運用要點」之親屬迴避原則，台北市調查處現正查辦中。</a:t>
            </a:r>
          </a:p>
          <a:p>
            <a:pPr algn="r">
              <a:lnSpc>
                <a:spcPct val="80000"/>
              </a:lnSpc>
              <a:buFontTx/>
              <a:buNone/>
            </a:pPr>
            <a:endParaRPr lang="en-US" altLang="zh-TW" sz="3200" smtClean="0">
              <a:latin typeface="標楷體" pitchFamily="65" charset="-120"/>
              <a:ea typeface="標楷體" pitchFamily="65" charset="-120"/>
            </a:endParaRPr>
          </a:p>
          <a:p>
            <a:pPr algn="r">
              <a:lnSpc>
                <a:spcPct val="80000"/>
              </a:lnSpc>
              <a:buFontTx/>
              <a:buNone/>
            </a:pPr>
            <a:r>
              <a:rPr lang="zh-TW" altLang="en-US" sz="3200" smtClean="0">
                <a:latin typeface="標楷體" pitchFamily="65" charset="-120"/>
                <a:ea typeface="標楷體" pitchFamily="65" charset="-120"/>
              </a:rPr>
              <a:t>  </a:t>
            </a:r>
            <a:r>
              <a:rPr lang="en-US" altLang="zh-TW" sz="3200" smtClean="0">
                <a:latin typeface="標楷體" pitchFamily="65" charset="-120"/>
                <a:ea typeface="標楷體" pitchFamily="65" charset="-120"/>
              </a:rPr>
              <a:t>--99.4.6</a:t>
            </a:r>
            <a:r>
              <a:rPr lang="zh-TW" altLang="en-US" sz="3200" smtClean="0">
                <a:latin typeface="標楷體" pitchFamily="65" charset="-120"/>
                <a:ea typeface="標楷體" pitchFamily="65" charset="-120"/>
              </a:rPr>
              <a:t>自由時報</a:t>
            </a:r>
          </a:p>
          <a:p>
            <a:pPr>
              <a:lnSpc>
                <a:spcPct val="80000"/>
              </a:lnSpc>
              <a:buFontTx/>
              <a:buNone/>
            </a:pPr>
            <a:endParaRPr lang="zh-TW" altLang="en-US" sz="2400" b="0" smtClean="0">
              <a:latin typeface="標楷體" pitchFamily="65" charset="-120"/>
              <a:ea typeface="標楷體" pitchFamily="65" charset="-120"/>
            </a:endParaRPr>
          </a:p>
          <a:p>
            <a:pPr>
              <a:lnSpc>
                <a:spcPct val="80000"/>
              </a:lnSpc>
              <a:buFontTx/>
              <a:buNone/>
            </a:pPr>
            <a:endParaRPr lang="zh-TW" altLang="en-US" sz="2400" b="0" smtClean="0">
              <a:latin typeface="標楷體" pitchFamily="65" charset="-120"/>
              <a:ea typeface="標楷體" pitchFamily="65" charset="-120"/>
            </a:endParaRPr>
          </a:p>
          <a:p>
            <a:pPr>
              <a:lnSpc>
                <a:spcPct val="80000"/>
              </a:lnSpc>
              <a:buFontTx/>
              <a:buNone/>
            </a:pPr>
            <a:endParaRPr lang="zh-TW" altLang="en-US" sz="2400" b="0" smtClean="0">
              <a:latin typeface="標楷體" pitchFamily="65" charset="-120"/>
              <a:ea typeface="標楷體" pitchFamily="65" charset="-120"/>
            </a:endParaRPr>
          </a:p>
          <a:p>
            <a:pPr>
              <a:lnSpc>
                <a:spcPct val="80000"/>
              </a:lnSpc>
              <a:buFontTx/>
              <a:buNone/>
            </a:pPr>
            <a:endParaRPr lang="zh-TW" altLang="en-US" sz="2400" b="0" smtClean="0">
              <a:latin typeface="標楷體" pitchFamily="65" charset="-120"/>
              <a:ea typeface="標楷體" pitchFamily="65" charset="-120"/>
            </a:endParaRPr>
          </a:p>
        </p:txBody>
      </p:sp>
      <p:sp>
        <p:nvSpPr>
          <p:cNvPr id="17412" name="Rectangle 3"/>
          <p:cNvSpPr txBox="1">
            <a:spLocks noChangeArrowheads="1"/>
          </p:cNvSpPr>
          <p:nvPr/>
        </p:nvSpPr>
        <p:spPr bwMode="gray">
          <a:xfrm>
            <a:off x="323850" y="115888"/>
            <a:ext cx="8424863" cy="536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Times New Roman" pitchFamily="18" charset="0"/>
                <a:ea typeface="標楷體" pitchFamily="65" charset="-120"/>
              </a:defRPr>
            </a:lvl1pPr>
            <a:lvl2pPr marL="742950" indent="-285750">
              <a:defRPr b="1">
                <a:solidFill>
                  <a:schemeClr val="tx1"/>
                </a:solidFill>
                <a:latin typeface="Times New Roman" pitchFamily="18" charset="0"/>
                <a:ea typeface="標楷體" pitchFamily="65" charset="-120"/>
              </a:defRPr>
            </a:lvl2pPr>
            <a:lvl3pPr marL="1143000" indent="-228600">
              <a:defRPr b="1">
                <a:solidFill>
                  <a:schemeClr val="tx1"/>
                </a:solidFill>
                <a:latin typeface="Times New Roman" pitchFamily="18" charset="0"/>
                <a:ea typeface="標楷體" pitchFamily="65" charset="-120"/>
              </a:defRPr>
            </a:lvl3pPr>
            <a:lvl4pPr marL="1600200" indent="-228600">
              <a:defRPr b="1">
                <a:solidFill>
                  <a:schemeClr val="tx1"/>
                </a:solidFill>
                <a:latin typeface="Times New Roman" pitchFamily="18" charset="0"/>
                <a:ea typeface="標楷體" pitchFamily="65" charset="-120"/>
              </a:defRPr>
            </a:lvl4pPr>
            <a:lvl5pPr marL="2057400" indent="-228600">
              <a:defRPr b="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b="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b="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b="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b="1">
                <a:solidFill>
                  <a:schemeClr val="tx1"/>
                </a:solidFill>
                <a:latin typeface="Times New Roman" pitchFamily="18" charset="0"/>
                <a:ea typeface="標楷體" pitchFamily="65" charset="-120"/>
              </a:defRPr>
            </a:lvl9pPr>
          </a:lstStyle>
          <a:p>
            <a:pPr algn="ctr" eaLnBrk="1" hangingPunct="1"/>
            <a:r>
              <a:rPr lang="zh-TW" altLang="en-US" sz="3200">
                <a:solidFill>
                  <a:schemeClr val="bg1"/>
                </a:solidFill>
                <a:latin typeface="Arial" charset="0"/>
              </a:rPr>
              <a:t>案例分享</a:t>
            </a:r>
          </a:p>
        </p:txBody>
      </p:sp>
      <p:grpSp>
        <p:nvGrpSpPr>
          <p:cNvPr id="17413" name="Group 4"/>
          <p:cNvGrpSpPr>
            <a:grpSpLocks/>
          </p:cNvGrpSpPr>
          <p:nvPr/>
        </p:nvGrpSpPr>
        <p:grpSpPr bwMode="auto">
          <a:xfrm>
            <a:off x="2001838" y="652463"/>
            <a:ext cx="5327650" cy="577850"/>
            <a:chOff x="158" y="3748"/>
            <a:chExt cx="2404" cy="395"/>
          </a:xfrm>
        </p:grpSpPr>
        <p:sp>
          <p:nvSpPr>
            <p:cNvPr id="17414" name="AutoShape 5"/>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17415" name="AutoShape 6"/>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TW" altLang="en-US" sz="2800"/>
                <a:t>違反親屬迴避</a:t>
              </a:r>
            </a:p>
          </p:txBody>
        </p:sp>
      </p:grpSp>
    </p:spTree>
    <p:extLst>
      <p:ext uri="{BB962C8B-B14F-4D97-AF65-F5344CB8AC3E}">
        <p14:creationId xmlns:p14="http://schemas.microsoft.com/office/powerpoint/2010/main" val="154004144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p:cNvSpPr>
            <a:spLocks noGrp="1" noChangeArrowheads="1"/>
          </p:cNvSpPr>
          <p:nvPr>
            <p:ph type="body" idx="1"/>
          </p:nvPr>
        </p:nvSpPr>
        <p:spPr>
          <a:xfrm>
            <a:off x="468313" y="1700213"/>
            <a:ext cx="8135937" cy="4624387"/>
          </a:xfrm>
        </p:spPr>
        <p:txBody>
          <a:bodyPr/>
          <a:lstStyle/>
          <a:p>
            <a:pPr>
              <a:defRPr/>
            </a:pPr>
            <a:r>
              <a:rPr lang="en-US" altLang="zh-TW" sz="3200" dirty="0" smtClean="0">
                <a:latin typeface="標楷體" pitchFamily="65" charset="-120"/>
                <a:ea typeface="標楷體" pitchFamily="65" charset="-120"/>
              </a:rPr>
              <a:t>○○</a:t>
            </a:r>
            <a:r>
              <a:rPr lang="zh-TW" altLang="en-US" sz="3200" dirty="0" smtClean="0">
                <a:latin typeface="標楷體" pitchFamily="65" charset="-120"/>
                <a:ea typeface="標楷體" pitchFamily="65" charset="-120"/>
              </a:rPr>
              <a:t>大學人事室退休職員涉嫌在職時利用辦理駐衛警退職補償金」機會，以數十名人頭，製作「幽靈駐衛警」名單，八年來詐領約</a:t>
            </a:r>
            <a:r>
              <a:rPr lang="en-US" altLang="zh-TW" sz="3200" dirty="0" smtClean="0">
                <a:latin typeface="標楷體" pitchFamily="65" charset="-120"/>
                <a:ea typeface="標楷體" pitchFamily="65" charset="-120"/>
              </a:rPr>
              <a:t>2,200</a:t>
            </a:r>
            <a:r>
              <a:rPr lang="zh-TW" altLang="en-US" sz="3200" dirty="0" smtClean="0">
                <a:latin typeface="標楷體" pitchFamily="65" charset="-120"/>
                <a:ea typeface="標楷體" pitchFamily="65" charset="-120"/>
              </a:rPr>
              <a:t>萬元，</a:t>
            </a:r>
            <a:r>
              <a:rPr lang="zh-TW" altLang="en-US" sz="3200" dirty="0" smtClean="0">
                <a:solidFill>
                  <a:srgbClr val="C00000"/>
                </a:solidFill>
                <a:latin typeface="標楷體" pitchFamily="65" charset="-120"/>
                <a:ea typeface="標楷體" pitchFamily="65" charset="-120"/>
              </a:rPr>
              <a:t>台北地檢署依貪污治罪條例將其起訴</a:t>
            </a:r>
            <a:r>
              <a:rPr lang="zh-TW" altLang="en-US" sz="3200" dirty="0" smtClean="0">
                <a:latin typeface="標楷體" pitchFamily="65" charset="-120"/>
                <a:ea typeface="標楷體" pitchFamily="65" charset="-120"/>
              </a:rPr>
              <a:t>。</a:t>
            </a:r>
          </a:p>
          <a:p>
            <a:pPr marL="0" indent="0">
              <a:buFontTx/>
              <a:buNone/>
              <a:defRPr/>
            </a:pPr>
            <a:r>
              <a:rPr lang="zh-TW" altLang="en-US" sz="3200" dirty="0" smtClean="0">
                <a:latin typeface="標楷體" pitchFamily="65" charset="-120"/>
                <a:ea typeface="標楷體" pitchFamily="65" charset="-120"/>
              </a:rPr>
              <a:t>                      </a:t>
            </a:r>
            <a:r>
              <a:rPr lang="en-US" altLang="zh-TW" sz="3200" dirty="0" smtClean="0">
                <a:latin typeface="標楷體" pitchFamily="65" charset="-120"/>
                <a:ea typeface="標楷體" pitchFamily="65" charset="-120"/>
              </a:rPr>
              <a:t>--99.4.29</a:t>
            </a:r>
            <a:r>
              <a:rPr lang="zh-TW" altLang="en-US" sz="3200" dirty="0" smtClean="0">
                <a:latin typeface="標楷體" pitchFamily="65" charset="-120"/>
                <a:ea typeface="標楷體" pitchFamily="65" charset="-120"/>
              </a:rPr>
              <a:t>中國時報</a:t>
            </a:r>
          </a:p>
          <a:p>
            <a:pPr>
              <a:buFontTx/>
              <a:buNone/>
              <a:defRPr/>
            </a:pPr>
            <a:r>
              <a:rPr lang="zh-TW" altLang="en-US" b="0" dirty="0" smtClean="0">
                <a:latin typeface="標楷體" pitchFamily="65" charset="-120"/>
                <a:ea typeface="標楷體" pitchFamily="65" charset="-120"/>
              </a:rPr>
              <a:t>      </a:t>
            </a:r>
          </a:p>
          <a:p>
            <a:pPr>
              <a:defRPr/>
            </a:pPr>
            <a:endParaRPr lang="zh-TW" altLang="en-US" dirty="0" smtClean="0">
              <a:ea typeface="新細明體" pitchFamily="18" charset="-120"/>
            </a:endParaRPr>
          </a:p>
        </p:txBody>
      </p:sp>
      <p:sp>
        <p:nvSpPr>
          <p:cNvPr id="18435" name="Rectangle 3"/>
          <p:cNvSpPr txBox="1">
            <a:spLocks noChangeArrowheads="1"/>
          </p:cNvSpPr>
          <p:nvPr/>
        </p:nvSpPr>
        <p:spPr bwMode="gray">
          <a:xfrm>
            <a:off x="476250" y="268288"/>
            <a:ext cx="8424863" cy="536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Times New Roman" pitchFamily="18" charset="0"/>
                <a:ea typeface="標楷體" pitchFamily="65" charset="-120"/>
              </a:defRPr>
            </a:lvl1pPr>
            <a:lvl2pPr marL="742950" indent="-285750">
              <a:defRPr b="1">
                <a:solidFill>
                  <a:schemeClr val="tx1"/>
                </a:solidFill>
                <a:latin typeface="Times New Roman" pitchFamily="18" charset="0"/>
                <a:ea typeface="標楷體" pitchFamily="65" charset="-120"/>
              </a:defRPr>
            </a:lvl2pPr>
            <a:lvl3pPr marL="1143000" indent="-228600">
              <a:defRPr b="1">
                <a:solidFill>
                  <a:schemeClr val="tx1"/>
                </a:solidFill>
                <a:latin typeface="Times New Roman" pitchFamily="18" charset="0"/>
                <a:ea typeface="標楷體" pitchFamily="65" charset="-120"/>
              </a:defRPr>
            </a:lvl3pPr>
            <a:lvl4pPr marL="1600200" indent="-228600">
              <a:defRPr b="1">
                <a:solidFill>
                  <a:schemeClr val="tx1"/>
                </a:solidFill>
                <a:latin typeface="Times New Roman" pitchFamily="18" charset="0"/>
                <a:ea typeface="標楷體" pitchFamily="65" charset="-120"/>
              </a:defRPr>
            </a:lvl4pPr>
            <a:lvl5pPr marL="2057400" indent="-228600">
              <a:defRPr b="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b="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b="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b="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b="1">
                <a:solidFill>
                  <a:schemeClr val="tx1"/>
                </a:solidFill>
                <a:latin typeface="Times New Roman" pitchFamily="18" charset="0"/>
                <a:ea typeface="標楷體" pitchFamily="65" charset="-120"/>
              </a:defRPr>
            </a:lvl9pPr>
          </a:lstStyle>
          <a:p>
            <a:pPr algn="ctr" eaLnBrk="1" hangingPunct="1"/>
            <a:r>
              <a:rPr lang="zh-TW" altLang="en-US" sz="3200">
                <a:solidFill>
                  <a:schemeClr val="bg1"/>
                </a:solidFill>
                <a:latin typeface="Arial" charset="0"/>
              </a:rPr>
              <a:t>案例分享</a:t>
            </a:r>
          </a:p>
        </p:txBody>
      </p:sp>
      <p:grpSp>
        <p:nvGrpSpPr>
          <p:cNvPr id="18436" name="Group 4"/>
          <p:cNvGrpSpPr>
            <a:grpSpLocks/>
          </p:cNvGrpSpPr>
          <p:nvPr/>
        </p:nvGrpSpPr>
        <p:grpSpPr bwMode="auto">
          <a:xfrm>
            <a:off x="1979613" y="804863"/>
            <a:ext cx="5040312" cy="577850"/>
            <a:chOff x="158" y="3748"/>
            <a:chExt cx="2404" cy="395"/>
          </a:xfrm>
        </p:grpSpPr>
        <p:sp>
          <p:nvSpPr>
            <p:cNvPr id="18437" name="AutoShape 5"/>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18438" name="AutoShape 6"/>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TW" altLang="en-US" sz="2800"/>
                <a:t>以人頭詐領</a:t>
              </a:r>
            </a:p>
          </p:txBody>
        </p:sp>
      </p:grpSp>
    </p:spTree>
    <p:extLst>
      <p:ext uri="{BB962C8B-B14F-4D97-AF65-F5344CB8AC3E}">
        <p14:creationId xmlns:p14="http://schemas.microsoft.com/office/powerpoint/2010/main" val="34473171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3850" y="187325"/>
            <a:ext cx="8424863" cy="363538"/>
          </a:xfrm>
        </p:spPr>
        <p:txBody>
          <a:bodyPr/>
          <a:lstStyle/>
          <a:p>
            <a:r>
              <a:rPr lang="zh-TW" altLang="en-US" sz="3200" b="0" smtClean="0">
                <a:latin typeface="標楷體" pitchFamily="65" charset="-120"/>
                <a:ea typeface="標楷體" pitchFamily="65" charset="-120"/>
              </a:rPr>
              <a:t>案例分享</a:t>
            </a:r>
          </a:p>
        </p:txBody>
      </p:sp>
      <p:sp>
        <p:nvSpPr>
          <p:cNvPr id="19459" name="Rectangle 3"/>
          <p:cNvSpPr>
            <a:spLocks noGrp="1" noChangeArrowheads="1"/>
          </p:cNvSpPr>
          <p:nvPr>
            <p:ph type="body" idx="1"/>
          </p:nvPr>
        </p:nvSpPr>
        <p:spPr>
          <a:xfrm>
            <a:off x="457200" y="1557338"/>
            <a:ext cx="8229600" cy="4895850"/>
          </a:xfrm>
        </p:spPr>
        <p:txBody>
          <a:bodyPr/>
          <a:lstStyle/>
          <a:p>
            <a:r>
              <a:rPr lang="en-US" altLang="zh-TW" sz="3000" smtClean="0">
                <a:latin typeface="標楷體" pitchFamily="65" charset="-120"/>
                <a:ea typeface="標楷體" pitchFamily="65" charset="-120"/>
              </a:rPr>
              <a:t>○○</a:t>
            </a:r>
            <a:r>
              <a:rPr lang="zh-TW" altLang="en-US" sz="3000" smtClean="0">
                <a:latin typeface="標楷體" pitchFamily="65" charset="-120"/>
                <a:ea typeface="標楷體" pitchFamily="65" charset="-120"/>
              </a:rPr>
              <a:t>大學某教授涉嫌要求研究助理蒐集親友帳戶，</a:t>
            </a:r>
            <a:r>
              <a:rPr lang="zh-TW" altLang="en-US" sz="3000" smtClean="0">
                <a:solidFill>
                  <a:srgbClr val="CC3300"/>
                </a:solidFill>
                <a:latin typeface="標楷體" pitchFamily="65" charset="-120"/>
                <a:ea typeface="標楷體" pitchFamily="65" charset="-120"/>
              </a:rPr>
              <a:t>虛報工讀生或臨時工</a:t>
            </a:r>
            <a:r>
              <a:rPr lang="zh-TW" altLang="en-US" sz="3000" smtClean="0">
                <a:latin typeface="標楷體" pitchFamily="65" charset="-120"/>
                <a:ea typeface="標楷體" pitchFamily="65" charset="-120"/>
              </a:rPr>
              <a:t>，於其研究計畫經費內詐領工資；並以靈活運用經費為由，要求助理領出薪資交還給她。若助理中途離職，仍繼續申報薪資，中飽私囊。另請學生當保母及家教，再以研究助理薪資支付私人之保母及家教費用，</a:t>
            </a:r>
            <a:r>
              <a:rPr lang="zh-TW" altLang="en-US" sz="3000" smtClean="0">
                <a:solidFill>
                  <a:srgbClr val="CC3300"/>
                </a:solidFill>
                <a:latin typeface="標楷體" pitchFamily="65" charset="-120"/>
                <a:ea typeface="標楷體" pitchFamily="65" charset="-120"/>
              </a:rPr>
              <a:t>地檢署將其依詐欺、偽造文書罪起訴。</a:t>
            </a:r>
            <a:r>
              <a:rPr lang="zh-TW" altLang="en-US" sz="3000" smtClean="0">
                <a:ea typeface="新細明體" charset="-120"/>
              </a:rPr>
              <a:t> </a:t>
            </a:r>
          </a:p>
          <a:p>
            <a:pPr algn="r">
              <a:buFontTx/>
              <a:buNone/>
            </a:pPr>
            <a:r>
              <a:rPr lang="zh-TW" altLang="en-US" sz="3000" smtClean="0">
                <a:ea typeface="新細明體" charset="-120"/>
              </a:rPr>
              <a:t>   </a:t>
            </a:r>
            <a:r>
              <a:rPr lang="en-US" altLang="zh-TW" sz="3000" smtClean="0">
                <a:ea typeface="新細明體" charset="-120"/>
              </a:rPr>
              <a:t>--</a:t>
            </a:r>
            <a:r>
              <a:rPr lang="en-US" altLang="zh-TW" sz="3000" smtClean="0">
                <a:latin typeface="標楷體" pitchFamily="65" charset="-120"/>
                <a:ea typeface="標楷體" pitchFamily="65" charset="-120"/>
              </a:rPr>
              <a:t>99.3.25</a:t>
            </a:r>
            <a:r>
              <a:rPr lang="zh-TW" altLang="en-US" sz="3000" smtClean="0">
                <a:latin typeface="標楷體" pitchFamily="65" charset="-120"/>
                <a:ea typeface="標楷體" pitchFamily="65" charset="-120"/>
              </a:rPr>
              <a:t>聯合報  </a:t>
            </a:r>
          </a:p>
        </p:txBody>
      </p:sp>
      <p:sp>
        <p:nvSpPr>
          <p:cNvPr id="19460" name="Rectangle 3"/>
          <p:cNvSpPr txBox="1">
            <a:spLocks noChangeArrowheads="1"/>
          </p:cNvSpPr>
          <p:nvPr/>
        </p:nvSpPr>
        <p:spPr bwMode="gray">
          <a:xfrm>
            <a:off x="323850" y="115888"/>
            <a:ext cx="8424863" cy="536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Times New Roman" pitchFamily="18" charset="0"/>
                <a:ea typeface="標楷體" pitchFamily="65" charset="-120"/>
              </a:defRPr>
            </a:lvl1pPr>
            <a:lvl2pPr marL="742950" indent="-285750">
              <a:defRPr b="1">
                <a:solidFill>
                  <a:schemeClr val="tx1"/>
                </a:solidFill>
                <a:latin typeface="Times New Roman" pitchFamily="18" charset="0"/>
                <a:ea typeface="標楷體" pitchFamily="65" charset="-120"/>
              </a:defRPr>
            </a:lvl2pPr>
            <a:lvl3pPr marL="1143000" indent="-228600">
              <a:defRPr b="1">
                <a:solidFill>
                  <a:schemeClr val="tx1"/>
                </a:solidFill>
                <a:latin typeface="Times New Roman" pitchFamily="18" charset="0"/>
                <a:ea typeface="標楷體" pitchFamily="65" charset="-120"/>
              </a:defRPr>
            </a:lvl3pPr>
            <a:lvl4pPr marL="1600200" indent="-228600">
              <a:defRPr b="1">
                <a:solidFill>
                  <a:schemeClr val="tx1"/>
                </a:solidFill>
                <a:latin typeface="Times New Roman" pitchFamily="18" charset="0"/>
                <a:ea typeface="標楷體" pitchFamily="65" charset="-120"/>
              </a:defRPr>
            </a:lvl4pPr>
            <a:lvl5pPr marL="2057400" indent="-228600">
              <a:defRPr b="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b="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b="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b="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b="1">
                <a:solidFill>
                  <a:schemeClr val="tx1"/>
                </a:solidFill>
                <a:latin typeface="Times New Roman" pitchFamily="18" charset="0"/>
                <a:ea typeface="標楷體" pitchFamily="65" charset="-120"/>
              </a:defRPr>
            </a:lvl9pPr>
          </a:lstStyle>
          <a:p>
            <a:pPr algn="ctr" eaLnBrk="1" hangingPunct="1"/>
            <a:r>
              <a:rPr lang="zh-TW" altLang="en-US" sz="3200">
                <a:solidFill>
                  <a:schemeClr val="bg1"/>
                </a:solidFill>
                <a:latin typeface="Arial" charset="0"/>
              </a:rPr>
              <a:t>案例分享</a:t>
            </a:r>
          </a:p>
        </p:txBody>
      </p:sp>
      <p:grpSp>
        <p:nvGrpSpPr>
          <p:cNvPr id="19461" name="Group 4"/>
          <p:cNvGrpSpPr>
            <a:grpSpLocks/>
          </p:cNvGrpSpPr>
          <p:nvPr/>
        </p:nvGrpSpPr>
        <p:grpSpPr bwMode="auto">
          <a:xfrm>
            <a:off x="1835150" y="652463"/>
            <a:ext cx="5616575" cy="577850"/>
            <a:chOff x="158" y="3748"/>
            <a:chExt cx="2404" cy="395"/>
          </a:xfrm>
        </p:grpSpPr>
        <p:sp>
          <p:nvSpPr>
            <p:cNvPr id="19462" name="AutoShape 5"/>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19463" name="AutoShape 6"/>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r>
                <a:rPr lang="zh-TW" altLang="en-US" sz="2800"/>
                <a:t>虛報工讀生或臨時工詐領工資</a:t>
              </a:r>
            </a:p>
          </p:txBody>
        </p:sp>
      </p:grpSp>
    </p:spTree>
    <p:extLst>
      <p:ext uri="{BB962C8B-B14F-4D97-AF65-F5344CB8AC3E}">
        <p14:creationId xmlns:p14="http://schemas.microsoft.com/office/powerpoint/2010/main" val="10321215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23850" y="187325"/>
            <a:ext cx="8424863" cy="363538"/>
          </a:xfrm>
        </p:spPr>
        <p:txBody>
          <a:bodyPr/>
          <a:lstStyle/>
          <a:p>
            <a:r>
              <a:rPr lang="zh-TW" altLang="en-US" sz="3200" b="0" smtClean="0">
                <a:latin typeface="標楷體" pitchFamily="65" charset="-120"/>
                <a:ea typeface="標楷體" pitchFamily="65" charset="-120"/>
              </a:rPr>
              <a:t>案例分享</a:t>
            </a:r>
          </a:p>
        </p:txBody>
      </p:sp>
      <p:sp>
        <p:nvSpPr>
          <p:cNvPr id="20483" name="Rectangle 3"/>
          <p:cNvSpPr>
            <a:spLocks noGrp="1" noChangeArrowheads="1"/>
          </p:cNvSpPr>
          <p:nvPr>
            <p:ph type="body" idx="1"/>
          </p:nvPr>
        </p:nvSpPr>
        <p:spPr>
          <a:xfrm>
            <a:off x="457200" y="1412875"/>
            <a:ext cx="8229600" cy="5040313"/>
          </a:xfrm>
        </p:spPr>
        <p:txBody>
          <a:bodyPr/>
          <a:lstStyle/>
          <a:p>
            <a:r>
              <a:rPr lang="en-US" altLang="zh-TW" sz="3000" smtClean="0">
                <a:latin typeface="標楷體" pitchFamily="65" charset="-120"/>
                <a:ea typeface="標楷體" pitchFamily="65" charset="-120"/>
              </a:rPr>
              <a:t>○○</a:t>
            </a:r>
            <a:r>
              <a:rPr lang="zh-TW" altLang="en-US" sz="3000" smtClean="0">
                <a:latin typeface="標楷體" pitchFamily="65" charset="-120"/>
                <a:ea typeface="標楷體" pitchFamily="65" charset="-120"/>
              </a:rPr>
              <a:t>大學某教授等人，涉嫌接受廠商某工程顧問公司飲宴和花酒招待，</a:t>
            </a:r>
            <a:r>
              <a:rPr lang="zh-TW" altLang="en-US" sz="3000" smtClean="0">
                <a:solidFill>
                  <a:srgbClr val="CC3300"/>
                </a:solidFill>
                <a:latin typeface="標楷體" pitchFamily="65" charset="-120"/>
                <a:ea typeface="標楷體" pitchFamily="65" charset="-120"/>
              </a:rPr>
              <a:t>洩漏工程底價</a:t>
            </a:r>
            <a:r>
              <a:rPr lang="zh-TW" altLang="en-US" sz="3000" smtClean="0">
                <a:latin typeface="標楷體" pitchFamily="65" charset="-120"/>
                <a:ea typeface="標楷體" pitchFamily="65" charset="-120"/>
              </a:rPr>
              <a:t>，並在評選最有利標時為廠商護航。經北院審理雖然沒有收賄，但接受飲宴和花酒招待，屬於不正當利益，因作出違背職務的行為，觸犯貪汙治罪條例的違背職務收受不正當利益罪。依收受不正當利益罪判處</a:t>
            </a:r>
            <a:r>
              <a:rPr lang="zh-TW" altLang="en-US" sz="3000" smtClean="0">
                <a:solidFill>
                  <a:srgbClr val="CC3300"/>
                </a:solidFill>
                <a:latin typeface="標楷體" pitchFamily="65" charset="-120"/>
                <a:ea typeface="標楷體" pitchFamily="65" charset="-120"/>
              </a:rPr>
              <a:t>有期徒刑十年二月</a:t>
            </a:r>
            <a:r>
              <a:rPr lang="zh-TW" altLang="en-US" sz="3000" smtClean="0">
                <a:latin typeface="標楷體" pitchFamily="65" charset="-120"/>
                <a:ea typeface="標楷體" pitchFamily="65" charset="-120"/>
              </a:rPr>
              <a:t>。</a:t>
            </a:r>
          </a:p>
          <a:p>
            <a:pPr>
              <a:buFontTx/>
              <a:buNone/>
            </a:pPr>
            <a:r>
              <a:rPr lang="zh-TW" altLang="en-US" sz="3000" smtClean="0">
                <a:latin typeface="標楷體" pitchFamily="65" charset="-120"/>
                <a:ea typeface="標楷體" pitchFamily="65" charset="-120"/>
              </a:rPr>
              <a:t>                        </a:t>
            </a:r>
            <a:r>
              <a:rPr lang="en-US" altLang="zh-TW" sz="3000" smtClean="0">
                <a:latin typeface="標楷體" pitchFamily="65" charset="-120"/>
                <a:ea typeface="標楷體" pitchFamily="65" charset="-120"/>
              </a:rPr>
              <a:t>--99.5.21</a:t>
            </a:r>
            <a:r>
              <a:rPr lang="zh-TW" altLang="en-US" sz="3000" smtClean="0">
                <a:latin typeface="標楷體" pitchFamily="65" charset="-120"/>
                <a:ea typeface="標楷體" pitchFamily="65" charset="-120"/>
              </a:rPr>
              <a:t>中國時報</a:t>
            </a:r>
          </a:p>
        </p:txBody>
      </p:sp>
      <p:sp>
        <p:nvSpPr>
          <p:cNvPr id="20484" name="Rectangle 3"/>
          <p:cNvSpPr txBox="1">
            <a:spLocks noChangeArrowheads="1"/>
          </p:cNvSpPr>
          <p:nvPr/>
        </p:nvSpPr>
        <p:spPr bwMode="gray">
          <a:xfrm>
            <a:off x="323850" y="115888"/>
            <a:ext cx="8424863" cy="536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Times New Roman" pitchFamily="18" charset="0"/>
                <a:ea typeface="標楷體" pitchFamily="65" charset="-120"/>
              </a:defRPr>
            </a:lvl1pPr>
            <a:lvl2pPr marL="742950" indent="-285750">
              <a:defRPr b="1">
                <a:solidFill>
                  <a:schemeClr val="tx1"/>
                </a:solidFill>
                <a:latin typeface="Times New Roman" pitchFamily="18" charset="0"/>
                <a:ea typeface="標楷體" pitchFamily="65" charset="-120"/>
              </a:defRPr>
            </a:lvl2pPr>
            <a:lvl3pPr marL="1143000" indent="-228600">
              <a:defRPr b="1">
                <a:solidFill>
                  <a:schemeClr val="tx1"/>
                </a:solidFill>
                <a:latin typeface="Times New Roman" pitchFamily="18" charset="0"/>
                <a:ea typeface="標楷體" pitchFamily="65" charset="-120"/>
              </a:defRPr>
            </a:lvl3pPr>
            <a:lvl4pPr marL="1600200" indent="-228600">
              <a:defRPr b="1">
                <a:solidFill>
                  <a:schemeClr val="tx1"/>
                </a:solidFill>
                <a:latin typeface="Times New Roman" pitchFamily="18" charset="0"/>
                <a:ea typeface="標楷體" pitchFamily="65" charset="-120"/>
              </a:defRPr>
            </a:lvl4pPr>
            <a:lvl5pPr marL="2057400" indent="-228600">
              <a:defRPr b="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b="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b="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b="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b="1">
                <a:solidFill>
                  <a:schemeClr val="tx1"/>
                </a:solidFill>
                <a:latin typeface="Times New Roman" pitchFamily="18" charset="0"/>
                <a:ea typeface="標楷體" pitchFamily="65" charset="-120"/>
              </a:defRPr>
            </a:lvl9pPr>
          </a:lstStyle>
          <a:p>
            <a:pPr algn="ctr" eaLnBrk="1" hangingPunct="1"/>
            <a:r>
              <a:rPr lang="zh-TW" altLang="en-US" sz="3200">
                <a:solidFill>
                  <a:schemeClr val="bg1"/>
                </a:solidFill>
                <a:latin typeface="Arial" charset="0"/>
              </a:rPr>
              <a:t>案例分享</a:t>
            </a:r>
          </a:p>
        </p:txBody>
      </p:sp>
      <p:grpSp>
        <p:nvGrpSpPr>
          <p:cNvPr id="20485" name="Group 4"/>
          <p:cNvGrpSpPr>
            <a:grpSpLocks/>
          </p:cNvGrpSpPr>
          <p:nvPr/>
        </p:nvGrpSpPr>
        <p:grpSpPr bwMode="auto">
          <a:xfrm>
            <a:off x="1871663" y="652463"/>
            <a:ext cx="5327650" cy="577850"/>
            <a:chOff x="158" y="3748"/>
            <a:chExt cx="2404" cy="395"/>
          </a:xfrm>
        </p:grpSpPr>
        <p:sp>
          <p:nvSpPr>
            <p:cNvPr id="20486" name="AutoShape 5"/>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20487" name="AutoShape 6"/>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TW" altLang="en-US" sz="2800"/>
                <a:t>接受飲宴和花酒招待</a:t>
              </a:r>
            </a:p>
          </p:txBody>
        </p:sp>
      </p:grpSp>
    </p:spTree>
    <p:extLst>
      <p:ext uri="{BB962C8B-B14F-4D97-AF65-F5344CB8AC3E}">
        <p14:creationId xmlns:p14="http://schemas.microsoft.com/office/powerpoint/2010/main" val="8725265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solidFill>
            <a:srgbClr val="000000"/>
          </a:solidFill>
        </p:spPr>
        <p:txBody>
          <a:bodyPr/>
          <a:lstStyle/>
          <a:p>
            <a:pPr eaLnBrk="1" hangingPunct="1"/>
            <a:r>
              <a:rPr lang="zh-TW" altLang="en-US" b="0" smtClean="0">
                <a:ea typeface="標楷體" pitchFamily="65" charset="-120"/>
              </a:rPr>
              <a:t>經費動支及報銷應注意事項</a:t>
            </a:r>
          </a:p>
        </p:txBody>
      </p:sp>
      <p:grpSp>
        <p:nvGrpSpPr>
          <p:cNvPr id="8195" name="Group 5"/>
          <p:cNvGrpSpPr>
            <a:grpSpLocks/>
          </p:cNvGrpSpPr>
          <p:nvPr/>
        </p:nvGrpSpPr>
        <p:grpSpPr bwMode="auto">
          <a:xfrm>
            <a:off x="2700338" y="549275"/>
            <a:ext cx="3959225" cy="627063"/>
            <a:chOff x="158" y="3748"/>
            <a:chExt cx="2404" cy="395"/>
          </a:xfrm>
        </p:grpSpPr>
        <p:sp>
          <p:nvSpPr>
            <p:cNvPr id="8199" name="AutoShape 6"/>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8200" name="AutoShape 7"/>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kumimoji="1" lang="zh-TW" altLang="en-US" sz="3200">
                  <a:solidFill>
                    <a:srgbClr val="000099"/>
                  </a:solidFill>
                </a:rPr>
                <a:t>請購階段</a:t>
              </a:r>
            </a:p>
          </p:txBody>
        </p:sp>
      </p:grpSp>
      <p:sp>
        <p:nvSpPr>
          <p:cNvPr id="68616" name="Rectangle 8"/>
          <p:cNvSpPr>
            <a:spLocks noGrp="1" noChangeArrowheads="1"/>
          </p:cNvSpPr>
          <p:nvPr>
            <p:ph type="body" idx="1"/>
          </p:nvPr>
        </p:nvSpPr>
        <p:spPr/>
        <p:txBody>
          <a:bodyPr/>
          <a:lstStyle/>
          <a:p>
            <a:pPr eaLnBrk="1" hangingPunct="1">
              <a:lnSpc>
                <a:spcPct val="90000"/>
              </a:lnSpc>
            </a:pPr>
            <a:r>
              <a:rPr lang="zh-TW" altLang="en-US" sz="2400" dirty="0" smtClean="0">
                <a:solidFill>
                  <a:srgbClr val="CC3300"/>
                </a:solidFill>
                <a:latin typeface="標楷體" pitchFamily="65" charset="-120"/>
                <a:ea typeface="標楷體" pitchFamily="65" charset="-120"/>
              </a:rPr>
              <a:t>有錢才可買</a:t>
            </a:r>
            <a:r>
              <a:rPr lang="zh-TW" altLang="en-US" sz="2400" dirty="0" smtClean="0">
                <a:latin typeface="標楷體" pitchFamily="65" charset="-120"/>
                <a:ea typeface="標楷體" pitchFamily="65" charset="-120"/>
              </a:rPr>
              <a:t>：查網路上收支明細表中</a:t>
            </a:r>
            <a:r>
              <a:rPr lang="zh-TW" altLang="en-US" sz="2400" dirty="0" smtClean="0">
                <a:solidFill>
                  <a:srgbClr val="CC3300"/>
                </a:solidFill>
                <a:latin typeface="標楷體" pitchFamily="65" charset="-120"/>
                <a:ea typeface="標楷體" pitchFamily="65" charset="-120"/>
              </a:rPr>
              <a:t>收入數是否有餘額。</a:t>
            </a:r>
          </a:p>
          <a:p>
            <a:pPr eaLnBrk="1" hangingPunct="1">
              <a:lnSpc>
                <a:spcPct val="90000"/>
              </a:lnSpc>
            </a:pPr>
            <a:r>
              <a:rPr lang="zh-TW" altLang="en-US" sz="2400" dirty="0" smtClean="0">
                <a:solidFill>
                  <a:srgbClr val="CC3300"/>
                </a:solidFill>
                <a:latin typeface="標楷體" pitchFamily="65" charset="-120"/>
                <a:ea typeface="標楷體" pitchFamily="65" charset="-120"/>
              </a:rPr>
              <a:t>買的東西要計畫核定，或與計畫相關</a:t>
            </a:r>
            <a:r>
              <a:rPr lang="zh-TW" altLang="en-US" sz="2400" dirty="0" smtClean="0">
                <a:latin typeface="標楷體" pitchFamily="65" charset="-120"/>
                <a:ea typeface="標楷體" pitchFamily="65" charset="-120"/>
              </a:rPr>
              <a:t>：看計畫書上預算明細表。</a:t>
            </a:r>
          </a:p>
          <a:p>
            <a:pPr eaLnBrk="1" hangingPunct="1">
              <a:lnSpc>
                <a:spcPct val="90000"/>
              </a:lnSpc>
            </a:pPr>
            <a:r>
              <a:rPr lang="zh-TW" altLang="en-US" sz="2400" dirty="0" smtClean="0">
                <a:solidFill>
                  <a:srgbClr val="CC3300"/>
                </a:solidFill>
                <a:latin typeface="標楷體" pitchFamily="65" charset="-120"/>
                <a:ea typeface="標楷體" pitchFamily="65" charset="-120"/>
              </a:rPr>
              <a:t>依購買金額及類型填不同表單</a:t>
            </a:r>
            <a:r>
              <a:rPr lang="zh-TW" altLang="en-US" sz="2400" dirty="0" smtClean="0">
                <a:latin typeface="標楷體" pitchFamily="65" charset="-120"/>
                <a:ea typeface="標楷體" pitchFamily="65" charset="-120"/>
              </a:rPr>
              <a:t>：</a:t>
            </a:r>
            <a:r>
              <a:rPr lang="en-US" altLang="zh-TW" sz="2400" dirty="0" smtClean="0">
                <a:latin typeface="標楷體" pitchFamily="65" charset="-120"/>
                <a:ea typeface="標楷體" pitchFamily="65" charset="-120"/>
                <a:hlinkClick r:id="rId2" action="ppaction://hlinkfile"/>
              </a:rPr>
              <a:t>1</a:t>
            </a:r>
            <a:r>
              <a:rPr lang="zh-TW" altLang="en-US" sz="2400" dirty="0" smtClean="0">
                <a:latin typeface="標楷體" pitchFamily="65" charset="-120"/>
                <a:ea typeface="標楷體" pitchFamily="65" charset="-120"/>
                <a:hlinkClick r:id="rId2" action="ppaction://hlinkfile"/>
              </a:rPr>
              <a:t>萬元以下</a:t>
            </a:r>
            <a:r>
              <a:rPr lang="zh-TW" altLang="en-US" sz="2400" dirty="0" smtClean="0">
                <a:latin typeface="標楷體" pitchFamily="65" charset="-120"/>
                <a:ea typeface="標楷體" pitchFamily="65" charset="-120"/>
              </a:rPr>
              <a:t>、</a:t>
            </a:r>
            <a:r>
              <a:rPr lang="en-US" altLang="zh-TW" sz="2400" dirty="0" smtClean="0">
                <a:latin typeface="標楷體" pitchFamily="65" charset="-120"/>
                <a:ea typeface="標楷體" pitchFamily="65" charset="-120"/>
                <a:hlinkClick r:id="rId3" action="ppaction://hlinkfile"/>
              </a:rPr>
              <a:t>1</a:t>
            </a:r>
            <a:r>
              <a:rPr lang="zh-TW" altLang="en-US" sz="2400" dirty="0" smtClean="0">
                <a:latin typeface="標楷體" pitchFamily="65" charset="-120"/>
                <a:ea typeface="標楷體" pitchFamily="65" charset="-120"/>
                <a:hlinkClick r:id="rId3" action="ppaction://hlinkfile"/>
              </a:rPr>
              <a:t>萬元</a:t>
            </a:r>
            <a:r>
              <a:rPr lang="en-US" altLang="zh-TW" sz="2400" dirty="0" smtClean="0">
                <a:latin typeface="標楷體" pitchFamily="65" charset="-120"/>
                <a:ea typeface="標楷體" pitchFamily="65" charset="-120"/>
                <a:hlinkClick r:id="rId3" action="ppaction://hlinkfile"/>
              </a:rPr>
              <a:t>~10</a:t>
            </a:r>
            <a:r>
              <a:rPr lang="zh-TW" altLang="en-US" sz="2400" dirty="0" smtClean="0">
                <a:latin typeface="標楷體" pitchFamily="65" charset="-120"/>
                <a:ea typeface="標楷體" pitchFamily="65" charset="-120"/>
                <a:hlinkClick r:id="rId3" action="ppaction://hlinkfile"/>
              </a:rPr>
              <a:t>萬</a:t>
            </a:r>
            <a:r>
              <a:rPr lang="zh-TW" altLang="en-US" sz="2400" dirty="0" smtClean="0">
                <a:latin typeface="標楷體" pitchFamily="65" charset="-120"/>
                <a:ea typeface="標楷體" pitchFamily="65" charset="-120"/>
              </a:rPr>
              <a:t>元，</a:t>
            </a:r>
            <a:r>
              <a:rPr lang="en-US" altLang="zh-TW" sz="2400" dirty="0" smtClean="0">
                <a:latin typeface="標楷體" pitchFamily="65" charset="-120"/>
                <a:ea typeface="標楷體" pitchFamily="65" charset="-120"/>
                <a:hlinkClick r:id="rId4" action="ppaction://hlinkfile"/>
              </a:rPr>
              <a:t>10</a:t>
            </a:r>
            <a:r>
              <a:rPr lang="zh-TW" altLang="en-US" sz="2400" dirty="0" smtClean="0">
                <a:latin typeface="標楷體" pitchFamily="65" charset="-120"/>
                <a:ea typeface="標楷體" pitchFamily="65" charset="-120"/>
                <a:hlinkClick r:id="rId4" action="ppaction://hlinkfile"/>
              </a:rPr>
              <a:t>萬元以上</a:t>
            </a:r>
            <a:r>
              <a:rPr lang="zh-TW" altLang="en-US"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hlinkClick r:id="rId5" action="ppaction://hlinkfile"/>
              </a:rPr>
              <a:t>集中採購</a:t>
            </a:r>
            <a:r>
              <a:rPr lang="zh-TW" altLang="en-US"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hlinkClick r:id="rId6" action="ppaction://hlinkfile"/>
              </a:rPr>
              <a:t>酬勞</a:t>
            </a:r>
            <a:r>
              <a:rPr lang="zh-TW" altLang="en-US"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hlinkClick r:id="rId7" action="ppaction://hlinkfile"/>
              </a:rPr>
              <a:t>國內出差</a:t>
            </a:r>
            <a:r>
              <a:rPr lang="zh-TW" altLang="en-US" sz="2400" dirty="0" smtClean="0">
                <a:latin typeface="標楷體" pitchFamily="65" charset="-120"/>
                <a:ea typeface="標楷體" pitchFamily="65" charset="-120"/>
              </a:rPr>
              <a:t>、</a:t>
            </a:r>
            <a:r>
              <a:rPr lang="zh-TW" altLang="en-US" sz="2400" dirty="0" smtClean="0">
                <a:latin typeface="標楷體" pitchFamily="65" charset="-120"/>
                <a:ea typeface="標楷體" pitchFamily="65" charset="-120"/>
                <a:hlinkClick r:id="rId8" action="ppaction://hlinkfile"/>
              </a:rPr>
              <a:t>國外出差</a:t>
            </a:r>
            <a:r>
              <a:rPr lang="zh-TW" altLang="en-US" sz="2400" dirty="0" smtClean="0">
                <a:latin typeface="標楷體" pitchFamily="65" charset="-120"/>
                <a:ea typeface="標楷體" pitchFamily="65" charset="-120"/>
              </a:rPr>
              <a:t>。不可填錯，因為授權不同，程序不同，適用的法規亦不同。買相同或類似東西，不可故意請廠商開立多張發票，有時會計室很難發現，但所有計畫之憑證事後全部會整理在一起，很容易查。加上現在帳務全部電腦化，縱然是不同計畫，用受款人去查，亦不難。</a:t>
            </a:r>
          </a:p>
          <a:p>
            <a:pPr eaLnBrk="1" hangingPunct="1">
              <a:lnSpc>
                <a:spcPct val="90000"/>
              </a:lnSpc>
            </a:pPr>
            <a:r>
              <a:rPr lang="zh-TW" altLang="en-US" sz="2400" dirty="0" smtClean="0">
                <a:solidFill>
                  <a:srgbClr val="CC3300"/>
                </a:solidFill>
                <a:latin typeface="標楷體" pitchFamily="65" charset="-120"/>
                <a:ea typeface="標楷體" pitchFamily="65" charset="-120"/>
              </a:rPr>
              <a:t>請購核准後才可買</a:t>
            </a:r>
            <a:r>
              <a:rPr lang="zh-TW" altLang="en-US" sz="2400" dirty="0" smtClean="0">
                <a:latin typeface="標楷體" pitchFamily="65" charset="-120"/>
                <a:ea typeface="標楷體" pitchFamily="65" charset="-120"/>
              </a:rPr>
              <a:t>：審計單位及國科會多次查核意見常有缺失，多一點注意，即可避免。因</a:t>
            </a:r>
            <a:r>
              <a:rPr lang="en-US" altLang="zh-TW" sz="2400" dirty="0" smtClean="0">
                <a:latin typeface="標楷體" pitchFamily="65" charset="-120"/>
                <a:ea typeface="標楷體" pitchFamily="65" charset="-120"/>
              </a:rPr>
              <a:t>1</a:t>
            </a:r>
            <a:r>
              <a:rPr lang="zh-TW" altLang="en-US" sz="2400" dirty="0" smtClean="0">
                <a:latin typeface="標楷體" pitchFamily="65" charset="-120"/>
                <a:ea typeface="標楷體" pitchFamily="65" charset="-120"/>
              </a:rPr>
              <a:t>萬元以下目前係授權院長核定，請購時不需經主計室，</a:t>
            </a:r>
            <a:r>
              <a:rPr lang="zh-TW" altLang="en-US" sz="2400" dirty="0" smtClean="0">
                <a:latin typeface="標楷體" pitchFamily="65" charset="-120"/>
                <a:ea typeface="標楷體" pitchFamily="65" charset="-120"/>
                <a:hlinkClick r:id="rId9" action="ppaction://hlinkfile"/>
              </a:rPr>
              <a:t>請購日期</a:t>
            </a:r>
            <a:r>
              <a:rPr lang="zh-TW" altLang="en-US" sz="2400" dirty="0" smtClean="0">
                <a:latin typeface="標楷體" pitchFamily="65" charset="-120"/>
                <a:ea typeface="標楷體" pitchFamily="65" charset="-120"/>
              </a:rPr>
              <a:t>一定要注意不要在發票日期之後。</a:t>
            </a:r>
            <a:endParaRPr lang="en-US" altLang="zh-TW" sz="2400" b="0" dirty="0" smtClean="0">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8616">
                                            <p:txEl>
                                              <p:pRg st="0" end="0"/>
                                            </p:txEl>
                                          </p:spTgt>
                                        </p:tgtEl>
                                        <p:attrNameLst>
                                          <p:attrName>style.visibility</p:attrName>
                                        </p:attrNameLst>
                                      </p:cBhvr>
                                      <p:to>
                                        <p:strVal val="visible"/>
                                      </p:to>
                                    </p:set>
                                    <p:anim calcmode="lin" valueType="num">
                                      <p:cBhvr additive="base">
                                        <p:cTn id="7" dur="500" fill="hold"/>
                                        <p:tgtEl>
                                          <p:spTgt spid="686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6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8616">
                                            <p:txEl>
                                              <p:pRg st="1" end="1"/>
                                            </p:txEl>
                                          </p:spTgt>
                                        </p:tgtEl>
                                        <p:attrNameLst>
                                          <p:attrName>style.visibility</p:attrName>
                                        </p:attrNameLst>
                                      </p:cBhvr>
                                      <p:to>
                                        <p:strVal val="visible"/>
                                      </p:to>
                                    </p:set>
                                    <p:anim calcmode="lin" valueType="num">
                                      <p:cBhvr additive="base">
                                        <p:cTn id="13" dur="500" fill="hold"/>
                                        <p:tgtEl>
                                          <p:spTgt spid="686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86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68616">
                                            <p:txEl>
                                              <p:pRg st="2" end="2"/>
                                            </p:txEl>
                                          </p:spTgt>
                                        </p:tgtEl>
                                        <p:attrNameLst>
                                          <p:attrName>style.visibility</p:attrName>
                                        </p:attrNameLst>
                                      </p:cBhvr>
                                      <p:to>
                                        <p:strVal val="visible"/>
                                      </p:to>
                                    </p:set>
                                    <p:anim calcmode="lin" valueType="num">
                                      <p:cBhvr additive="base">
                                        <p:cTn id="19" dur="500" fill="hold"/>
                                        <p:tgtEl>
                                          <p:spTgt spid="686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861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68616">
                                            <p:txEl>
                                              <p:pRg st="3" end="3"/>
                                            </p:txEl>
                                          </p:spTgt>
                                        </p:tgtEl>
                                        <p:attrNameLst>
                                          <p:attrName>style.visibility</p:attrName>
                                        </p:attrNameLst>
                                      </p:cBhvr>
                                      <p:to>
                                        <p:strVal val="visible"/>
                                      </p:to>
                                    </p:set>
                                    <p:anim calcmode="lin" valueType="num">
                                      <p:cBhvr additive="base">
                                        <p:cTn id="25" dur="500" fill="hold"/>
                                        <p:tgtEl>
                                          <p:spTgt spid="686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861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23850" y="187325"/>
            <a:ext cx="8424863" cy="363538"/>
          </a:xfrm>
        </p:spPr>
        <p:txBody>
          <a:bodyPr/>
          <a:lstStyle/>
          <a:p>
            <a:r>
              <a:rPr lang="zh-TW" altLang="en-US" sz="3200" b="0" smtClean="0">
                <a:latin typeface="標楷體" pitchFamily="65" charset="-120"/>
                <a:ea typeface="標楷體" pitchFamily="65" charset="-120"/>
              </a:rPr>
              <a:t>案例分享</a:t>
            </a:r>
          </a:p>
        </p:txBody>
      </p:sp>
      <p:sp>
        <p:nvSpPr>
          <p:cNvPr id="21507" name="Rectangle 3"/>
          <p:cNvSpPr>
            <a:spLocks noGrp="1" noChangeArrowheads="1"/>
          </p:cNvSpPr>
          <p:nvPr>
            <p:ph type="body" idx="1"/>
          </p:nvPr>
        </p:nvSpPr>
        <p:spPr>
          <a:xfrm>
            <a:off x="457200" y="1412875"/>
            <a:ext cx="8229600" cy="5040313"/>
          </a:xfrm>
        </p:spPr>
        <p:txBody>
          <a:bodyPr/>
          <a:lstStyle/>
          <a:p>
            <a:r>
              <a:rPr lang="en-US" altLang="zh-TW" sz="3000" smtClean="0">
                <a:latin typeface="標楷體" pitchFamily="65" charset="-120"/>
                <a:ea typeface="標楷體" pitchFamily="65" charset="-120"/>
              </a:rPr>
              <a:t>○○</a:t>
            </a:r>
            <a:r>
              <a:rPr lang="zh-TW" altLang="en-US" sz="3000" smtClean="0">
                <a:latin typeface="標楷體" pitchFamily="65" charset="-120"/>
                <a:ea typeface="標楷體" pitchFamily="65" charset="-120"/>
              </a:rPr>
              <a:t>大學某教授涉嫌於學校舉辦研討會，會後發現尚有結餘經費，教唆楊姓研究生另找三名同學當</a:t>
            </a:r>
            <a:r>
              <a:rPr lang="zh-TW" altLang="en-US" sz="3000" smtClean="0">
                <a:solidFill>
                  <a:srgbClr val="CC3300"/>
                </a:solidFill>
                <a:latin typeface="標楷體" pitchFamily="65" charset="-120"/>
                <a:ea typeface="標楷體" pitchFamily="65" charset="-120"/>
              </a:rPr>
              <a:t>人頭</a:t>
            </a:r>
            <a:r>
              <a:rPr lang="zh-TW" altLang="en-US" sz="3000" smtClean="0">
                <a:latin typeface="標楷體" pitchFamily="65" charset="-120"/>
                <a:ea typeface="標楷體" pitchFamily="65" charset="-120"/>
              </a:rPr>
              <a:t>，向學校請領工讀費用</a:t>
            </a:r>
            <a:r>
              <a:rPr lang="en-US" altLang="zh-TW" sz="3000" smtClean="0">
                <a:latin typeface="標楷體" pitchFamily="65" charset="-120"/>
                <a:ea typeface="標楷體" pitchFamily="65" charset="-120"/>
              </a:rPr>
              <a:t>6</a:t>
            </a:r>
            <a:r>
              <a:rPr lang="zh-TW" altLang="en-US" sz="3000" smtClean="0">
                <a:latin typeface="標楷體" pitchFamily="65" charset="-120"/>
                <a:ea typeface="標楷體" pitchFamily="65" charset="-120"/>
              </a:rPr>
              <a:t>萬</a:t>
            </a:r>
            <a:r>
              <a:rPr lang="en-US" altLang="zh-TW" sz="3000" smtClean="0">
                <a:latin typeface="標楷體" pitchFamily="65" charset="-120"/>
                <a:ea typeface="標楷體" pitchFamily="65" charset="-120"/>
              </a:rPr>
              <a:t>4600</a:t>
            </a:r>
            <a:r>
              <a:rPr lang="zh-TW" altLang="en-US" sz="3000" smtClean="0">
                <a:latin typeface="標楷體" pitchFamily="65" charset="-120"/>
                <a:ea typeface="標楷體" pitchFamily="65" charset="-120"/>
              </a:rPr>
              <a:t>元匯至</a:t>
            </a:r>
            <a:r>
              <a:rPr lang="en-US" altLang="zh-TW" sz="3000" smtClean="0">
                <a:latin typeface="標楷體" pitchFamily="65" charset="-120"/>
                <a:ea typeface="標楷體" pitchFamily="65" charset="-120"/>
              </a:rPr>
              <a:t>3</a:t>
            </a:r>
            <a:r>
              <a:rPr lang="zh-TW" altLang="en-US" sz="3000" smtClean="0">
                <a:latin typeface="標楷體" pitchFamily="65" charset="-120"/>
                <a:ea typeface="標楷體" pitchFamily="65" charset="-120"/>
              </a:rPr>
              <a:t>名人頭學生的帳戶，這</a:t>
            </a:r>
            <a:r>
              <a:rPr lang="en-US" altLang="zh-TW" sz="3000" smtClean="0">
                <a:latin typeface="標楷體" pitchFamily="65" charset="-120"/>
                <a:ea typeface="標楷體" pitchFamily="65" charset="-120"/>
              </a:rPr>
              <a:t>3</a:t>
            </a:r>
            <a:r>
              <a:rPr lang="zh-TW" altLang="en-US" sz="3000" smtClean="0">
                <a:latin typeface="標楷體" pitchFamily="65" charset="-120"/>
                <a:ea typeface="標楷體" pitchFamily="65" charset="-120"/>
              </a:rPr>
              <a:t>名學生再交給某教授。事發後雖然繳回工讀費用，</a:t>
            </a:r>
            <a:r>
              <a:rPr lang="zh-TW" altLang="en-US" sz="3000" smtClean="0">
                <a:solidFill>
                  <a:srgbClr val="CC3300"/>
                </a:solidFill>
                <a:latin typeface="標楷體" pitchFamily="65" charset="-120"/>
                <a:ea typeface="標楷體" pitchFamily="65" charset="-120"/>
              </a:rPr>
              <a:t>地檢署仍依詐欺罪將</a:t>
            </a:r>
            <a:r>
              <a:rPr lang="en-US" altLang="zh-TW" sz="3000" smtClean="0">
                <a:solidFill>
                  <a:srgbClr val="CC3300"/>
                </a:solidFill>
                <a:latin typeface="標楷體" pitchFamily="65" charset="-120"/>
                <a:ea typeface="標楷體" pitchFamily="65" charset="-120"/>
              </a:rPr>
              <a:t>5</a:t>
            </a:r>
            <a:r>
              <a:rPr lang="zh-TW" altLang="en-US" sz="3000" smtClean="0">
                <a:solidFill>
                  <a:srgbClr val="CC3300"/>
                </a:solidFill>
                <a:latin typeface="標楷體" pitchFamily="65" charset="-120"/>
                <a:ea typeface="標楷體" pitchFamily="65" charset="-120"/>
              </a:rPr>
              <a:t>人提起公訴</a:t>
            </a:r>
            <a:r>
              <a:rPr lang="zh-TW" altLang="en-US" sz="3000" smtClean="0">
                <a:latin typeface="標楷體" pitchFamily="65" charset="-120"/>
                <a:ea typeface="標楷體" pitchFamily="65" charset="-120"/>
              </a:rPr>
              <a:t>，被某教授充當人頭的研究生除全以緩起訴處分外，其中楊姓學生需向犯罪被害人保護協會繳兩萬元，三名人頭學生則需接受地檢署觀護人室辦理的教育課程。</a:t>
            </a:r>
            <a:endParaRPr lang="en-US" altLang="zh-TW" sz="3000" smtClean="0">
              <a:latin typeface="標楷體" pitchFamily="65" charset="-120"/>
              <a:ea typeface="標楷體" pitchFamily="65" charset="-120"/>
            </a:endParaRPr>
          </a:p>
          <a:p>
            <a:pPr>
              <a:buFontTx/>
              <a:buNone/>
            </a:pPr>
            <a:r>
              <a:rPr lang="zh-TW" altLang="en-US" sz="3000" smtClean="0">
                <a:latin typeface="標楷體" pitchFamily="65" charset="-120"/>
                <a:ea typeface="標楷體" pitchFamily="65" charset="-120"/>
              </a:rPr>
              <a:t>                         </a:t>
            </a:r>
            <a:r>
              <a:rPr lang="en-US" altLang="zh-TW" sz="3000" smtClean="0">
                <a:latin typeface="標楷體" pitchFamily="65" charset="-120"/>
                <a:ea typeface="標楷體" pitchFamily="65" charset="-120"/>
              </a:rPr>
              <a:t>--99.5.25</a:t>
            </a:r>
            <a:r>
              <a:rPr lang="zh-TW" altLang="en-US" sz="3000" smtClean="0">
                <a:latin typeface="標楷體" pitchFamily="65" charset="-120"/>
                <a:ea typeface="標楷體" pitchFamily="65" charset="-120"/>
              </a:rPr>
              <a:t>中國時報 </a:t>
            </a:r>
          </a:p>
        </p:txBody>
      </p:sp>
      <p:sp>
        <p:nvSpPr>
          <p:cNvPr id="21508" name="Rectangle 3"/>
          <p:cNvSpPr txBox="1">
            <a:spLocks noChangeArrowheads="1"/>
          </p:cNvSpPr>
          <p:nvPr/>
        </p:nvSpPr>
        <p:spPr bwMode="gray">
          <a:xfrm>
            <a:off x="323850" y="115888"/>
            <a:ext cx="8424863" cy="536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Times New Roman" pitchFamily="18" charset="0"/>
                <a:ea typeface="標楷體" pitchFamily="65" charset="-120"/>
              </a:defRPr>
            </a:lvl1pPr>
            <a:lvl2pPr marL="742950" indent="-285750">
              <a:defRPr b="1">
                <a:solidFill>
                  <a:schemeClr val="tx1"/>
                </a:solidFill>
                <a:latin typeface="Times New Roman" pitchFamily="18" charset="0"/>
                <a:ea typeface="標楷體" pitchFamily="65" charset="-120"/>
              </a:defRPr>
            </a:lvl2pPr>
            <a:lvl3pPr marL="1143000" indent="-228600">
              <a:defRPr b="1">
                <a:solidFill>
                  <a:schemeClr val="tx1"/>
                </a:solidFill>
                <a:latin typeface="Times New Roman" pitchFamily="18" charset="0"/>
                <a:ea typeface="標楷體" pitchFamily="65" charset="-120"/>
              </a:defRPr>
            </a:lvl3pPr>
            <a:lvl4pPr marL="1600200" indent="-228600">
              <a:defRPr b="1">
                <a:solidFill>
                  <a:schemeClr val="tx1"/>
                </a:solidFill>
                <a:latin typeface="Times New Roman" pitchFamily="18" charset="0"/>
                <a:ea typeface="標楷體" pitchFamily="65" charset="-120"/>
              </a:defRPr>
            </a:lvl4pPr>
            <a:lvl5pPr marL="2057400" indent="-228600">
              <a:defRPr b="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b="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b="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b="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b="1">
                <a:solidFill>
                  <a:schemeClr val="tx1"/>
                </a:solidFill>
                <a:latin typeface="Times New Roman" pitchFamily="18" charset="0"/>
                <a:ea typeface="標楷體" pitchFamily="65" charset="-120"/>
              </a:defRPr>
            </a:lvl9pPr>
          </a:lstStyle>
          <a:p>
            <a:pPr algn="ctr" eaLnBrk="1" hangingPunct="1"/>
            <a:r>
              <a:rPr lang="zh-TW" altLang="en-US" sz="3200">
                <a:solidFill>
                  <a:schemeClr val="bg1"/>
                </a:solidFill>
                <a:latin typeface="Arial" charset="0"/>
              </a:rPr>
              <a:t>案例分享</a:t>
            </a:r>
          </a:p>
        </p:txBody>
      </p:sp>
      <p:grpSp>
        <p:nvGrpSpPr>
          <p:cNvPr id="21509" name="Group 4"/>
          <p:cNvGrpSpPr>
            <a:grpSpLocks/>
          </p:cNvGrpSpPr>
          <p:nvPr/>
        </p:nvGrpSpPr>
        <p:grpSpPr bwMode="auto">
          <a:xfrm>
            <a:off x="1981200" y="636588"/>
            <a:ext cx="5327650" cy="577850"/>
            <a:chOff x="158" y="3748"/>
            <a:chExt cx="2404" cy="395"/>
          </a:xfrm>
        </p:grpSpPr>
        <p:sp>
          <p:nvSpPr>
            <p:cNvPr id="21510" name="AutoShape 5"/>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21511" name="AutoShape 6"/>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TW" altLang="en-US" sz="2800"/>
                <a:t>以人頭報銷</a:t>
              </a:r>
            </a:p>
          </p:txBody>
        </p:sp>
      </p:grpSp>
    </p:spTree>
    <p:extLst>
      <p:ext uri="{BB962C8B-B14F-4D97-AF65-F5344CB8AC3E}">
        <p14:creationId xmlns:p14="http://schemas.microsoft.com/office/powerpoint/2010/main" val="371598713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23850" y="187325"/>
            <a:ext cx="8424863" cy="363538"/>
          </a:xfrm>
        </p:spPr>
        <p:txBody>
          <a:bodyPr/>
          <a:lstStyle/>
          <a:p>
            <a:r>
              <a:rPr lang="zh-TW" altLang="en-US" sz="3200" b="0" smtClean="0">
                <a:latin typeface="標楷體" pitchFamily="65" charset="-120"/>
                <a:ea typeface="標楷體" pitchFamily="65" charset="-120"/>
              </a:rPr>
              <a:t>案例分享</a:t>
            </a:r>
          </a:p>
        </p:txBody>
      </p:sp>
      <p:sp>
        <p:nvSpPr>
          <p:cNvPr id="22531" name="Rectangle 3"/>
          <p:cNvSpPr>
            <a:spLocks noGrp="1" noChangeArrowheads="1"/>
          </p:cNvSpPr>
          <p:nvPr>
            <p:ph type="body" idx="1"/>
          </p:nvPr>
        </p:nvSpPr>
        <p:spPr>
          <a:xfrm>
            <a:off x="519113" y="1700213"/>
            <a:ext cx="8229600" cy="4752975"/>
          </a:xfrm>
        </p:spPr>
        <p:txBody>
          <a:bodyPr/>
          <a:lstStyle/>
          <a:p>
            <a:r>
              <a:rPr lang="en-US" altLang="zh-TW" sz="3200" smtClean="0">
                <a:latin typeface="標楷體" pitchFamily="65" charset="-120"/>
                <a:ea typeface="標楷體" pitchFamily="65" charset="-120"/>
              </a:rPr>
              <a:t>○○</a:t>
            </a:r>
            <a:r>
              <a:rPr lang="zh-TW" altLang="en-US" sz="3200" smtClean="0">
                <a:latin typeface="標楷體" pitchFamily="65" charset="-120"/>
                <a:ea typeface="標楷體" pitchFamily="65" charset="-120"/>
              </a:rPr>
              <a:t>大學某教授承接民航局計畫時，</a:t>
            </a:r>
            <a:r>
              <a:rPr lang="zh-TW" altLang="en-US" sz="3200" smtClean="0">
                <a:solidFill>
                  <a:srgbClr val="CC3300"/>
                </a:solidFill>
                <a:latin typeface="標楷體" pitchFamily="65" charset="-120"/>
                <a:ea typeface="標楷體" pitchFamily="65" charset="-120"/>
              </a:rPr>
              <a:t>未徵求研究生的同意，以專案研究助理名義，偽造私章，支領每個月新台幣</a:t>
            </a:r>
            <a:r>
              <a:rPr lang="en-US" altLang="zh-TW" sz="3200" smtClean="0">
                <a:solidFill>
                  <a:srgbClr val="CC3300"/>
                </a:solidFill>
                <a:latin typeface="標楷體" pitchFamily="65" charset="-120"/>
                <a:ea typeface="標楷體" pitchFamily="65" charset="-120"/>
              </a:rPr>
              <a:t>2</a:t>
            </a:r>
            <a:r>
              <a:rPr lang="zh-TW" altLang="en-US" sz="3200" smtClean="0">
                <a:solidFill>
                  <a:srgbClr val="CC3300"/>
                </a:solidFill>
                <a:latin typeface="標楷體" pitchFamily="65" charset="-120"/>
                <a:ea typeface="標楷體" pitchFamily="65" charset="-120"/>
              </a:rPr>
              <a:t>萬</a:t>
            </a:r>
            <a:r>
              <a:rPr lang="en-US" altLang="zh-TW" sz="3200" smtClean="0">
                <a:solidFill>
                  <a:srgbClr val="CC3300"/>
                </a:solidFill>
                <a:latin typeface="標楷體" pitchFamily="65" charset="-120"/>
                <a:ea typeface="標楷體" pitchFamily="65" charset="-120"/>
              </a:rPr>
              <a:t>7000</a:t>
            </a:r>
            <a:r>
              <a:rPr lang="zh-TW" altLang="en-US" sz="3200" smtClean="0">
                <a:solidFill>
                  <a:srgbClr val="CC3300"/>
                </a:solidFill>
                <a:latin typeface="標楷體" pitchFamily="65" charset="-120"/>
                <a:ea typeface="標楷體" pitchFamily="65" charset="-120"/>
              </a:rPr>
              <a:t>多元研究費用，前後達</a:t>
            </a:r>
            <a:r>
              <a:rPr lang="en-US" altLang="zh-TW" sz="3200" smtClean="0">
                <a:solidFill>
                  <a:srgbClr val="CC3300"/>
                </a:solidFill>
                <a:latin typeface="標楷體" pitchFamily="65" charset="-120"/>
                <a:ea typeface="標楷體" pitchFamily="65" charset="-120"/>
              </a:rPr>
              <a:t>27</a:t>
            </a:r>
            <a:r>
              <a:rPr lang="zh-TW" altLang="en-US" sz="3200" smtClean="0">
                <a:solidFill>
                  <a:srgbClr val="CC3300"/>
                </a:solidFill>
                <a:latin typeface="標楷體" pitchFamily="65" charset="-120"/>
                <a:ea typeface="標楷體" pitchFamily="65" charset="-120"/>
              </a:rPr>
              <a:t>萬元</a:t>
            </a:r>
            <a:r>
              <a:rPr lang="zh-TW" altLang="en-US" sz="3200" smtClean="0">
                <a:latin typeface="標楷體" pitchFamily="65" charset="-120"/>
                <a:ea typeface="標楷體" pitchFamily="65" charset="-120"/>
              </a:rPr>
              <a:t>。桃園地方法院依偽造文書罪，判處有期徒刑</a:t>
            </a:r>
            <a:r>
              <a:rPr lang="en-US" altLang="zh-TW" sz="3200" smtClean="0">
                <a:solidFill>
                  <a:srgbClr val="CC3300"/>
                </a:solidFill>
                <a:latin typeface="標楷體" pitchFamily="65" charset="-120"/>
                <a:ea typeface="標楷體" pitchFamily="65" charset="-120"/>
              </a:rPr>
              <a:t>6</a:t>
            </a:r>
            <a:r>
              <a:rPr lang="zh-TW" altLang="en-US" sz="3200" smtClean="0">
                <a:solidFill>
                  <a:srgbClr val="CC3300"/>
                </a:solidFill>
                <a:latin typeface="標楷體" pitchFamily="65" charset="-120"/>
                <a:ea typeface="標楷體" pitchFamily="65" charset="-120"/>
              </a:rPr>
              <a:t>個月</a:t>
            </a:r>
            <a:r>
              <a:rPr lang="zh-TW" altLang="en-US" sz="3200" smtClean="0">
                <a:latin typeface="標楷體" pitchFamily="65" charset="-120"/>
                <a:ea typeface="標楷體" pitchFamily="65" charset="-120"/>
              </a:rPr>
              <a:t>。</a:t>
            </a:r>
          </a:p>
          <a:p>
            <a:pPr>
              <a:buFontTx/>
              <a:buNone/>
            </a:pPr>
            <a:r>
              <a:rPr lang="zh-TW" altLang="en-US" sz="3200" smtClean="0">
                <a:latin typeface="標楷體" pitchFamily="65" charset="-120"/>
                <a:ea typeface="標楷體" pitchFamily="65" charset="-120"/>
              </a:rPr>
              <a:t>                        </a:t>
            </a:r>
            <a:r>
              <a:rPr lang="en-US" altLang="zh-TW" sz="3200" smtClean="0">
                <a:latin typeface="標楷體" pitchFamily="65" charset="-120"/>
                <a:ea typeface="標楷體" pitchFamily="65" charset="-120"/>
              </a:rPr>
              <a:t>--99.2.23</a:t>
            </a:r>
            <a:r>
              <a:rPr lang="zh-TW" altLang="en-US" sz="3200" smtClean="0">
                <a:latin typeface="標楷體" pitchFamily="65" charset="-120"/>
                <a:ea typeface="標楷體" pitchFamily="65" charset="-120"/>
              </a:rPr>
              <a:t>中央社</a:t>
            </a:r>
          </a:p>
        </p:txBody>
      </p:sp>
      <p:sp>
        <p:nvSpPr>
          <p:cNvPr id="22532" name="Rectangle 3"/>
          <p:cNvSpPr txBox="1">
            <a:spLocks noChangeArrowheads="1"/>
          </p:cNvSpPr>
          <p:nvPr/>
        </p:nvSpPr>
        <p:spPr bwMode="gray">
          <a:xfrm>
            <a:off x="323850" y="115888"/>
            <a:ext cx="8424863" cy="536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Times New Roman" pitchFamily="18" charset="0"/>
                <a:ea typeface="標楷體" pitchFamily="65" charset="-120"/>
              </a:defRPr>
            </a:lvl1pPr>
            <a:lvl2pPr marL="742950" indent="-285750">
              <a:defRPr b="1">
                <a:solidFill>
                  <a:schemeClr val="tx1"/>
                </a:solidFill>
                <a:latin typeface="Times New Roman" pitchFamily="18" charset="0"/>
                <a:ea typeface="標楷體" pitchFamily="65" charset="-120"/>
              </a:defRPr>
            </a:lvl2pPr>
            <a:lvl3pPr marL="1143000" indent="-228600">
              <a:defRPr b="1">
                <a:solidFill>
                  <a:schemeClr val="tx1"/>
                </a:solidFill>
                <a:latin typeface="Times New Roman" pitchFamily="18" charset="0"/>
                <a:ea typeface="標楷體" pitchFamily="65" charset="-120"/>
              </a:defRPr>
            </a:lvl3pPr>
            <a:lvl4pPr marL="1600200" indent="-228600">
              <a:defRPr b="1">
                <a:solidFill>
                  <a:schemeClr val="tx1"/>
                </a:solidFill>
                <a:latin typeface="Times New Roman" pitchFamily="18" charset="0"/>
                <a:ea typeface="標楷體" pitchFamily="65" charset="-120"/>
              </a:defRPr>
            </a:lvl4pPr>
            <a:lvl5pPr marL="2057400" indent="-228600">
              <a:defRPr b="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b="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b="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b="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b="1">
                <a:solidFill>
                  <a:schemeClr val="tx1"/>
                </a:solidFill>
                <a:latin typeface="Times New Roman" pitchFamily="18" charset="0"/>
                <a:ea typeface="標楷體" pitchFamily="65" charset="-120"/>
              </a:defRPr>
            </a:lvl9pPr>
          </a:lstStyle>
          <a:p>
            <a:pPr algn="ctr" eaLnBrk="1" hangingPunct="1"/>
            <a:r>
              <a:rPr lang="zh-TW" altLang="en-US" sz="3200">
                <a:solidFill>
                  <a:schemeClr val="bg1"/>
                </a:solidFill>
                <a:latin typeface="Arial" charset="0"/>
              </a:rPr>
              <a:t>案例分享</a:t>
            </a:r>
          </a:p>
        </p:txBody>
      </p:sp>
      <p:grpSp>
        <p:nvGrpSpPr>
          <p:cNvPr id="22533" name="Group 4"/>
          <p:cNvGrpSpPr>
            <a:grpSpLocks/>
          </p:cNvGrpSpPr>
          <p:nvPr/>
        </p:nvGrpSpPr>
        <p:grpSpPr bwMode="auto">
          <a:xfrm>
            <a:off x="1941513" y="622300"/>
            <a:ext cx="5327650" cy="577850"/>
            <a:chOff x="158" y="3748"/>
            <a:chExt cx="2404" cy="395"/>
          </a:xfrm>
        </p:grpSpPr>
        <p:sp>
          <p:nvSpPr>
            <p:cNvPr id="22534" name="AutoShape 5"/>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22535" name="AutoShape 6"/>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TW" altLang="en-US" sz="2800"/>
                <a:t>以人頭核銷專案研究助理</a:t>
              </a:r>
            </a:p>
          </p:txBody>
        </p:sp>
      </p:grpSp>
    </p:spTree>
    <p:extLst>
      <p:ext uri="{BB962C8B-B14F-4D97-AF65-F5344CB8AC3E}">
        <p14:creationId xmlns:p14="http://schemas.microsoft.com/office/powerpoint/2010/main" val="4266555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zh-TW" altLang="en-US" b="0" smtClean="0">
                <a:latin typeface="標楷體" pitchFamily="65" charset="-120"/>
                <a:ea typeface="標楷體" pitchFamily="65" charset="-120"/>
              </a:rPr>
              <a:t>案例分享</a:t>
            </a:r>
          </a:p>
        </p:txBody>
      </p:sp>
      <p:sp>
        <p:nvSpPr>
          <p:cNvPr id="100355" name="Rectangle 3"/>
          <p:cNvSpPr>
            <a:spLocks noGrp="1" noChangeArrowheads="1"/>
          </p:cNvSpPr>
          <p:nvPr>
            <p:ph type="body" idx="1"/>
          </p:nvPr>
        </p:nvSpPr>
        <p:spPr>
          <a:xfrm>
            <a:off x="468313" y="1844675"/>
            <a:ext cx="8229600" cy="4479925"/>
          </a:xfrm>
        </p:spPr>
        <p:txBody>
          <a:bodyPr/>
          <a:lstStyle/>
          <a:p>
            <a:pPr>
              <a:defRPr/>
            </a:pPr>
            <a:r>
              <a:rPr lang="en-US" altLang="zh-TW" sz="3000" dirty="0">
                <a:latin typeface="標楷體" pitchFamily="65" charset="-120"/>
                <a:ea typeface="標楷體" pitchFamily="65" charset="-120"/>
              </a:rPr>
              <a:t>○○</a:t>
            </a:r>
            <a:r>
              <a:rPr lang="zh-TW" altLang="en-US" sz="3000" dirty="0">
                <a:latin typeface="標楷體" pitchFamily="65" charset="-120"/>
                <a:ea typeface="標楷體" pitchFamily="65" charset="-120"/>
              </a:rPr>
              <a:t>大學某教授執行教育部委託研究計畫所</a:t>
            </a:r>
            <a:r>
              <a:rPr lang="zh-TW" altLang="en-US" sz="3000" dirty="0" smtClean="0">
                <a:latin typeface="標楷體" pitchFamily="65" charset="-120"/>
                <a:ea typeface="標楷體" pitchFamily="65" charset="-120"/>
              </a:rPr>
              <a:t>申報之</a:t>
            </a:r>
            <a:r>
              <a:rPr lang="zh-TW" altLang="en-US" sz="3000" dirty="0">
                <a:latin typeface="標楷體" pitchFamily="65" charset="-120"/>
                <a:ea typeface="標楷體" pitchFamily="65" charset="-120"/>
              </a:rPr>
              <a:t>國內差旅費，其中有</a:t>
            </a:r>
            <a:r>
              <a:rPr lang="en-US" altLang="zh-TW" sz="3000" dirty="0">
                <a:latin typeface="標楷體" pitchFamily="65" charset="-120"/>
                <a:ea typeface="標楷體" pitchFamily="65" charset="-120"/>
              </a:rPr>
              <a:t>7</a:t>
            </a:r>
            <a:r>
              <a:rPr lang="zh-TW" altLang="en-US" sz="3000" dirty="0">
                <a:latin typeface="標楷體" pitchFamily="65" charset="-120"/>
                <a:ea typeface="標楷體" pitchFamily="65" charset="-120"/>
              </a:rPr>
              <a:t>次實際上未到出差地點出差，卻請不知情研究生填寫到出差地點蒐集研究相關資料及訪談等內容，向學校請領出差旅費，地檢署依詐欺罪提起公訴。</a:t>
            </a:r>
          </a:p>
          <a:p>
            <a:pPr marL="0" indent="0">
              <a:buFontTx/>
              <a:buNone/>
              <a:defRPr/>
            </a:pPr>
            <a:r>
              <a:rPr lang="zh-TW" altLang="en-US" sz="3000" dirty="0" smtClean="0">
                <a:latin typeface="標楷體" pitchFamily="65" charset="-120"/>
                <a:ea typeface="標楷體" pitchFamily="65" charset="-120"/>
              </a:rPr>
              <a:t>                           </a:t>
            </a:r>
            <a:r>
              <a:rPr lang="en-US" altLang="zh-TW" sz="3000" dirty="0" smtClean="0">
                <a:latin typeface="標楷體" pitchFamily="65" charset="-120"/>
                <a:ea typeface="標楷體" pitchFamily="65" charset="-120"/>
              </a:rPr>
              <a:t>--98.9.2</a:t>
            </a:r>
            <a:r>
              <a:rPr lang="zh-TW" altLang="en-US" sz="3000" dirty="0" smtClean="0">
                <a:latin typeface="標楷體" pitchFamily="65" charset="-120"/>
                <a:ea typeface="標楷體" pitchFamily="65" charset="-120"/>
              </a:rPr>
              <a:t>聯合報   </a:t>
            </a:r>
          </a:p>
        </p:txBody>
      </p:sp>
      <p:sp>
        <p:nvSpPr>
          <p:cNvPr id="23556" name="Rectangle 3"/>
          <p:cNvSpPr txBox="1">
            <a:spLocks noChangeArrowheads="1"/>
          </p:cNvSpPr>
          <p:nvPr/>
        </p:nvSpPr>
        <p:spPr bwMode="gray">
          <a:xfrm>
            <a:off x="496888" y="155575"/>
            <a:ext cx="8424862" cy="536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b="1">
                <a:solidFill>
                  <a:schemeClr val="tx1"/>
                </a:solidFill>
                <a:latin typeface="Times New Roman" pitchFamily="18" charset="0"/>
                <a:ea typeface="標楷體" pitchFamily="65" charset="-120"/>
              </a:defRPr>
            </a:lvl1pPr>
            <a:lvl2pPr marL="742950" indent="-285750">
              <a:defRPr b="1">
                <a:solidFill>
                  <a:schemeClr val="tx1"/>
                </a:solidFill>
                <a:latin typeface="Times New Roman" pitchFamily="18" charset="0"/>
                <a:ea typeface="標楷體" pitchFamily="65" charset="-120"/>
              </a:defRPr>
            </a:lvl2pPr>
            <a:lvl3pPr marL="1143000" indent="-228600">
              <a:defRPr b="1">
                <a:solidFill>
                  <a:schemeClr val="tx1"/>
                </a:solidFill>
                <a:latin typeface="Times New Roman" pitchFamily="18" charset="0"/>
                <a:ea typeface="標楷體" pitchFamily="65" charset="-120"/>
              </a:defRPr>
            </a:lvl3pPr>
            <a:lvl4pPr marL="1600200" indent="-228600">
              <a:defRPr b="1">
                <a:solidFill>
                  <a:schemeClr val="tx1"/>
                </a:solidFill>
                <a:latin typeface="Times New Roman" pitchFamily="18" charset="0"/>
                <a:ea typeface="標楷體" pitchFamily="65" charset="-120"/>
              </a:defRPr>
            </a:lvl4pPr>
            <a:lvl5pPr marL="2057400" indent="-228600">
              <a:defRPr b="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b="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b="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b="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b="1">
                <a:solidFill>
                  <a:schemeClr val="tx1"/>
                </a:solidFill>
                <a:latin typeface="Times New Roman" pitchFamily="18" charset="0"/>
                <a:ea typeface="標楷體" pitchFamily="65" charset="-120"/>
              </a:defRPr>
            </a:lvl9pPr>
          </a:lstStyle>
          <a:p>
            <a:pPr algn="ctr" eaLnBrk="1" hangingPunct="1"/>
            <a:r>
              <a:rPr lang="zh-TW" altLang="en-US" sz="3200">
                <a:solidFill>
                  <a:schemeClr val="bg1"/>
                </a:solidFill>
                <a:latin typeface="Arial" charset="0"/>
              </a:rPr>
              <a:t>案例分享</a:t>
            </a:r>
          </a:p>
        </p:txBody>
      </p:sp>
      <p:grpSp>
        <p:nvGrpSpPr>
          <p:cNvPr id="23557" name="Group 4"/>
          <p:cNvGrpSpPr>
            <a:grpSpLocks/>
          </p:cNvGrpSpPr>
          <p:nvPr/>
        </p:nvGrpSpPr>
        <p:grpSpPr bwMode="auto">
          <a:xfrm>
            <a:off x="1979613" y="692150"/>
            <a:ext cx="5327650" cy="577850"/>
            <a:chOff x="158" y="3748"/>
            <a:chExt cx="2404" cy="395"/>
          </a:xfrm>
        </p:grpSpPr>
        <p:sp>
          <p:nvSpPr>
            <p:cNvPr id="23558" name="AutoShape 5"/>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23559" name="AutoShape 6"/>
            <p:cNvSpPr>
              <a:spLocks noChangeArrowheads="1"/>
            </p:cNvSpPr>
            <p:nvPr/>
          </p:nvSpPr>
          <p:spPr bwMode="auto">
            <a:xfrm>
              <a:off x="297" y="3794"/>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a:r>
                <a:rPr lang="zh-TW" altLang="en-US" sz="2800"/>
                <a:t>未出差報支差旅費</a:t>
              </a:r>
            </a:p>
          </p:txBody>
        </p:sp>
      </p:grpSp>
    </p:spTree>
    <p:extLst>
      <p:ext uri="{BB962C8B-B14F-4D97-AF65-F5344CB8AC3E}">
        <p14:creationId xmlns:p14="http://schemas.microsoft.com/office/powerpoint/2010/main" val="371313544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84452" name="Group 132"/>
          <p:cNvGraphicFramePr>
            <a:graphicFrameLocks noGrp="1"/>
          </p:cNvGraphicFramePr>
          <p:nvPr>
            <p:ph idx="1"/>
          </p:nvPr>
        </p:nvGraphicFramePr>
        <p:xfrm>
          <a:off x="250825" y="1628775"/>
          <a:ext cx="8712200" cy="5234021"/>
        </p:xfrm>
        <a:graphic>
          <a:graphicData uri="http://schemas.openxmlformats.org/drawingml/2006/table">
            <a:tbl>
              <a:tblPr/>
              <a:tblGrid>
                <a:gridCol w="522288"/>
                <a:gridCol w="3856037"/>
                <a:gridCol w="4333875"/>
              </a:tblGrid>
              <a:tr h="365716">
                <a:tc>
                  <a:txBody>
                    <a:bodyPr/>
                    <a:lstStyle/>
                    <a:p>
                      <a:pPr marL="87313" marR="0" lvl="0" indent="-87313" algn="ctr" defTabSz="914400" rtl="0" eaLnBrk="1" fontAlgn="base" latinLnBrk="0" hangingPunct="1">
                        <a:lnSpc>
                          <a:spcPct val="75000"/>
                        </a:lnSpc>
                        <a:spcBef>
                          <a:spcPct val="0"/>
                        </a:spcBef>
                        <a:spcAft>
                          <a:spcPct val="0"/>
                        </a:spcAft>
                        <a:buClr>
                          <a:schemeClr val="tx1"/>
                        </a:buClr>
                        <a:buSzTx/>
                        <a:buFont typeface="Wingdings" pitchFamily="2" charset="2"/>
                        <a:buNone/>
                        <a:tabLst/>
                      </a:pPr>
                      <a:r>
                        <a:rPr kumimoji="0" lang="en-US" altLang="zh-TW" sz="2400" b="1" i="0" u="none" strike="noStrike" cap="none" normalizeH="0" baseline="0" smtClean="0">
                          <a:ln>
                            <a:noFill/>
                          </a:ln>
                          <a:solidFill>
                            <a:srgbClr val="006600"/>
                          </a:solidFill>
                          <a:effectLst/>
                          <a:latin typeface="標楷體" pitchFamily="65" charset="-120"/>
                          <a:ea typeface="標楷體" pitchFamily="65" charset="-120"/>
                          <a:cs typeface="Times New Roman" pitchFamily="18" charset="0"/>
                        </a:rPr>
                        <a:t>No</a:t>
                      </a:r>
                    </a:p>
                  </a:txBody>
                  <a:tcPr marT="45714" marB="45714"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75000"/>
                        </a:lnSpc>
                        <a:spcBef>
                          <a:spcPct val="0"/>
                        </a:spcBef>
                        <a:spcAft>
                          <a:spcPct val="0"/>
                        </a:spcAft>
                        <a:buClr>
                          <a:schemeClr val="tx1"/>
                        </a:buClr>
                        <a:buSzTx/>
                        <a:buFont typeface="Wingdings" pitchFamily="2" charset="2"/>
                        <a:buNone/>
                        <a:tabLst/>
                      </a:pPr>
                      <a:r>
                        <a:rPr kumimoji="0" lang="zh-TW" altLang="en-US" sz="2400" b="1" i="0" u="none" strike="noStrike" cap="none" normalizeH="0" baseline="0" smtClean="0">
                          <a:ln>
                            <a:noFill/>
                          </a:ln>
                          <a:solidFill>
                            <a:srgbClr val="006600"/>
                          </a:solidFill>
                          <a:effectLst/>
                          <a:latin typeface="標楷體" pitchFamily="65" charset="-120"/>
                          <a:ea typeface="標楷體" pitchFamily="65" charset="-120"/>
                          <a:cs typeface="Times New Roman" pitchFamily="18" charset="0"/>
                        </a:rPr>
                        <a:t>違反事由</a:t>
                      </a:r>
                    </a:p>
                  </a:txBody>
                  <a:tcPr marT="45714" marB="45714"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75000"/>
                        </a:lnSpc>
                        <a:spcBef>
                          <a:spcPct val="0"/>
                        </a:spcBef>
                        <a:spcAft>
                          <a:spcPct val="0"/>
                        </a:spcAft>
                        <a:buClr>
                          <a:schemeClr val="tx1"/>
                        </a:buClr>
                        <a:buSzTx/>
                        <a:buFont typeface="Wingdings" pitchFamily="2" charset="2"/>
                        <a:buNone/>
                        <a:tabLst/>
                      </a:pPr>
                      <a:r>
                        <a:rPr kumimoji="0" lang="zh-TW" altLang="en-US" sz="2400" b="1" i="0" u="none" strike="noStrike" cap="none" normalizeH="0" baseline="0" smtClean="0">
                          <a:ln>
                            <a:noFill/>
                          </a:ln>
                          <a:solidFill>
                            <a:srgbClr val="006600"/>
                          </a:solidFill>
                          <a:effectLst/>
                          <a:latin typeface="標楷體" pitchFamily="65" charset="-120"/>
                          <a:ea typeface="標楷體" pitchFamily="65" charset="-120"/>
                          <a:cs typeface="Times New Roman" pitchFamily="18" charset="0"/>
                        </a:rPr>
                        <a:t>國科會處理情形</a:t>
                      </a:r>
                    </a:p>
                  </a:txBody>
                  <a:tcPr marT="45714" marB="45714"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FFFF99"/>
                    </a:solidFill>
                  </a:tcPr>
                </a:tc>
              </a:tr>
              <a:tr h="1584133">
                <a:tc>
                  <a:txBody>
                    <a:bodyPr/>
                    <a:lstStyle/>
                    <a:p>
                      <a:pPr marL="469900" marR="0" lvl="0" indent="-469900" algn="ctr" defTabSz="914400" rtl="0" eaLnBrk="1" fontAlgn="base" latinLnBrk="0" hangingPunct="1">
                        <a:lnSpc>
                          <a:spcPct val="100000"/>
                        </a:lnSpc>
                        <a:spcBef>
                          <a:spcPct val="0"/>
                        </a:spcBef>
                        <a:spcAft>
                          <a:spcPct val="0"/>
                        </a:spcAft>
                        <a:buClr>
                          <a:schemeClr val="tx1"/>
                        </a:buClr>
                        <a:buSzTx/>
                        <a:buFont typeface="Wingdings" pitchFamily="2" charset="2"/>
                        <a:buNone/>
                        <a:tabLst/>
                      </a:pPr>
                      <a:r>
                        <a:rPr kumimoji="0" lang="en-US" altLang="zh-TW"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1</a:t>
                      </a:r>
                    </a:p>
                  </a:txBody>
                  <a:tcPr marT="45714" marB="45714"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 typeface="Wingdings" pitchFamily="2" charset="2"/>
                        <a:buNone/>
                        <a:tabLst/>
                      </a:pP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sym typeface="Wingdings 2" pitchFamily="18" charset="2"/>
                        </a:rPr>
                        <a:t>某</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大學</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sym typeface="Wingdings 2" pitchFamily="18" charset="2"/>
                        </a:rPr>
                        <a:t>某</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教授</a:t>
                      </a:r>
                      <a:r>
                        <a:rPr kumimoji="0" lang="zh-TW" altLang="en-US" sz="2400" b="1" i="0" u="none" strike="noStrike" cap="none" normalizeH="0" baseline="0" smtClean="0">
                          <a:ln>
                            <a:noFill/>
                          </a:ln>
                          <a:solidFill>
                            <a:srgbClr val="CC3300"/>
                          </a:solidFill>
                          <a:effectLst/>
                          <a:latin typeface="標楷體" pitchFamily="65" charset="-120"/>
                          <a:ea typeface="標楷體" pitchFamily="65" charset="-120"/>
                          <a:cs typeface="Times New Roman" pitchFamily="18" charset="0"/>
                        </a:rPr>
                        <a:t>未按規定核銷</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本會補助專題研究計畫經費，案經臺灣臺北地方法院判決處刑，緩刑二年在案。</a:t>
                      </a:r>
                    </a:p>
                  </a:txBody>
                  <a:tcPr marT="45714" marB="45714"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261938" marR="0" lvl="0" indent="-261938" algn="l" defTabSz="914400" rtl="0" eaLnBrk="1" fontAlgn="base" latinLnBrk="0" hangingPunct="1">
                        <a:lnSpc>
                          <a:spcPct val="100000"/>
                        </a:lnSpc>
                        <a:spcBef>
                          <a:spcPct val="0"/>
                        </a:spcBef>
                        <a:spcAft>
                          <a:spcPct val="0"/>
                        </a:spcAft>
                        <a:buClr>
                          <a:srgbClr val="000066"/>
                        </a:buClr>
                        <a:buSzTx/>
                        <a:buFontTx/>
                        <a:buAutoNum type="arabicPeriod"/>
                        <a:tabLst/>
                      </a:pP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請</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sym typeface="Wingdings 2" pitchFamily="18" charset="2"/>
                        </a:rPr>
                        <a:t>某</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大學將</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sym typeface="Wingdings 2" pitchFamily="18" charset="2"/>
                        </a:rPr>
                        <a:t>某</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教授購置設備款繳回本會。</a:t>
                      </a:r>
                    </a:p>
                    <a:p>
                      <a:pPr marL="261938" marR="0" lvl="0" indent="-261938" algn="l" defTabSz="914400" rtl="0" eaLnBrk="1" fontAlgn="base" latinLnBrk="0" hangingPunct="1">
                        <a:lnSpc>
                          <a:spcPct val="100000"/>
                        </a:lnSpc>
                        <a:spcBef>
                          <a:spcPct val="0"/>
                        </a:spcBef>
                        <a:spcAft>
                          <a:spcPct val="0"/>
                        </a:spcAft>
                        <a:buClr>
                          <a:srgbClr val="000066"/>
                        </a:buClr>
                        <a:buSzTx/>
                        <a:buFontTx/>
                        <a:buAutoNum type="arabicPeriod"/>
                        <a:tabLst/>
                      </a:pP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sym typeface="Wingdings 2" pitchFamily="18" charset="2"/>
                        </a:rPr>
                        <a:t>某</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教授於緩刑二年期間停止受理其所有補助申請案。</a:t>
                      </a:r>
                    </a:p>
                  </a:txBody>
                  <a:tcPr marT="45714" marB="45714"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r h="1947627">
                <a:tc>
                  <a:txBody>
                    <a:bodyPr/>
                    <a:lstStyle/>
                    <a:p>
                      <a:pPr marL="342900" marR="0" lvl="0" indent="-342900" algn="ctr" defTabSz="914400" rtl="0" eaLnBrk="1" fontAlgn="base" latinLnBrk="0" hangingPunct="1">
                        <a:lnSpc>
                          <a:spcPct val="100000"/>
                        </a:lnSpc>
                        <a:spcBef>
                          <a:spcPct val="0"/>
                        </a:spcBef>
                        <a:spcAft>
                          <a:spcPct val="0"/>
                        </a:spcAft>
                        <a:buClr>
                          <a:schemeClr val="tx1"/>
                        </a:buClr>
                        <a:buSzTx/>
                        <a:buFont typeface="Wingdings" pitchFamily="2" charset="2"/>
                        <a:buNone/>
                        <a:tabLst/>
                      </a:pPr>
                      <a:r>
                        <a:rPr kumimoji="0" lang="en-US" altLang="zh-TW"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2</a:t>
                      </a:r>
                    </a:p>
                  </a:txBody>
                  <a:tcPr marT="45714" marB="45714"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 typeface="Wingdings" pitchFamily="2" charset="2"/>
                        <a:buNone/>
                        <a:tabLst/>
                      </a:pP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sym typeface="Wingdings 2" pitchFamily="18" charset="2"/>
                        </a:rPr>
                        <a:t>某</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大學</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sym typeface="Wingdings 2" pitchFamily="18" charset="2"/>
                        </a:rPr>
                        <a:t>某</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講師執行</a:t>
                      </a:r>
                      <a:r>
                        <a:rPr kumimoji="0" lang="en-US" altLang="zh-TW"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96</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年度專題研究計畫，經本會審核發現部分</a:t>
                      </a:r>
                      <a:r>
                        <a:rPr kumimoji="0" lang="zh-TW" altLang="en-US" sz="2400" b="1" i="0" u="none" strike="noStrike" cap="none" normalizeH="0" baseline="0" smtClean="0">
                          <a:ln>
                            <a:noFill/>
                          </a:ln>
                          <a:solidFill>
                            <a:srgbClr val="CC3300"/>
                          </a:solidFill>
                          <a:effectLst/>
                          <a:latin typeface="標楷體" pitchFamily="65" charset="-120"/>
                          <a:ea typeface="標楷體" pitchFamily="65" charset="-120"/>
                          <a:cs typeface="Times New Roman" pitchFamily="18" charset="0"/>
                        </a:rPr>
                        <a:t>發票實際購置項目與發票上註明之品名不符</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，有虛報浮報之情形。</a:t>
                      </a:r>
                    </a:p>
                  </a:txBody>
                  <a:tcPr marT="45714" marB="45714"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61938" marR="0" lvl="0" indent="-261938" algn="l" defTabSz="914400" rtl="0" eaLnBrk="1" fontAlgn="base" latinLnBrk="0" hangingPunct="1">
                        <a:lnSpc>
                          <a:spcPct val="100000"/>
                        </a:lnSpc>
                        <a:spcBef>
                          <a:spcPct val="0"/>
                        </a:spcBef>
                        <a:spcAft>
                          <a:spcPct val="0"/>
                        </a:spcAft>
                        <a:buClr>
                          <a:schemeClr val="tx1"/>
                        </a:buClr>
                        <a:buSzTx/>
                        <a:buFontTx/>
                        <a:buAutoNum type="arabicPeriod"/>
                        <a:tabLst>
                          <a:tab pos="228600" algn="l"/>
                        </a:tabLst>
                      </a:pP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停止受理</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sym typeface="Wingdings 2" pitchFamily="18" charset="2"/>
                        </a:rPr>
                        <a:t>某</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講師</a:t>
                      </a:r>
                      <a:r>
                        <a:rPr kumimoji="0" lang="en-US" altLang="zh-TW"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sym typeface="Wingdings 2" pitchFamily="18" charset="2"/>
                        </a:rPr>
                        <a:t>99</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年度各項補助申請案。</a:t>
                      </a:r>
                    </a:p>
                    <a:p>
                      <a:pPr marL="261938" marR="0" lvl="0" indent="-261938" algn="l" defTabSz="914400" rtl="0" eaLnBrk="1" fontAlgn="base" latinLnBrk="0" hangingPunct="1">
                        <a:lnSpc>
                          <a:spcPct val="100000"/>
                        </a:lnSpc>
                        <a:spcBef>
                          <a:spcPct val="0"/>
                        </a:spcBef>
                        <a:spcAft>
                          <a:spcPct val="0"/>
                        </a:spcAft>
                        <a:buClr>
                          <a:schemeClr val="tx1"/>
                        </a:buClr>
                        <a:buSzTx/>
                        <a:buFontTx/>
                        <a:buAutoNum type="arabicPeriod"/>
                        <a:tabLst>
                          <a:tab pos="228600" algn="l"/>
                        </a:tabLst>
                      </a:pP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請</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sym typeface="Wingdings 2" pitchFamily="18" charset="2"/>
                        </a:rPr>
                        <a:t>某</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大學繳回不實報支款。</a:t>
                      </a:r>
                    </a:p>
                    <a:p>
                      <a:pPr marL="261938" marR="0" lvl="0" indent="-261938" algn="l" defTabSz="914400" rtl="0" eaLnBrk="1" fontAlgn="base" latinLnBrk="0" hangingPunct="1">
                        <a:lnSpc>
                          <a:spcPct val="100000"/>
                        </a:lnSpc>
                        <a:spcBef>
                          <a:spcPct val="0"/>
                        </a:spcBef>
                        <a:spcAft>
                          <a:spcPct val="0"/>
                        </a:spcAft>
                        <a:buClr>
                          <a:schemeClr val="tx1"/>
                        </a:buClr>
                        <a:buSzTx/>
                        <a:buFontTx/>
                        <a:buAutoNum type="arabicPeriod"/>
                        <a:tabLst>
                          <a:tab pos="228600" algn="l"/>
                        </a:tabLst>
                      </a:pP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請</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sym typeface="Wingdings 2" pitchFamily="18" charset="2"/>
                        </a:rPr>
                        <a:t>某</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大學及</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sym typeface="Wingdings 2" pitchFamily="18" charset="2"/>
                        </a:rPr>
                        <a:t>某</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講師檢討改進。</a:t>
                      </a:r>
                    </a:p>
                  </a:txBody>
                  <a:tcPr marT="45714" marB="45714"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336513">
                <a:tc gridSpan="3">
                  <a:txBody>
                    <a:bodyPr/>
                    <a:lstStyle/>
                    <a:p>
                      <a:pPr marL="342900" marR="0" lvl="0" indent="-342900" algn="ctr" defTabSz="914400" rtl="0" eaLnBrk="1" fontAlgn="base" latinLnBrk="0" hangingPunct="1">
                        <a:lnSpc>
                          <a:spcPct val="100000"/>
                        </a:lnSpc>
                        <a:spcBef>
                          <a:spcPct val="0"/>
                        </a:spcBef>
                        <a:spcAft>
                          <a:spcPct val="0"/>
                        </a:spcAft>
                        <a:buClr>
                          <a:schemeClr val="tx1"/>
                        </a:buClr>
                        <a:buSzTx/>
                        <a:buFont typeface="Wingdings" pitchFamily="2" charset="2"/>
                        <a:buNone/>
                        <a:tabLst/>
                      </a:pPr>
                      <a:endParaRPr kumimoji="0" lang="zh-TW" altLang="en-US" sz="1200" b="0" i="0" u="none" strike="noStrike" cap="none" normalizeH="0" baseline="0" smtClean="0">
                        <a:ln>
                          <a:noFill/>
                        </a:ln>
                        <a:solidFill>
                          <a:srgbClr val="CC0000"/>
                        </a:solidFill>
                        <a:effectLst/>
                        <a:latin typeface="標楷體" pitchFamily="65" charset="-120"/>
                        <a:ea typeface="標楷體" pitchFamily="65" charset="-120"/>
                      </a:endParaRPr>
                    </a:p>
                  </a:txBody>
                  <a:tcPr marT="45714" marB="45714"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zh-TW" altLang="en-US"/>
                    </a:p>
                  </a:txBody>
                  <a:tcPr/>
                </a:tc>
                <a:tc hMerge="1">
                  <a:txBody>
                    <a:bodyPr/>
                    <a:lstStyle/>
                    <a:p>
                      <a:endParaRPr lang="zh-TW" altLang="en-US"/>
                    </a:p>
                  </a:txBody>
                  <a:tcPr/>
                </a:tc>
              </a:tr>
            </a:tbl>
          </a:graphicData>
        </a:graphic>
      </p:graphicFrame>
      <p:sp>
        <p:nvSpPr>
          <p:cNvPr id="39957" name="Rectangle 124"/>
          <p:cNvSpPr>
            <a:spLocks noChangeArrowheads="1"/>
          </p:cNvSpPr>
          <p:nvPr/>
        </p:nvSpPr>
        <p:spPr bwMode="auto">
          <a:xfrm>
            <a:off x="684213" y="476250"/>
            <a:ext cx="8135937"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endParaRPr lang="en-US" altLang="zh-TW" sz="1400" b="0">
              <a:solidFill>
                <a:srgbClr val="CC0000"/>
              </a:solidFill>
              <a:latin typeface="標楷體" pitchFamily="65" charset="-120"/>
            </a:endParaRPr>
          </a:p>
        </p:txBody>
      </p:sp>
      <p:sp>
        <p:nvSpPr>
          <p:cNvPr id="39958" name="Rectangle 127"/>
          <p:cNvSpPr>
            <a:spLocks noChangeArrowheads="1"/>
          </p:cNvSpPr>
          <p:nvPr/>
        </p:nvSpPr>
        <p:spPr bwMode="gray">
          <a:xfrm>
            <a:off x="395288" y="188913"/>
            <a:ext cx="8424862" cy="536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zh-TW" altLang="en-US" sz="3200">
                <a:solidFill>
                  <a:schemeClr val="bg1"/>
                </a:solidFill>
                <a:latin typeface="Arial" charset="0"/>
              </a:rPr>
              <a:t>歷年國科會查核意見</a:t>
            </a:r>
            <a:r>
              <a:rPr lang="zh-TW" altLang="en-US" sz="2400">
                <a:solidFill>
                  <a:schemeClr val="bg1"/>
                </a:solidFill>
                <a:latin typeface="Arial" charset="0"/>
                <a:ea typeface="新細明體" charset="-120"/>
              </a:rPr>
              <a:t> </a:t>
            </a:r>
          </a:p>
        </p:txBody>
      </p:sp>
      <p:grpSp>
        <p:nvGrpSpPr>
          <p:cNvPr id="39959" name="Group 128"/>
          <p:cNvGrpSpPr>
            <a:grpSpLocks/>
          </p:cNvGrpSpPr>
          <p:nvPr/>
        </p:nvGrpSpPr>
        <p:grpSpPr bwMode="auto">
          <a:xfrm>
            <a:off x="971550" y="692150"/>
            <a:ext cx="7129463" cy="649288"/>
            <a:chOff x="158" y="3748"/>
            <a:chExt cx="2404" cy="395"/>
          </a:xfrm>
        </p:grpSpPr>
        <p:sp>
          <p:nvSpPr>
            <p:cNvPr id="39960" name="AutoShape 129"/>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39961" name="AutoShape 130"/>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lang="zh-TW" altLang="en-US" sz="2800">
                  <a:solidFill>
                    <a:srgbClr val="CC0000"/>
                  </a:solidFill>
                </a:rPr>
                <a:t>經費虛報浮報案件處理情形一覽表</a:t>
              </a:r>
              <a:r>
                <a:rPr lang="en-US" altLang="zh-TW" sz="2800">
                  <a:solidFill>
                    <a:srgbClr val="CC0000"/>
                  </a:solidFill>
                </a:rPr>
                <a:t>(1/2)</a:t>
              </a:r>
              <a:endParaRPr lang="zh-TW" altLang="en-US" sz="2800">
                <a:solidFill>
                  <a:srgbClr val="CC0000"/>
                </a:solidFill>
              </a:endParaRPr>
            </a:p>
          </p:txBody>
        </p:sp>
      </p:grpSp>
    </p:spTree>
  </p:cSld>
  <p:clrMapOvr>
    <a:masterClrMapping/>
  </p:clrMapOvr>
  <p:transition spd="slow">
    <p:randomBar dir="vert"/>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85473" name="Group 129"/>
          <p:cNvGraphicFramePr>
            <a:graphicFrameLocks noGrp="1"/>
          </p:cNvGraphicFramePr>
          <p:nvPr>
            <p:ph idx="1"/>
          </p:nvPr>
        </p:nvGraphicFramePr>
        <p:xfrm>
          <a:off x="395288" y="1557338"/>
          <a:ext cx="8523287" cy="4937724"/>
        </p:xfrm>
        <a:graphic>
          <a:graphicData uri="http://schemas.openxmlformats.org/drawingml/2006/table">
            <a:tbl>
              <a:tblPr/>
              <a:tblGrid>
                <a:gridCol w="792162"/>
                <a:gridCol w="3598863"/>
                <a:gridCol w="4132262"/>
              </a:tblGrid>
              <a:tr h="365713">
                <a:tc>
                  <a:txBody>
                    <a:bodyPr/>
                    <a:lstStyle/>
                    <a:p>
                      <a:pPr marL="87313" marR="0" lvl="0" indent="-87313" algn="ctr" defTabSz="914400" rtl="0" eaLnBrk="1" fontAlgn="base" latinLnBrk="0" hangingPunct="1">
                        <a:lnSpc>
                          <a:spcPct val="75000"/>
                        </a:lnSpc>
                        <a:spcBef>
                          <a:spcPct val="0"/>
                        </a:spcBef>
                        <a:spcAft>
                          <a:spcPct val="0"/>
                        </a:spcAft>
                        <a:buClr>
                          <a:schemeClr val="tx1"/>
                        </a:buClr>
                        <a:buSzTx/>
                        <a:buFont typeface="Wingdings" pitchFamily="2" charset="2"/>
                        <a:buNone/>
                        <a:tabLst/>
                      </a:pPr>
                      <a:r>
                        <a:rPr kumimoji="0" lang="en-US" altLang="zh-TW" sz="2400" b="1" i="0" u="none" strike="noStrike" cap="none" normalizeH="0" baseline="0" smtClean="0">
                          <a:ln>
                            <a:noFill/>
                          </a:ln>
                          <a:solidFill>
                            <a:srgbClr val="006600"/>
                          </a:solidFill>
                          <a:effectLst/>
                          <a:latin typeface="標楷體" pitchFamily="65" charset="-120"/>
                          <a:ea typeface="標楷體" pitchFamily="65" charset="-120"/>
                          <a:cs typeface="Times New Roman" pitchFamily="18" charset="0"/>
                        </a:rPr>
                        <a:t>No</a:t>
                      </a:r>
                    </a:p>
                  </a:txBody>
                  <a:tcPr marT="45714" marB="45714"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75000"/>
                        </a:lnSpc>
                        <a:spcBef>
                          <a:spcPct val="0"/>
                        </a:spcBef>
                        <a:spcAft>
                          <a:spcPct val="0"/>
                        </a:spcAft>
                        <a:buClr>
                          <a:schemeClr val="tx1"/>
                        </a:buClr>
                        <a:buSzTx/>
                        <a:buFont typeface="Wingdings" pitchFamily="2" charset="2"/>
                        <a:buNone/>
                        <a:tabLst/>
                      </a:pPr>
                      <a:r>
                        <a:rPr kumimoji="0" lang="zh-TW" altLang="en-US" sz="2400" b="1" i="0" u="none" strike="noStrike" cap="none" normalizeH="0" baseline="0" smtClean="0">
                          <a:ln>
                            <a:noFill/>
                          </a:ln>
                          <a:solidFill>
                            <a:srgbClr val="006600"/>
                          </a:solidFill>
                          <a:effectLst/>
                          <a:latin typeface="標楷體" pitchFamily="65" charset="-120"/>
                          <a:ea typeface="標楷體" pitchFamily="65" charset="-120"/>
                          <a:cs typeface="Times New Roman" pitchFamily="18" charset="0"/>
                        </a:rPr>
                        <a:t>違反事由</a:t>
                      </a:r>
                    </a:p>
                  </a:txBody>
                  <a:tcPr marT="45714" marB="45714"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FFFF99"/>
                    </a:solidFill>
                  </a:tcPr>
                </a:tc>
                <a:tc>
                  <a:txBody>
                    <a:bodyPr/>
                    <a:lstStyle/>
                    <a:p>
                      <a:pPr marL="342900" marR="0" lvl="0" indent="-342900" algn="ctr" defTabSz="914400" rtl="0" eaLnBrk="1" fontAlgn="base" latinLnBrk="0" hangingPunct="1">
                        <a:lnSpc>
                          <a:spcPct val="75000"/>
                        </a:lnSpc>
                        <a:spcBef>
                          <a:spcPct val="0"/>
                        </a:spcBef>
                        <a:spcAft>
                          <a:spcPct val="0"/>
                        </a:spcAft>
                        <a:buClr>
                          <a:schemeClr val="tx1"/>
                        </a:buClr>
                        <a:buSzTx/>
                        <a:buFont typeface="Wingdings" pitchFamily="2" charset="2"/>
                        <a:buNone/>
                        <a:tabLst/>
                      </a:pPr>
                      <a:r>
                        <a:rPr kumimoji="0" lang="zh-TW" altLang="en-US" sz="2400" b="1" i="0" u="none" strike="noStrike" cap="none" normalizeH="0" baseline="0" smtClean="0">
                          <a:ln>
                            <a:noFill/>
                          </a:ln>
                          <a:solidFill>
                            <a:srgbClr val="006600"/>
                          </a:solidFill>
                          <a:effectLst/>
                          <a:latin typeface="標楷體" pitchFamily="65" charset="-120"/>
                          <a:ea typeface="標楷體" pitchFamily="65" charset="-120"/>
                          <a:cs typeface="Times New Roman" pitchFamily="18" charset="0"/>
                        </a:rPr>
                        <a:t>國科會處理情形</a:t>
                      </a:r>
                    </a:p>
                  </a:txBody>
                  <a:tcPr marT="45714" marB="45714"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rgbClr val="FFFF99"/>
                    </a:solidFill>
                  </a:tcPr>
                </a:tc>
              </a:tr>
              <a:tr h="2285706">
                <a:tc>
                  <a:txBody>
                    <a:bodyPr/>
                    <a:lstStyle/>
                    <a:p>
                      <a:pPr marL="342900" marR="0" lvl="0" indent="-342900" algn="ctr" defTabSz="914400" rtl="0" eaLnBrk="1" fontAlgn="base" latinLnBrk="0" hangingPunct="1">
                        <a:lnSpc>
                          <a:spcPct val="100000"/>
                        </a:lnSpc>
                        <a:spcBef>
                          <a:spcPct val="0"/>
                        </a:spcBef>
                        <a:spcAft>
                          <a:spcPct val="0"/>
                        </a:spcAft>
                        <a:buClr>
                          <a:schemeClr val="tx1"/>
                        </a:buClr>
                        <a:buSzTx/>
                        <a:buFont typeface="Wingdings" pitchFamily="2" charset="2"/>
                        <a:buNone/>
                        <a:tabLst/>
                      </a:pPr>
                      <a:r>
                        <a:rPr kumimoji="0" lang="en-US" altLang="zh-TW"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3</a:t>
                      </a:r>
                    </a:p>
                  </a:txBody>
                  <a:tcPr marT="45714" marB="45714"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 typeface="Wingdings" pitchFamily="2" charset="2"/>
                        <a:buNone/>
                        <a:tabLst/>
                      </a:pP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sym typeface="Wingdings 2" pitchFamily="18" charset="2"/>
                        </a:rPr>
                        <a:t>某</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大學</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sym typeface="Wingdings 2" pitchFamily="18" charset="2"/>
                        </a:rPr>
                        <a:t>某</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副教授執行</a:t>
                      </a:r>
                      <a:r>
                        <a:rPr kumimoji="0" lang="en-US" altLang="zh-TW"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97</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年度專題研究計畫，經本會審核發現部分</a:t>
                      </a:r>
                      <a:r>
                        <a:rPr kumimoji="0" lang="zh-TW" altLang="en-US" sz="2400" b="1" i="0" u="none" strike="noStrike" cap="none" normalizeH="0" baseline="0" smtClean="0">
                          <a:ln>
                            <a:noFill/>
                          </a:ln>
                          <a:solidFill>
                            <a:srgbClr val="CC3300"/>
                          </a:solidFill>
                          <a:effectLst/>
                          <a:latin typeface="標楷體" pitchFamily="65" charset="-120"/>
                          <a:ea typeface="標楷體" pitchFamily="65" charset="-120"/>
                          <a:cs typeface="Times New Roman" pitchFamily="18" charset="0"/>
                        </a:rPr>
                        <a:t>發票實際購置項目與發票上註明之品名不符</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，有虛報浮報之情形。</a:t>
                      </a:r>
                    </a:p>
                  </a:txBody>
                  <a:tcPr marT="45714" marB="45714"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61938" marR="0" lvl="0" indent="-261938" algn="l" defTabSz="914400" rtl="0" eaLnBrk="1" fontAlgn="base" latinLnBrk="0" hangingPunct="1">
                        <a:lnSpc>
                          <a:spcPct val="100000"/>
                        </a:lnSpc>
                        <a:spcBef>
                          <a:spcPct val="0"/>
                        </a:spcBef>
                        <a:spcAft>
                          <a:spcPct val="0"/>
                        </a:spcAft>
                        <a:buClr>
                          <a:schemeClr val="tx1"/>
                        </a:buClr>
                        <a:buSzTx/>
                        <a:buFont typeface="Wingdings" pitchFamily="2" charset="2"/>
                        <a:buNone/>
                        <a:tabLst>
                          <a:tab pos="228600" algn="l"/>
                        </a:tabLst>
                      </a:pPr>
                      <a:r>
                        <a:rPr kumimoji="0" lang="en-US" altLang="zh-TW"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1.</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停止受理某副教授申請</a:t>
                      </a:r>
                      <a:r>
                        <a:rPr kumimoji="0" lang="en-US" altLang="zh-TW"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100</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年度本會各項補助案。</a:t>
                      </a:r>
                    </a:p>
                    <a:p>
                      <a:pPr marL="261938" marR="0" lvl="0" indent="-261938" algn="l" defTabSz="914400" rtl="0" eaLnBrk="1" fontAlgn="base" latinLnBrk="0" hangingPunct="1">
                        <a:lnSpc>
                          <a:spcPct val="100000"/>
                        </a:lnSpc>
                        <a:spcBef>
                          <a:spcPct val="0"/>
                        </a:spcBef>
                        <a:spcAft>
                          <a:spcPct val="0"/>
                        </a:spcAft>
                        <a:buClr>
                          <a:schemeClr val="tx1"/>
                        </a:buClr>
                        <a:buSzTx/>
                        <a:buFont typeface="Wingdings" pitchFamily="2" charset="2"/>
                        <a:buNone/>
                        <a:tabLst>
                          <a:tab pos="228600" algn="l"/>
                        </a:tabLst>
                      </a:pPr>
                      <a:r>
                        <a:rPr kumimoji="0" lang="en-US" altLang="zh-TW"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2.</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請某大學繳回不實報支款。</a:t>
                      </a:r>
                    </a:p>
                    <a:p>
                      <a:pPr marL="261938" marR="0" lvl="0" indent="-261938" algn="l" defTabSz="914400" rtl="0" eaLnBrk="1" fontAlgn="base" latinLnBrk="0" hangingPunct="1">
                        <a:lnSpc>
                          <a:spcPct val="100000"/>
                        </a:lnSpc>
                        <a:spcBef>
                          <a:spcPct val="0"/>
                        </a:spcBef>
                        <a:spcAft>
                          <a:spcPct val="0"/>
                        </a:spcAft>
                        <a:buClr>
                          <a:schemeClr val="tx1"/>
                        </a:buClr>
                        <a:buSzTx/>
                        <a:buFont typeface="Wingdings" pitchFamily="2" charset="2"/>
                        <a:buNone/>
                        <a:tabLst>
                          <a:tab pos="228600" algn="l"/>
                        </a:tabLst>
                      </a:pPr>
                      <a:r>
                        <a:rPr kumimoji="0" lang="en-US" altLang="zh-TW"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3.</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請某大學及某副教授檢討改進。</a:t>
                      </a:r>
                    </a:p>
                  </a:txBody>
                  <a:tcPr marT="45714" marB="45714"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85706">
                <a:tc>
                  <a:txBody>
                    <a:bodyPr/>
                    <a:lstStyle/>
                    <a:p>
                      <a:pPr marL="342900" marR="0" lvl="0" indent="-342900" algn="ctr" defTabSz="914400" rtl="0" eaLnBrk="1" fontAlgn="base" latinLnBrk="0" hangingPunct="1">
                        <a:lnSpc>
                          <a:spcPct val="100000"/>
                        </a:lnSpc>
                        <a:spcBef>
                          <a:spcPct val="0"/>
                        </a:spcBef>
                        <a:spcAft>
                          <a:spcPct val="0"/>
                        </a:spcAft>
                        <a:buClr>
                          <a:schemeClr val="tx1"/>
                        </a:buClr>
                        <a:buSzTx/>
                        <a:buFont typeface="Wingdings" pitchFamily="2" charset="2"/>
                        <a:buNone/>
                        <a:tabLst/>
                      </a:pPr>
                      <a:r>
                        <a:rPr kumimoji="0" lang="en-US" altLang="zh-TW"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4</a:t>
                      </a:r>
                    </a:p>
                  </a:txBody>
                  <a:tcPr marT="45714" marB="45714"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
                          <a:schemeClr val="tx1"/>
                        </a:buClr>
                        <a:buSzTx/>
                        <a:buFont typeface="Wingdings" pitchFamily="2" charset="2"/>
                        <a:buNone/>
                        <a:tabLst/>
                      </a:pP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sym typeface="Wingdings 2" pitchFamily="18" charset="2"/>
                        </a:rPr>
                        <a:t>某</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大學</a:t>
                      </a:r>
                      <a:r>
                        <a:rPr kumimoji="0" lang="en-US" altLang="zh-TW"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sym typeface="Wingdings 2" pitchFamily="18" charset="2"/>
                        </a:rPr>
                        <a:t>2</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sym typeface="Wingdings 2" pitchFamily="18" charset="2"/>
                        </a:rPr>
                        <a:t>位副教授</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執行</a:t>
                      </a:r>
                      <a:r>
                        <a:rPr kumimoji="0" lang="en-US" altLang="zh-TW"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96</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年度專題研究計畫，經本會審核發現部分</a:t>
                      </a:r>
                      <a:r>
                        <a:rPr kumimoji="0" lang="zh-TW" altLang="en-US" sz="2400" b="1" i="0" u="none" strike="noStrike" cap="none" normalizeH="0" baseline="0" smtClean="0">
                          <a:ln>
                            <a:noFill/>
                          </a:ln>
                          <a:solidFill>
                            <a:srgbClr val="CC3300"/>
                          </a:solidFill>
                          <a:effectLst/>
                          <a:latin typeface="標楷體" pitchFamily="65" charset="-120"/>
                          <a:ea typeface="標楷體" pitchFamily="65" charset="-120"/>
                          <a:cs typeface="Times New Roman" pitchFamily="18" charset="0"/>
                        </a:rPr>
                        <a:t>發票實際購置項目與發票上註明之品名不符</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，有虛報浮報之情形。</a:t>
                      </a:r>
                    </a:p>
                  </a:txBody>
                  <a:tcPr marT="45714" marB="45714"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261938" marR="0" lvl="0" indent="-261938" algn="l" defTabSz="914400" rtl="0" eaLnBrk="1" fontAlgn="base" latinLnBrk="0" hangingPunct="1">
                        <a:lnSpc>
                          <a:spcPct val="100000"/>
                        </a:lnSpc>
                        <a:spcBef>
                          <a:spcPct val="0"/>
                        </a:spcBef>
                        <a:spcAft>
                          <a:spcPct val="0"/>
                        </a:spcAft>
                        <a:buClr>
                          <a:schemeClr val="tx1"/>
                        </a:buClr>
                        <a:buSzTx/>
                        <a:buFontTx/>
                        <a:buAutoNum type="arabicPeriod"/>
                        <a:tabLst>
                          <a:tab pos="228600" algn="l"/>
                        </a:tabLst>
                      </a:pP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停止受理該</a:t>
                      </a:r>
                      <a:r>
                        <a:rPr kumimoji="0" lang="en-US" altLang="zh-TW"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2</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位副教授申請</a:t>
                      </a:r>
                      <a:r>
                        <a:rPr kumimoji="0" lang="en-US" altLang="zh-TW"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101</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年度本會各項補助案。</a:t>
                      </a:r>
                    </a:p>
                    <a:p>
                      <a:pPr marL="261938" marR="0" lvl="0" indent="-261938" algn="l" defTabSz="914400" rtl="0" eaLnBrk="1" fontAlgn="base" latinLnBrk="0" hangingPunct="1">
                        <a:lnSpc>
                          <a:spcPct val="100000"/>
                        </a:lnSpc>
                        <a:spcBef>
                          <a:spcPct val="0"/>
                        </a:spcBef>
                        <a:spcAft>
                          <a:spcPct val="0"/>
                        </a:spcAft>
                        <a:buClr>
                          <a:schemeClr val="tx1"/>
                        </a:buClr>
                        <a:buSzTx/>
                        <a:buFontTx/>
                        <a:buAutoNum type="arabicPeriod"/>
                        <a:tabLst>
                          <a:tab pos="228600" algn="l"/>
                        </a:tabLst>
                      </a:pP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請某大學繳回不實報支款。</a:t>
                      </a:r>
                    </a:p>
                    <a:p>
                      <a:pPr marL="261938" marR="0" lvl="0" indent="-261938" algn="l" defTabSz="914400" rtl="0" eaLnBrk="1" fontAlgn="base" latinLnBrk="0" hangingPunct="1">
                        <a:lnSpc>
                          <a:spcPct val="100000"/>
                        </a:lnSpc>
                        <a:spcBef>
                          <a:spcPct val="0"/>
                        </a:spcBef>
                        <a:spcAft>
                          <a:spcPct val="0"/>
                        </a:spcAft>
                        <a:buClr>
                          <a:schemeClr val="tx1"/>
                        </a:buClr>
                        <a:buSzTx/>
                        <a:buFontTx/>
                        <a:buAutoNum type="arabicPeriod"/>
                        <a:tabLst>
                          <a:tab pos="228600" algn="l"/>
                        </a:tabLst>
                      </a:pP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請某大學及</a:t>
                      </a:r>
                      <a:r>
                        <a:rPr kumimoji="0" lang="en-US" altLang="zh-TW"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2</a:t>
                      </a:r>
                      <a:r>
                        <a:rPr kumimoji="0" lang="zh-TW" altLang="en-US" sz="2400" b="1" i="0" u="none" strike="noStrike" cap="none" normalizeH="0" baseline="0" smtClean="0">
                          <a:ln>
                            <a:noFill/>
                          </a:ln>
                          <a:solidFill>
                            <a:srgbClr val="000066"/>
                          </a:solidFill>
                          <a:effectLst/>
                          <a:latin typeface="標楷體" pitchFamily="65" charset="-120"/>
                          <a:ea typeface="標楷體" pitchFamily="65" charset="-120"/>
                          <a:cs typeface="Times New Roman" pitchFamily="18" charset="0"/>
                        </a:rPr>
                        <a:t>位副教授檢討改進。</a:t>
                      </a:r>
                    </a:p>
                  </a:txBody>
                  <a:tcPr marT="45714" marB="45714"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bl>
          </a:graphicData>
        </a:graphic>
      </p:graphicFrame>
      <p:sp>
        <p:nvSpPr>
          <p:cNvPr id="40981" name="Rectangle 122"/>
          <p:cNvSpPr>
            <a:spLocks noChangeArrowheads="1"/>
          </p:cNvSpPr>
          <p:nvPr/>
        </p:nvSpPr>
        <p:spPr bwMode="gray">
          <a:xfrm>
            <a:off x="395288" y="188913"/>
            <a:ext cx="8424862" cy="53657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1" hangingPunct="1"/>
            <a:r>
              <a:rPr lang="zh-TW" altLang="en-US" sz="3200">
                <a:solidFill>
                  <a:schemeClr val="bg1"/>
                </a:solidFill>
                <a:latin typeface="Arial" charset="0"/>
              </a:rPr>
              <a:t>歷年國科會查核意見</a:t>
            </a:r>
            <a:r>
              <a:rPr lang="zh-TW" altLang="en-US" sz="2400">
                <a:solidFill>
                  <a:schemeClr val="bg1"/>
                </a:solidFill>
                <a:latin typeface="Arial" charset="0"/>
                <a:ea typeface="新細明體" charset="-120"/>
              </a:rPr>
              <a:t> </a:t>
            </a:r>
          </a:p>
        </p:txBody>
      </p:sp>
      <p:grpSp>
        <p:nvGrpSpPr>
          <p:cNvPr id="40982" name="Group 123"/>
          <p:cNvGrpSpPr>
            <a:grpSpLocks/>
          </p:cNvGrpSpPr>
          <p:nvPr/>
        </p:nvGrpSpPr>
        <p:grpSpPr bwMode="auto">
          <a:xfrm>
            <a:off x="971550" y="692150"/>
            <a:ext cx="7129463" cy="649288"/>
            <a:chOff x="158" y="3748"/>
            <a:chExt cx="2404" cy="395"/>
          </a:xfrm>
        </p:grpSpPr>
        <p:sp>
          <p:nvSpPr>
            <p:cNvPr id="40983" name="AutoShape 124"/>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40984" name="AutoShape 125"/>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lang="zh-TW" altLang="en-US" sz="2800">
                  <a:solidFill>
                    <a:srgbClr val="CC0000"/>
                  </a:solidFill>
                </a:rPr>
                <a:t>經費虛報浮報案件處理情形一覽表</a:t>
              </a:r>
              <a:r>
                <a:rPr lang="en-US" altLang="zh-TW" sz="2800">
                  <a:solidFill>
                    <a:srgbClr val="CC0000"/>
                  </a:solidFill>
                </a:rPr>
                <a:t>(2/2)</a:t>
              </a:r>
              <a:endParaRPr lang="zh-TW" altLang="en-US" sz="2800">
                <a:solidFill>
                  <a:srgbClr val="CC0000"/>
                </a:solidFill>
              </a:endParaRPr>
            </a:p>
          </p:txBody>
        </p:sp>
      </p:grpSp>
    </p:spTree>
  </p:cSld>
  <p:clrMapOvr>
    <a:masterClrMapping/>
  </p:clrMapOvr>
  <p:transition spd="slow">
    <p:randomBar dir="vert"/>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684213" y="1484313"/>
            <a:ext cx="7486650" cy="4897437"/>
          </a:xfrm>
        </p:spPr>
        <p:txBody>
          <a:bodyPr/>
          <a:lstStyle/>
          <a:p>
            <a:pPr marL="711200" indent="-711200" algn="ctr" eaLnBrk="1" hangingPunct="1">
              <a:buFont typeface="Wingdings" pitchFamily="2" charset="2"/>
              <a:buNone/>
            </a:pPr>
            <a:endParaRPr lang="zh-TW" altLang="en-US" sz="3600" smtClean="0">
              <a:latin typeface="標楷體" pitchFamily="65" charset="-120"/>
              <a:ea typeface="標楷體" pitchFamily="65" charset="-120"/>
            </a:endParaRPr>
          </a:p>
          <a:p>
            <a:pPr marL="711200" indent="-711200" eaLnBrk="1" hangingPunct="1"/>
            <a:r>
              <a:rPr lang="zh-TW" altLang="en-US" smtClean="0">
                <a:latin typeface="標楷體" pitchFamily="65" charset="-120"/>
                <a:ea typeface="標楷體" pitchFamily="65" charset="-120"/>
              </a:rPr>
              <a:t>○○縣政府社會福利課課長，</a:t>
            </a:r>
            <a:r>
              <a:rPr lang="zh-TW" altLang="en-US" sz="3600" smtClean="0">
                <a:solidFill>
                  <a:srgbClr val="CC3300"/>
                </a:solidFill>
                <a:latin typeface="標楷體" pitchFamily="65" charset="-120"/>
                <a:ea typeface="標楷體" pitchFamily="65" charset="-120"/>
              </a:rPr>
              <a:t>實際未出差，卻報支出差旅費。</a:t>
            </a:r>
          </a:p>
          <a:p>
            <a:pPr marL="711200" indent="-711200" eaLnBrk="1" hangingPunct="1"/>
            <a:r>
              <a:rPr lang="zh-TW" altLang="en-US" smtClean="0">
                <a:latin typeface="標楷體" pitchFamily="65" charset="-120"/>
                <a:ea typeface="標楷體" pitchFamily="65" charset="-120"/>
              </a:rPr>
              <a:t>○○高分院判刑</a:t>
            </a:r>
            <a:r>
              <a:rPr lang="en-US" altLang="zh-TW" smtClean="0">
                <a:latin typeface="標楷體" pitchFamily="65" charset="-120"/>
                <a:ea typeface="標楷體" pitchFamily="65" charset="-120"/>
              </a:rPr>
              <a:t>1</a:t>
            </a:r>
            <a:r>
              <a:rPr lang="zh-TW" altLang="en-US" smtClean="0">
                <a:latin typeface="標楷體" pitchFamily="65" charset="-120"/>
                <a:ea typeface="標楷體" pitchFamily="65" charset="-120"/>
              </a:rPr>
              <a:t>年</a:t>
            </a:r>
            <a:r>
              <a:rPr lang="en-US" altLang="zh-TW" smtClean="0">
                <a:latin typeface="標楷體" pitchFamily="65" charset="-120"/>
                <a:ea typeface="標楷體" pitchFamily="65" charset="-120"/>
              </a:rPr>
              <a:t>10</a:t>
            </a:r>
            <a:r>
              <a:rPr lang="zh-TW" altLang="en-US" smtClean="0">
                <a:latin typeface="標楷體" pitchFamily="65" charset="-120"/>
                <a:ea typeface="標楷體" pitchFamily="65" charset="-120"/>
              </a:rPr>
              <a:t>個月，禠奪公權</a:t>
            </a:r>
            <a:r>
              <a:rPr lang="en-US" altLang="zh-TW" smtClean="0">
                <a:latin typeface="標楷體" pitchFamily="65" charset="-120"/>
                <a:ea typeface="標楷體" pitchFamily="65" charset="-120"/>
              </a:rPr>
              <a:t>1</a:t>
            </a:r>
            <a:r>
              <a:rPr lang="zh-TW" altLang="en-US" smtClean="0">
                <a:latin typeface="標楷體" pitchFamily="65" charset="-120"/>
                <a:ea typeface="標楷體" pitchFamily="65" charset="-120"/>
              </a:rPr>
              <a:t>年。</a:t>
            </a:r>
          </a:p>
          <a:p>
            <a:pPr marL="711200" indent="-711200" eaLnBrk="1" hangingPunct="1"/>
            <a:r>
              <a:rPr lang="zh-TW" altLang="en-US" sz="3600" smtClean="0">
                <a:solidFill>
                  <a:srgbClr val="CC3300"/>
                </a:solidFill>
                <a:latin typeface="標楷體" pitchFamily="65" charset="-120"/>
                <a:ea typeface="標楷體" pitchFamily="65" charset="-120"/>
              </a:rPr>
              <a:t>利用職務上之機會詐取財物。</a:t>
            </a:r>
          </a:p>
        </p:txBody>
      </p:sp>
      <p:sp>
        <p:nvSpPr>
          <p:cNvPr id="41987" name="Rectangle 3"/>
          <p:cNvSpPr>
            <a:spLocks noGrp="1" noChangeArrowheads="1"/>
          </p:cNvSpPr>
          <p:nvPr>
            <p:ph type="title"/>
          </p:nvPr>
        </p:nvSpPr>
        <p:spPr>
          <a:solidFill>
            <a:srgbClr val="000000"/>
          </a:solidFill>
        </p:spPr>
        <p:txBody>
          <a:bodyPr/>
          <a:lstStyle/>
          <a:p>
            <a:pPr eaLnBrk="1" hangingPunct="1"/>
            <a:r>
              <a:rPr lang="zh-TW" altLang="en-US" sz="3200" smtClean="0">
                <a:ea typeface="標楷體" pitchFamily="65" charset="-120"/>
              </a:rPr>
              <a:t>案例分享</a:t>
            </a:r>
          </a:p>
        </p:txBody>
      </p:sp>
      <p:grpSp>
        <p:nvGrpSpPr>
          <p:cNvPr id="41988" name="Group 4"/>
          <p:cNvGrpSpPr>
            <a:grpSpLocks/>
          </p:cNvGrpSpPr>
          <p:nvPr/>
        </p:nvGrpSpPr>
        <p:grpSpPr bwMode="auto">
          <a:xfrm>
            <a:off x="1979613" y="692150"/>
            <a:ext cx="5327650" cy="577850"/>
            <a:chOff x="158" y="3748"/>
            <a:chExt cx="2404" cy="395"/>
          </a:xfrm>
        </p:grpSpPr>
        <p:sp>
          <p:nvSpPr>
            <p:cNvPr id="41989" name="AutoShape 5"/>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41990" name="AutoShape 6"/>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spcBef>
                  <a:spcPct val="20000"/>
                </a:spcBef>
                <a:buClr>
                  <a:schemeClr val="tx1"/>
                </a:buClr>
                <a:buFont typeface="Wingdings" pitchFamily="2" charset="2"/>
                <a:buNone/>
              </a:pPr>
              <a:r>
                <a:rPr lang="zh-TW" altLang="en-US" sz="2800"/>
                <a:t>實際未出差，卻報支出差旅費</a:t>
              </a:r>
            </a:p>
          </p:txBody>
        </p:sp>
      </p:gr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323850" y="260350"/>
            <a:ext cx="8424863" cy="536575"/>
          </a:xfrm>
        </p:spPr>
        <p:txBody>
          <a:bodyPr/>
          <a:lstStyle/>
          <a:p>
            <a:pPr eaLnBrk="1" hangingPunct="1"/>
            <a:r>
              <a:rPr lang="zh-TW" altLang="en-US" sz="3200" smtClean="0">
                <a:ea typeface="標楷體" pitchFamily="65" charset="-120"/>
              </a:rPr>
              <a:t>再次叮嚀</a:t>
            </a:r>
          </a:p>
        </p:txBody>
      </p:sp>
      <p:sp>
        <p:nvSpPr>
          <p:cNvPr id="228355" name="Rectangle 3"/>
          <p:cNvSpPr>
            <a:spLocks noGrp="1" noChangeArrowheads="1"/>
          </p:cNvSpPr>
          <p:nvPr>
            <p:ph type="body" idx="1"/>
          </p:nvPr>
        </p:nvSpPr>
        <p:spPr>
          <a:xfrm>
            <a:off x="323850" y="836613"/>
            <a:ext cx="8496300" cy="5199062"/>
          </a:xfrm>
        </p:spPr>
        <p:txBody>
          <a:bodyPr/>
          <a:lstStyle/>
          <a:p>
            <a:pPr eaLnBrk="1" hangingPunct="1">
              <a:lnSpc>
                <a:spcPct val="80000"/>
              </a:lnSpc>
            </a:pPr>
            <a:r>
              <a:rPr lang="zh-TW" altLang="en-US" sz="2200" dirty="0" smtClean="0">
                <a:latin typeface="標楷體" pitchFamily="65" charset="-120"/>
                <a:ea typeface="標楷體" pitchFamily="65" charset="-120"/>
              </a:rPr>
              <a:t>邇來陸續發生多起大專院校教師利用職務上教學研究之機會，</a:t>
            </a:r>
            <a:r>
              <a:rPr lang="zh-TW" altLang="en-US" sz="3000" dirty="0" smtClean="0">
                <a:solidFill>
                  <a:srgbClr val="CC3300"/>
                </a:solidFill>
                <a:latin typeface="標楷體" pitchFamily="65" charset="-120"/>
                <a:ea typeface="標楷體" pitchFamily="65" charset="-120"/>
              </a:rPr>
              <a:t>以不實發票沖抵，或以學生充當人頭冒領研究費遭起訴之案件</a:t>
            </a:r>
            <a:r>
              <a:rPr lang="zh-TW" altLang="en-US" sz="3000" dirty="0" smtClean="0">
                <a:latin typeface="標楷體" pitchFamily="65" charset="-120"/>
                <a:ea typeface="標楷體" pitchFamily="65" charset="-120"/>
              </a:rPr>
              <a:t>。</a:t>
            </a:r>
          </a:p>
          <a:p>
            <a:pPr eaLnBrk="1" hangingPunct="1">
              <a:lnSpc>
                <a:spcPct val="80000"/>
              </a:lnSpc>
            </a:pPr>
            <a:r>
              <a:rPr lang="zh-TW" altLang="en-US" sz="2200" dirty="0" smtClean="0">
                <a:latin typeface="標楷體" pitchFamily="65" charset="-120"/>
                <a:ea typeface="標楷體" pitchFamily="65" charset="-120"/>
              </a:rPr>
              <a:t>依行政院訂定「支出憑證處理要點」第</a:t>
            </a:r>
            <a:r>
              <a:rPr lang="en-US" altLang="zh-TW" sz="2200" dirty="0" smtClean="0">
                <a:latin typeface="標楷體" pitchFamily="65" charset="-120"/>
                <a:ea typeface="標楷體" pitchFamily="65" charset="-120"/>
              </a:rPr>
              <a:t>3</a:t>
            </a:r>
            <a:r>
              <a:rPr lang="zh-TW" altLang="en-US" sz="2200" dirty="0" smtClean="0">
                <a:latin typeface="標楷體" pitchFamily="65" charset="-120"/>
                <a:ea typeface="標楷體" pitchFamily="65" charset="-120"/>
              </a:rPr>
              <a:t>點規定：「各機關員工向機關申請支付款項，</a:t>
            </a:r>
            <a:r>
              <a:rPr lang="zh-TW" altLang="en-US" sz="2200" dirty="0" smtClean="0">
                <a:solidFill>
                  <a:srgbClr val="CC3300"/>
                </a:solidFill>
                <a:latin typeface="標楷體" pitchFamily="65" charset="-120"/>
                <a:ea typeface="標楷體" pitchFamily="65" charset="-120"/>
              </a:rPr>
              <a:t>應本</a:t>
            </a:r>
            <a:r>
              <a:rPr lang="zh-TW" altLang="en-US" sz="3000" u="sng" dirty="0" smtClean="0">
                <a:solidFill>
                  <a:srgbClr val="CC3300"/>
                </a:solidFill>
                <a:latin typeface="標楷體" pitchFamily="65" charset="-120"/>
                <a:ea typeface="標楷體" pitchFamily="65" charset="-120"/>
              </a:rPr>
              <a:t>誠信原則</a:t>
            </a:r>
            <a:r>
              <a:rPr lang="zh-TW" altLang="en-US" sz="2400" dirty="0" smtClean="0">
                <a:solidFill>
                  <a:srgbClr val="CC3300"/>
                </a:solidFill>
                <a:latin typeface="標楷體" pitchFamily="65" charset="-120"/>
                <a:ea typeface="標楷體" pitchFamily="65" charset="-120"/>
              </a:rPr>
              <a:t>對所提出之支出憑證之</a:t>
            </a:r>
            <a:r>
              <a:rPr lang="zh-TW" altLang="en-US" sz="3000" u="sng" dirty="0" smtClean="0">
                <a:solidFill>
                  <a:srgbClr val="CC3300"/>
                </a:solidFill>
                <a:latin typeface="標楷體" pitchFamily="65" charset="-120"/>
                <a:ea typeface="標楷體" pitchFamily="65" charset="-120"/>
              </a:rPr>
              <a:t>支付事實真實性負責</a:t>
            </a:r>
            <a:r>
              <a:rPr lang="zh-TW" altLang="en-US" sz="3000" dirty="0" smtClean="0">
                <a:solidFill>
                  <a:srgbClr val="CC3300"/>
                </a:solidFill>
                <a:latin typeface="標楷體" pitchFamily="65" charset="-120"/>
                <a:ea typeface="標楷體" pitchFamily="65" charset="-120"/>
              </a:rPr>
              <a:t>，如有不實應負相關責任</a:t>
            </a:r>
            <a:r>
              <a:rPr lang="zh-TW" altLang="en-US" sz="2400" dirty="0" smtClean="0">
                <a:latin typeface="標楷體" pitchFamily="65" charset="-120"/>
                <a:ea typeface="標楷體" pitchFamily="65" charset="-120"/>
              </a:rPr>
              <a:t>。」</a:t>
            </a:r>
          </a:p>
          <a:p>
            <a:pPr eaLnBrk="1" hangingPunct="1">
              <a:lnSpc>
                <a:spcPct val="80000"/>
              </a:lnSpc>
            </a:pPr>
            <a:r>
              <a:rPr lang="zh-TW" altLang="en-US" sz="2200" dirty="0" smtClean="0">
                <a:latin typeface="標楷體" pitchFamily="65" charset="-120"/>
                <a:ea typeface="標楷體" pitchFamily="65" charset="-120"/>
              </a:rPr>
              <a:t>另國科會對於補助專題研究計畫之各項支出憑證，如有</a:t>
            </a:r>
            <a:r>
              <a:rPr lang="zh-TW" altLang="en-US" sz="3000" dirty="0" smtClean="0">
                <a:solidFill>
                  <a:srgbClr val="CC3300"/>
                </a:solidFill>
                <a:latin typeface="標楷體" pitchFamily="65" charset="-120"/>
                <a:ea typeface="標楷體" pitchFamily="65" charset="-120"/>
              </a:rPr>
              <a:t>虛報、</a:t>
            </a:r>
            <a:r>
              <a:rPr lang="zh-TW" altLang="en-US" sz="3200" dirty="0" smtClean="0">
                <a:solidFill>
                  <a:srgbClr val="CC3300"/>
                </a:solidFill>
                <a:latin typeface="標楷體" pitchFamily="65" charset="-120"/>
                <a:ea typeface="標楷體" pitchFamily="65" charset="-120"/>
              </a:rPr>
              <a:t>浮報</a:t>
            </a:r>
            <a:r>
              <a:rPr lang="zh-TW" altLang="en-US" sz="2200" dirty="0" smtClean="0">
                <a:latin typeface="標楷體" pitchFamily="65" charset="-120"/>
                <a:ea typeface="標楷體" pitchFamily="65" charset="-120"/>
              </a:rPr>
              <a:t>之情形，計畫主持人可能遭</a:t>
            </a:r>
            <a:r>
              <a:rPr lang="zh-TW" altLang="en-US" sz="3000" dirty="0" smtClean="0">
                <a:solidFill>
                  <a:srgbClr val="CC3300"/>
                </a:solidFill>
                <a:latin typeface="標楷體" pitchFamily="65" charset="-120"/>
                <a:ea typeface="標楷體" pitchFamily="65" charset="-120"/>
              </a:rPr>
              <a:t>停權處分</a:t>
            </a:r>
            <a:r>
              <a:rPr lang="zh-TW" altLang="en-US" sz="2200" dirty="0" smtClean="0">
                <a:latin typeface="標楷體" pitchFamily="65" charset="-120"/>
                <a:ea typeface="標楷體" pitchFamily="65" charset="-120"/>
              </a:rPr>
              <a:t>或</a:t>
            </a:r>
            <a:r>
              <a:rPr lang="zh-TW" altLang="en-US" sz="3000" dirty="0" smtClean="0">
                <a:latin typeface="標楷體" pitchFamily="65" charset="-120"/>
                <a:ea typeface="標楷體" pitchFamily="65" charset="-120"/>
              </a:rPr>
              <a:t>降低</a:t>
            </a:r>
            <a:r>
              <a:rPr lang="zh-TW" altLang="en-US" sz="2200" dirty="0" smtClean="0">
                <a:latin typeface="標楷體" pitchFamily="65" charset="-120"/>
                <a:ea typeface="標楷體" pitchFamily="65" charset="-120"/>
              </a:rPr>
              <a:t>對本校專題研究</a:t>
            </a:r>
            <a:r>
              <a:rPr lang="zh-TW" altLang="en-US" sz="3000" dirty="0" smtClean="0">
                <a:solidFill>
                  <a:srgbClr val="CC3300"/>
                </a:solidFill>
                <a:latin typeface="標楷體" pitchFamily="65" charset="-120"/>
                <a:ea typeface="標楷體" pitchFamily="65" charset="-120"/>
              </a:rPr>
              <a:t>計畫管理費補助比例或</a:t>
            </a:r>
            <a:r>
              <a:rPr lang="zh-TW" altLang="en-US" sz="3200" b="0" dirty="0" smtClean="0">
                <a:solidFill>
                  <a:srgbClr val="6600CC"/>
                </a:solidFill>
                <a:latin typeface="標楷體" pitchFamily="65" charset="-120"/>
                <a:ea typeface="標楷體" pitchFamily="65" charset="-120"/>
              </a:rPr>
              <a:t>移送檢調單位偵辦</a:t>
            </a:r>
            <a:r>
              <a:rPr lang="zh-TW" altLang="en-US" sz="3200" dirty="0" smtClean="0">
                <a:latin typeface="標楷體" pitchFamily="65" charset="-120"/>
                <a:ea typeface="標楷體" pitchFamily="65" charset="-120"/>
              </a:rPr>
              <a:t>。 </a:t>
            </a:r>
            <a:endParaRPr lang="en-US" altLang="zh-TW" sz="3200" dirty="0" smtClean="0">
              <a:latin typeface="標楷體" pitchFamily="65" charset="-120"/>
              <a:ea typeface="標楷體" pitchFamily="65" charset="-120"/>
            </a:endParaRPr>
          </a:p>
          <a:p>
            <a:r>
              <a:rPr lang="zh-TW" altLang="zh-TW" sz="1800" dirty="0" smtClean="0">
                <a:latin typeface="標楷體" pitchFamily="65" charset="-120"/>
                <a:ea typeface="標楷體" pitchFamily="65" charset="-120"/>
              </a:rPr>
              <a:t>刑法第</a:t>
            </a:r>
            <a:r>
              <a:rPr lang="en-US" altLang="zh-TW" sz="1800" dirty="0" smtClean="0">
                <a:latin typeface="標楷體" pitchFamily="65" charset="-120"/>
                <a:ea typeface="標楷體" pitchFamily="65" charset="-120"/>
              </a:rPr>
              <a:t>214</a:t>
            </a:r>
            <a:r>
              <a:rPr lang="zh-TW" altLang="zh-TW" sz="1800" dirty="0" smtClean="0">
                <a:latin typeface="標楷體" pitchFamily="65" charset="-120"/>
                <a:ea typeface="標楷體" pitchFamily="65" charset="-120"/>
              </a:rPr>
              <a:t>條（使公務員登載不實罪）：明知為不實之事項，而使公務員登載於職務上所掌之公文書，足以生損害於公眾或他人者，處三年以下有期徒刑、拘役或五百元以下罰金。</a:t>
            </a:r>
            <a:r>
              <a:rPr lang="en-US" altLang="zh-TW" sz="1800" dirty="0" smtClean="0">
                <a:latin typeface="標楷體" pitchFamily="65" charset="-120"/>
                <a:ea typeface="標楷體" pitchFamily="65" charset="-120"/>
              </a:rPr>
              <a:t> </a:t>
            </a:r>
            <a:endParaRPr lang="zh-TW" altLang="zh-TW" sz="1800" dirty="0" smtClean="0">
              <a:latin typeface="標楷體" pitchFamily="65" charset="-120"/>
              <a:ea typeface="標楷體" pitchFamily="65" charset="-120"/>
            </a:endParaRPr>
          </a:p>
          <a:p>
            <a:r>
              <a:rPr lang="zh-TW" altLang="zh-TW" sz="1800" dirty="0" smtClean="0">
                <a:latin typeface="標楷體" pitchFamily="65" charset="-120"/>
                <a:ea typeface="標楷體" pitchFamily="65" charset="-120"/>
              </a:rPr>
              <a:t>刑法第</a:t>
            </a:r>
            <a:r>
              <a:rPr lang="en-US" altLang="zh-TW" sz="1800" dirty="0" smtClean="0">
                <a:latin typeface="標楷體" pitchFamily="65" charset="-120"/>
                <a:ea typeface="標楷體" pitchFamily="65" charset="-120"/>
              </a:rPr>
              <a:t>213</a:t>
            </a:r>
            <a:r>
              <a:rPr lang="zh-TW" altLang="zh-TW" sz="1800" dirty="0" smtClean="0">
                <a:latin typeface="標楷體" pitchFamily="65" charset="-120"/>
                <a:ea typeface="標楷體" pitchFamily="65" charset="-120"/>
              </a:rPr>
              <a:t>條（公文書不實登載罪）：公務員明知為不實之事項，而登載於職務上所掌之公文書，足以生損害於公眾或他人者，處一年以上七年以下有期徒刑。</a:t>
            </a:r>
          </a:p>
          <a:p>
            <a:pPr eaLnBrk="1" hangingPunct="1">
              <a:lnSpc>
                <a:spcPct val="80000"/>
              </a:lnSpc>
            </a:pPr>
            <a:endParaRPr lang="zh-TW" altLang="en-US" sz="2400" dirty="0" smtClean="0">
              <a:latin typeface="標楷體" pitchFamily="65" charset="-120"/>
              <a:ea typeface="標楷體"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8355">
                                            <p:txEl>
                                              <p:pRg st="0" end="0"/>
                                            </p:txEl>
                                          </p:spTgt>
                                        </p:tgtEl>
                                        <p:attrNameLst>
                                          <p:attrName>style.visibility</p:attrName>
                                        </p:attrNameLst>
                                      </p:cBhvr>
                                      <p:to>
                                        <p:strVal val="visible"/>
                                      </p:to>
                                    </p:set>
                                    <p:animEffect transition="in" filter="box(in)">
                                      <p:cBhvr>
                                        <p:cTn id="7" dur="500"/>
                                        <p:tgtEl>
                                          <p:spTgt spid="2283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28355">
                                            <p:txEl>
                                              <p:pRg st="1" end="1"/>
                                            </p:txEl>
                                          </p:spTgt>
                                        </p:tgtEl>
                                        <p:attrNameLst>
                                          <p:attrName>style.visibility</p:attrName>
                                        </p:attrNameLst>
                                      </p:cBhvr>
                                      <p:to>
                                        <p:strVal val="visible"/>
                                      </p:to>
                                    </p:set>
                                    <p:animEffect transition="in" filter="box(in)">
                                      <p:cBhvr>
                                        <p:cTn id="12" dur="500"/>
                                        <p:tgtEl>
                                          <p:spTgt spid="2283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228355">
                                            <p:txEl>
                                              <p:pRg st="2" end="2"/>
                                            </p:txEl>
                                          </p:spTgt>
                                        </p:tgtEl>
                                        <p:attrNameLst>
                                          <p:attrName>style.visibility</p:attrName>
                                        </p:attrNameLst>
                                      </p:cBhvr>
                                      <p:to>
                                        <p:strVal val="visible"/>
                                      </p:to>
                                    </p:set>
                                    <p:animEffect transition="in" filter="box(in)">
                                      <p:cBhvr>
                                        <p:cTn id="17" dur="500"/>
                                        <p:tgtEl>
                                          <p:spTgt spid="2283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nodeType="clickEffect">
                                  <p:stCondLst>
                                    <p:cond delay="0"/>
                                  </p:stCondLst>
                                  <p:childTnLst>
                                    <p:set>
                                      <p:cBhvr>
                                        <p:cTn id="21" dur="1" fill="hold">
                                          <p:stCondLst>
                                            <p:cond delay="0"/>
                                          </p:stCondLst>
                                        </p:cTn>
                                        <p:tgtEl>
                                          <p:spTgt spid="228355">
                                            <p:txEl>
                                              <p:pRg st="3" end="3"/>
                                            </p:txEl>
                                          </p:spTgt>
                                        </p:tgtEl>
                                        <p:attrNameLst>
                                          <p:attrName>style.visibility</p:attrName>
                                        </p:attrNameLst>
                                      </p:cBhvr>
                                      <p:to>
                                        <p:strVal val="visible"/>
                                      </p:to>
                                    </p:set>
                                    <p:animEffect transition="in" filter="box(in)">
                                      <p:cBhvr>
                                        <p:cTn id="22" dur="500"/>
                                        <p:tgtEl>
                                          <p:spTgt spid="2283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228355">
                                            <p:txEl>
                                              <p:pRg st="4" end="4"/>
                                            </p:txEl>
                                          </p:spTgt>
                                        </p:tgtEl>
                                        <p:attrNameLst>
                                          <p:attrName>style.visibility</p:attrName>
                                        </p:attrNameLst>
                                      </p:cBhvr>
                                      <p:to>
                                        <p:strVal val="visible"/>
                                      </p:to>
                                    </p:set>
                                    <p:animEffect transition="in" filter="box(in)">
                                      <p:cBhvr>
                                        <p:cTn id="27" dur="500"/>
                                        <p:tgtEl>
                                          <p:spTgt spid="2283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gray">
          <a:xfrm>
            <a:off x="395288" y="188913"/>
            <a:ext cx="8424862" cy="536575"/>
          </a:xfrm>
          <a:prstGeom prst="rect">
            <a:avLst/>
          </a:prstGeom>
          <a:solidFill>
            <a:srgbClr val="000000"/>
          </a:solidFill>
          <a:ln w="9525">
            <a:noFill/>
            <a:miter lim="800000"/>
            <a:headEnd/>
            <a:tailEnd/>
          </a:ln>
        </p:spPr>
        <p:txBody>
          <a:bodyPr anchor="ctr"/>
          <a:lstStyle/>
          <a:p>
            <a:pPr algn="ctr" eaLnBrk="1" hangingPunct="1">
              <a:defRPr/>
            </a:pPr>
            <a:r>
              <a:rPr lang="zh-TW" altLang="en-US" sz="2800" kern="0" dirty="0">
                <a:solidFill>
                  <a:schemeClr val="bg1"/>
                </a:solidFill>
                <a:latin typeface="標楷體" pitchFamily="65" charset="-120"/>
                <a:cs typeface="+mj-cs"/>
              </a:rPr>
              <a:t>未來支出憑證查核重點</a:t>
            </a:r>
          </a:p>
        </p:txBody>
      </p:sp>
      <p:sp>
        <p:nvSpPr>
          <p:cNvPr id="8" name="Rectangle 6"/>
          <p:cNvSpPr txBox="1">
            <a:spLocks noChangeArrowheads="1"/>
          </p:cNvSpPr>
          <p:nvPr/>
        </p:nvSpPr>
        <p:spPr bwMode="gray">
          <a:xfrm>
            <a:off x="323850" y="1052513"/>
            <a:ext cx="8526463" cy="5424487"/>
          </a:xfrm>
          <a:prstGeom prst="rect">
            <a:avLst/>
          </a:prstGeom>
          <a:noFill/>
          <a:ln w="9525">
            <a:noFill/>
            <a:miter lim="800000"/>
            <a:headEnd/>
            <a:tailEnd/>
          </a:ln>
        </p:spPr>
        <p:txBody>
          <a:bodyPr/>
          <a:lstStyle/>
          <a:p>
            <a:pPr marL="711200" indent="-711200" eaLnBrk="1" hangingPunct="1">
              <a:spcBef>
                <a:spcPct val="20000"/>
              </a:spcBef>
              <a:buClr>
                <a:schemeClr val="tx1"/>
              </a:buClr>
              <a:buFont typeface="Wingdings" pitchFamily="2" charset="2"/>
              <a:buChar char="v"/>
              <a:defRPr/>
            </a:pPr>
            <a:r>
              <a:rPr lang="zh-TW" altLang="en-US" sz="3200" kern="0" dirty="0">
                <a:solidFill>
                  <a:srgbClr val="FF0000"/>
                </a:solidFill>
                <a:latin typeface="標楷體" pitchFamily="65" charset="-120"/>
              </a:rPr>
              <a:t>與計畫之相關性？是否為可支用項目或核定項目？</a:t>
            </a:r>
            <a:endParaRPr lang="en-US" altLang="zh-TW" sz="3200" kern="0" dirty="0">
              <a:solidFill>
                <a:srgbClr val="FF0000"/>
              </a:solidFill>
              <a:latin typeface="標楷體" pitchFamily="65" charset="-120"/>
            </a:endParaRPr>
          </a:p>
          <a:p>
            <a:pPr marL="711200" indent="-711200" eaLnBrk="1" hangingPunct="1">
              <a:spcBef>
                <a:spcPct val="20000"/>
              </a:spcBef>
              <a:buClr>
                <a:schemeClr val="tx1"/>
              </a:buClr>
              <a:buFont typeface="Wingdings" pitchFamily="2" charset="2"/>
              <a:buChar char="v"/>
              <a:defRPr/>
            </a:pPr>
            <a:r>
              <a:rPr lang="zh-TW" altLang="en-US" sz="3200" kern="0" dirty="0">
                <a:solidFill>
                  <a:srgbClr val="FF0000"/>
                </a:solidFill>
                <a:latin typeface="標楷體" pitchFamily="65" charset="-120"/>
              </a:rPr>
              <a:t>化整為零分批請購，規避政府採購法。</a:t>
            </a:r>
            <a:endParaRPr lang="en-US" altLang="zh-TW" sz="3200" kern="0" dirty="0">
              <a:solidFill>
                <a:srgbClr val="FF0000"/>
              </a:solidFill>
              <a:latin typeface="標楷體" pitchFamily="65" charset="-120"/>
            </a:endParaRPr>
          </a:p>
          <a:p>
            <a:pPr marL="711200" indent="-711200" eaLnBrk="1" hangingPunct="1">
              <a:spcBef>
                <a:spcPct val="20000"/>
              </a:spcBef>
              <a:buClr>
                <a:schemeClr val="tx1"/>
              </a:buClr>
              <a:buFont typeface="Arial" pitchFamily="34" charset="0"/>
              <a:buChar char="•"/>
              <a:defRPr/>
            </a:pPr>
            <a:r>
              <a:rPr lang="zh-TW" altLang="en-US" sz="2200" kern="0" dirty="0">
                <a:latin typeface="標楷體" pitchFamily="65" charset="-120"/>
              </a:rPr>
              <a:t>向同一廠商分次採購同質性物品</a:t>
            </a:r>
            <a:endParaRPr lang="en-US" altLang="zh-TW" sz="2200" kern="0" dirty="0">
              <a:latin typeface="標楷體" pitchFamily="65" charset="-120"/>
            </a:endParaRPr>
          </a:p>
          <a:p>
            <a:pPr marL="711200" indent="-711200" eaLnBrk="1" hangingPunct="1">
              <a:spcBef>
                <a:spcPct val="20000"/>
              </a:spcBef>
              <a:buClr>
                <a:schemeClr val="tx1"/>
              </a:buClr>
              <a:buFont typeface="Arial" pitchFamily="34" charset="0"/>
              <a:buChar char="•"/>
              <a:defRPr/>
            </a:pPr>
            <a:r>
              <a:rPr lang="zh-TW" altLang="en-US" sz="2200" kern="0" dirty="0">
                <a:latin typeface="標楷體" pitchFamily="65" charset="-120"/>
              </a:rPr>
              <a:t>同時間向不同廠商採購同質性物品</a:t>
            </a:r>
            <a:endParaRPr lang="en-US" altLang="zh-TW" sz="2200" kern="0" dirty="0">
              <a:latin typeface="標楷體" pitchFamily="65" charset="-120"/>
            </a:endParaRPr>
          </a:p>
          <a:p>
            <a:pPr marL="711200" indent="-711200" eaLnBrk="1" hangingPunct="1">
              <a:spcBef>
                <a:spcPct val="20000"/>
              </a:spcBef>
              <a:buClr>
                <a:schemeClr val="tx1"/>
              </a:buClr>
              <a:buFont typeface="Arial" pitchFamily="34" charset="0"/>
              <a:buChar char="•"/>
              <a:defRPr/>
            </a:pPr>
            <a:r>
              <a:rPr lang="zh-TW" altLang="en-US" sz="2200" kern="0" dirty="0">
                <a:latin typeface="標楷體" pitchFamily="65" charset="-120"/>
              </a:rPr>
              <a:t>屬財產設備者以分次請購零件或材料方式，規避財產之登管</a:t>
            </a:r>
            <a:endParaRPr lang="en-US" altLang="zh-TW" sz="2200" kern="0" dirty="0">
              <a:latin typeface="標楷體" pitchFamily="65" charset="-120"/>
            </a:endParaRPr>
          </a:p>
          <a:p>
            <a:pPr marL="711200" indent="-711200" eaLnBrk="1" hangingPunct="1">
              <a:spcBef>
                <a:spcPct val="20000"/>
              </a:spcBef>
              <a:buClr>
                <a:schemeClr val="tx1"/>
              </a:buClr>
              <a:buFont typeface="Wingdings" pitchFamily="2" charset="2"/>
              <a:buChar char="v"/>
              <a:defRPr/>
            </a:pPr>
            <a:r>
              <a:rPr lang="zh-TW" altLang="en-US" sz="3200" kern="0" dirty="0">
                <a:solidFill>
                  <a:srgbClr val="FF0000"/>
                </a:solidFill>
                <a:latin typeface="標楷體" pitchFamily="65" charset="-120"/>
              </a:rPr>
              <a:t>不實發票或收據</a:t>
            </a:r>
            <a:endParaRPr lang="en-US" altLang="zh-TW" sz="3200" kern="0" dirty="0">
              <a:solidFill>
                <a:srgbClr val="FF0000"/>
              </a:solidFill>
              <a:latin typeface="標楷體" pitchFamily="65" charset="-120"/>
            </a:endParaRPr>
          </a:p>
          <a:p>
            <a:pPr marL="711200" indent="-711200" eaLnBrk="1" hangingPunct="1">
              <a:spcBef>
                <a:spcPct val="20000"/>
              </a:spcBef>
              <a:buClr>
                <a:schemeClr val="tx1"/>
              </a:buClr>
              <a:buFont typeface="Arial" pitchFamily="34" charset="0"/>
              <a:buChar char="•"/>
              <a:defRPr/>
            </a:pPr>
            <a:r>
              <a:rPr lang="zh-TW" altLang="en-US" sz="2200" kern="0" dirty="0">
                <a:latin typeface="標楷體" pitchFamily="65" charset="-120"/>
              </a:rPr>
              <a:t>該廠商未販售該產品或勞務</a:t>
            </a:r>
            <a:endParaRPr lang="en-US" altLang="zh-TW" sz="2200" kern="0" dirty="0">
              <a:latin typeface="標楷體" pitchFamily="65" charset="-120"/>
            </a:endParaRPr>
          </a:p>
          <a:p>
            <a:pPr marL="711200" indent="-711200" eaLnBrk="1" hangingPunct="1">
              <a:spcBef>
                <a:spcPct val="20000"/>
              </a:spcBef>
              <a:buClr>
                <a:schemeClr val="tx1"/>
              </a:buClr>
              <a:buFont typeface="Arial" pitchFamily="34" charset="0"/>
              <a:buChar char="•"/>
              <a:defRPr/>
            </a:pPr>
            <a:r>
              <a:rPr lang="zh-TW" altLang="en-US" sz="2200" kern="0" dirty="0">
                <a:latin typeface="標楷體" pitchFamily="65" charset="-120"/>
              </a:rPr>
              <a:t>經手人未誠實註明收銀機發票之品名</a:t>
            </a:r>
            <a:endParaRPr lang="en-US" altLang="zh-TW" sz="2200" kern="0" dirty="0">
              <a:latin typeface="標楷體" pitchFamily="65" charset="-120"/>
            </a:endParaRPr>
          </a:p>
          <a:p>
            <a:pPr marL="711200" indent="-711200" eaLnBrk="1" hangingPunct="1">
              <a:spcBef>
                <a:spcPct val="20000"/>
              </a:spcBef>
              <a:buClr>
                <a:schemeClr val="tx1"/>
              </a:buClr>
              <a:buFont typeface="Wingdings" pitchFamily="2" charset="2"/>
              <a:buChar char="v"/>
              <a:defRPr/>
            </a:pPr>
            <a:r>
              <a:rPr lang="zh-TW" altLang="en-US" sz="3200" kern="0" dirty="0">
                <a:solidFill>
                  <a:srgbClr val="FF0000"/>
                </a:solidFill>
                <a:latin typeface="標楷體" pitchFamily="65" charset="-120"/>
              </a:rPr>
              <a:t>常遭退件之計畫或主持人</a:t>
            </a:r>
            <a:r>
              <a:rPr lang="en-US" altLang="zh-TW" sz="3200" kern="0" dirty="0">
                <a:solidFill>
                  <a:srgbClr val="FF0000"/>
                </a:solidFill>
                <a:latin typeface="標楷體" pitchFamily="65" charset="-120"/>
              </a:rPr>
              <a:t>(</a:t>
            </a:r>
            <a:r>
              <a:rPr lang="zh-TW" altLang="en-US" sz="3200" kern="0" dirty="0">
                <a:solidFill>
                  <a:srgbClr val="FF0000"/>
                </a:solidFill>
                <a:latin typeface="標楷體" pitchFamily="65" charset="-120"/>
              </a:rPr>
              <a:t>助理</a:t>
            </a:r>
            <a:r>
              <a:rPr lang="en-US" altLang="zh-TW" sz="3200" kern="0" dirty="0">
                <a:solidFill>
                  <a:srgbClr val="FF0000"/>
                </a:solidFill>
                <a:latin typeface="標楷體" pitchFamily="65" charset="-120"/>
              </a:rPr>
              <a:t>)</a:t>
            </a:r>
          </a:p>
          <a:p>
            <a:pPr marL="711200" indent="-711200" eaLnBrk="1" hangingPunct="1">
              <a:spcBef>
                <a:spcPct val="20000"/>
              </a:spcBef>
              <a:buClr>
                <a:schemeClr val="tx1"/>
              </a:buClr>
              <a:buFont typeface="Wingdings" pitchFamily="2" charset="2"/>
              <a:buChar char="v"/>
              <a:defRPr/>
            </a:pPr>
            <a:r>
              <a:rPr lang="zh-TW" altLang="en-US" sz="3200" kern="0" dirty="0">
                <a:solidFill>
                  <a:srgbClr val="FF0000"/>
                </a:solidFill>
                <a:latin typeface="標楷體" pitchFamily="65" charset="-120"/>
              </a:rPr>
              <a:t>經常於假日出差且未註明具體理由者</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gray">
          <a:xfrm>
            <a:off x="323850" y="188913"/>
            <a:ext cx="8424863" cy="536575"/>
          </a:xfrm>
          <a:prstGeom prst="rect">
            <a:avLst/>
          </a:prstGeom>
          <a:solidFill>
            <a:srgbClr val="000000"/>
          </a:solidFill>
          <a:ln w="9525">
            <a:noFill/>
            <a:miter lim="800000"/>
            <a:headEnd/>
            <a:tailEnd/>
          </a:ln>
        </p:spPr>
        <p:txBody>
          <a:bodyPr anchor="ctr"/>
          <a:lstStyle/>
          <a:p>
            <a:pPr algn="ctr" eaLnBrk="1" hangingPunct="1">
              <a:defRPr/>
            </a:pPr>
            <a:r>
              <a:rPr lang="zh-TW" altLang="en-US" sz="3200" kern="0" dirty="0">
                <a:solidFill>
                  <a:schemeClr val="bg1"/>
                </a:solidFill>
                <a:latin typeface="標楷體" pitchFamily="65" charset="-120"/>
              </a:rPr>
              <a:t>未來支出憑證查核重點</a:t>
            </a:r>
          </a:p>
        </p:txBody>
      </p:sp>
      <p:sp>
        <p:nvSpPr>
          <p:cNvPr id="50179" name="Rectangle 6"/>
          <p:cNvSpPr txBox="1">
            <a:spLocks noChangeArrowheads="1"/>
          </p:cNvSpPr>
          <p:nvPr/>
        </p:nvSpPr>
        <p:spPr bwMode="gray">
          <a:xfrm>
            <a:off x="250825" y="1198563"/>
            <a:ext cx="8447088" cy="519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11200" indent="-711200">
              <a:defRPr b="1">
                <a:solidFill>
                  <a:schemeClr val="tx1"/>
                </a:solidFill>
                <a:latin typeface="Times New Roman" pitchFamily="18" charset="0"/>
                <a:ea typeface="標楷體" pitchFamily="65" charset="-120"/>
              </a:defRPr>
            </a:lvl1pPr>
            <a:lvl2pPr marL="742950" indent="-285750">
              <a:defRPr b="1">
                <a:solidFill>
                  <a:schemeClr val="tx1"/>
                </a:solidFill>
                <a:latin typeface="Times New Roman" pitchFamily="18" charset="0"/>
                <a:ea typeface="標楷體" pitchFamily="65" charset="-120"/>
              </a:defRPr>
            </a:lvl2pPr>
            <a:lvl3pPr marL="1143000" indent="-228600">
              <a:defRPr b="1">
                <a:solidFill>
                  <a:schemeClr val="tx1"/>
                </a:solidFill>
                <a:latin typeface="Times New Roman" pitchFamily="18" charset="0"/>
                <a:ea typeface="標楷體" pitchFamily="65" charset="-120"/>
              </a:defRPr>
            </a:lvl3pPr>
            <a:lvl4pPr marL="1600200" indent="-228600">
              <a:defRPr b="1">
                <a:solidFill>
                  <a:schemeClr val="tx1"/>
                </a:solidFill>
                <a:latin typeface="Times New Roman" pitchFamily="18" charset="0"/>
                <a:ea typeface="標楷體" pitchFamily="65" charset="-120"/>
              </a:defRPr>
            </a:lvl4pPr>
            <a:lvl5pPr marL="2057400" indent="-228600">
              <a:defRPr b="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b="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b="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b="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b="1">
                <a:solidFill>
                  <a:schemeClr val="tx1"/>
                </a:solidFill>
                <a:latin typeface="Times New Roman" pitchFamily="18" charset="0"/>
                <a:ea typeface="標楷體" pitchFamily="65" charset="-120"/>
              </a:defRPr>
            </a:lvl9pPr>
          </a:lstStyle>
          <a:p>
            <a:pPr eaLnBrk="1" hangingPunct="1">
              <a:spcBef>
                <a:spcPct val="20000"/>
              </a:spcBef>
              <a:buClr>
                <a:schemeClr val="tx1"/>
              </a:buClr>
              <a:buFont typeface="Wingdings" pitchFamily="2" charset="2"/>
              <a:buChar char="v"/>
            </a:pPr>
            <a:endParaRPr lang="zh-TW" altLang="en-US" sz="3200">
              <a:latin typeface="Verdana" pitchFamily="34" charset="0"/>
              <a:ea typeface="新細明體" charset="-120"/>
            </a:endParaRPr>
          </a:p>
          <a:p>
            <a:pPr eaLnBrk="1" hangingPunct="1">
              <a:spcBef>
                <a:spcPct val="20000"/>
              </a:spcBef>
              <a:buClr>
                <a:schemeClr val="tx1"/>
              </a:buClr>
              <a:buFont typeface="Wingdings" pitchFamily="2" charset="2"/>
              <a:buChar char="v"/>
            </a:pPr>
            <a:r>
              <a:rPr lang="zh-TW" altLang="en-US" sz="3600">
                <a:latin typeface="標楷體" pitchFamily="65" charset="-120"/>
              </a:rPr>
              <a:t>與計畫之相關性？</a:t>
            </a:r>
            <a:r>
              <a:rPr lang="en-US" altLang="zh-TW" sz="3600">
                <a:latin typeface="標楷體" pitchFamily="65" charset="-120"/>
              </a:rPr>
              <a:t/>
            </a:r>
            <a:br>
              <a:rPr lang="en-US" altLang="zh-TW" sz="3600">
                <a:latin typeface="標楷體" pitchFamily="65" charset="-120"/>
              </a:rPr>
            </a:br>
            <a:r>
              <a:rPr lang="zh-TW" altLang="en-US" sz="3600">
                <a:latin typeface="標楷體" pitchFamily="65" charset="-120"/>
              </a:rPr>
              <a:t>是否為</a:t>
            </a:r>
            <a:r>
              <a:rPr lang="zh-TW" altLang="en-US" sz="3600">
                <a:solidFill>
                  <a:srgbClr val="CC3300"/>
                </a:solidFill>
                <a:latin typeface="標楷體" pitchFamily="65" charset="-120"/>
              </a:rPr>
              <a:t>可支用項目</a:t>
            </a:r>
            <a:r>
              <a:rPr lang="zh-TW" altLang="en-US" sz="3600">
                <a:latin typeface="標楷體" pitchFamily="65" charset="-120"/>
              </a:rPr>
              <a:t>或</a:t>
            </a:r>
            <a:r>
              <a:rPr lang="zh-TW" altLang="en-US" sz="3600">
                <a:solidFill>
                  <a:srgbClr val="CC3300"/>
                </a:solidFill>
                <a:latin typeface="標楷體" pitchFamily="65" charset="-120"/>
              </a:rPr>
              <a:t>核定項目</a:t>
            </a:r>
            <a:r>
              <a:rPr lang="zh-TW" altLang="en-US" sz="3600">
                <a:latin typeface="標楷體" pitchFamily="65" charset="-120"/>
              </a:rPr>
              <a:t>？</a:t>
            </a:r>
            <a:endParaRPr lang="en-US" altLang="zh-TW" sz="3600">
              <a:latin typeface="標楷體" pitchFamily="65" charset="-120"/>
            </a:endParaRPr>
          </a:p>
          <a:p>
            <a:pPr eaLnBrk="1" hangingPunct="1">
              <a:spcBef>
                <a:spcPct val="20000"/>
              </a:spcBef>
              <a:buClr>
                <a:schemeClr val="tx1"/>
              </a:buClr>
              <a:buFont typeface="Arial" charset="0"/>
              <a:buChar char="•"/>
            </a:pPr>
            <a:r>
              <a:rPr lang="zh-TW" altLang="en-US" sz="2800">
                <a:latin typeface="標楷體" pitchFamily="65" charset="-120"/>
              </a:rPr>
              <a:t>初步判斷：由計畫名稱研判請購之物品是否與執行計畫有關？</a:t>
            </a:r>
            <a:endParaRPr lang="en-US" altLang="zh-TW" sz="2800">
              <a:latin typeface="標楷體" pitchFamily="65" charset="-120"/>
            </a:endParaRPr>
          </a:p>
          <a:p>
            <a:pPr eaLnBrk="1" hangingPunct="1">
              <a:spcBef>
                <a:spcPct val="20000"/>
              </a:spcBef>
              <a:buClr>
                <a:schemeClr val="tx1"/>
              </a:buClr>
              <a:buFont typeface="Arial" charset="0"/>
              <a:buChar char="•"/>
            </a:pPr>
            <a:r>
              <a:rPr lang="zh-TW" altLang="en-US" sz="2800">
                <a:latin typeface="標楷體" pitchFamily="65" charset="-120"/>
              </a:rPr>
              <a:t>核對核定清單：研究設備是否獲核定或奉准變更？</a:t>
            </a:r>
            <a:endParaRPr lang="en-US" altLang="zh-TW" sz="2800">
              <a:latin typeface="標楷體" pitchFamily="65" charset="-120"/>
            </a:endParaRPr>
          </a:p>
          <a:p>
            <a:pPr eaLnBrk="1" hangingPunct="1">
              <a:spcBef>
                <a:spcPct val="20000"/>
              </a:spcBef>
              <a:buClr>
                <a:schemeClr val="tx1"/>
              </a:buClr>
              <a:buFont typeface="Arial" charset="0"/>
              <a:buChar char="•"/>
            </a:pPr>
            <a:r>
              <a:rPr lang="zh-TW" altLang="en-US" sz="2800">
                <a:latin typeface="標楷體" pitchFamily="65" charset="-120"/>
              </a:rPr>
              <a:t>核對計畫申請書：較特殊之請購項目可查閱申請書</a:t>
            </a:r>
            <a:endParaRPr lang="en-US" altLang="zh-TW" sz="2800">
              <a:latin typeface="標楷體" pitchFamily="65" charset="-120"/>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gray">
          <a:xfrm>
            <a:off x="395288" y="188913"/>
            <a:ext cx="8424862" cy="536575"/>
          </a:xfrm>
          <a:prstGeom prst="rect">
            <a:avLst/>
          </a:prstGeom>
          <a:solidFill>
            <a:srgbClr val="000000"/>
          </a:solidFill>
          <a:ln w="9525">
            <a:noFill/>
            <a:miter lim="800000"/>
            <a:headEnd/>
            <a:tailEnd/>
          </a:ln>
        </p:spPr>
        <p:txBody>
          <a:bodyPr anchor="ctr"/>
          <a:lstStyle/>
          <a:p>
            <a:pPr algn="ctr" eaLnBrk="1" hangingPunct="1">
              <a:defRPr/>
            </a:pPr>
            <a:r>
              <a:rPr lang="zh-TW" altLang="en-US" sz="2800" kern="0" dirty="0">
                <a:solidFill>
                  <a:schemeClr val="bg1"/>
                </a:solidFill>
                <a:latin typeface="標楷體" pitchFamily="65" charset="-120"/>
                <a:cs typeface="+mj-cs"/>
              </a:rPr>
              <a:t>未來支出憑證查核重點</a:t>
            </a:r>
          </a:p>
        </p:txBody>
      </p:sp>
      <p:sp>
        <p:nvSpPr>
          <p:cNvPr id="51203" name="Rectangle 6"/>
          <p:cNvSpPr txBox="1">
            <a:spLocks noChangeArrowheads="1"/>
          </p:cNvSpPr>
          <p:nvPr/>
        </p:nvSpPr>
        <p:spPr bwMode="gray">
          <a:xfrm>
            <a:off x="250825" y="1916113"/>
            <a:ext cx="8569325" cy="352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11200" indent="-711200">
              <a:defRPr b="1">
                <a:solidFill>
                  <a:schemeClr val="tx1"/>
                </a:solidFill>
                <a:latin typeface="Times New Roman" pitchFamily="18" charset="0"/>
                <a:ea typeface="標楷體" pitchFamily="65" charset="-120"/>
              </a:defRPr>
            </a:lvl1pPr>
            <a:lvl2pPr marL="742950" indent="-285750">
              <a:defRPr b="1">
                <a:solidFill>
                  <a:schemeClr val="tx1"/>
                </a:solidFill>
                <a:latin typeface="Times New Roman" pitchFamily="18" charset="0"/>
                <a:ea typeface="標楷體" pitchFamily="65" charset="-120"/>
              </a:defRPr>
            </a:lvl2pPr>
            <a:lvl3pPr marL="1143000" indent="-228600">
              <a:defRPr b="1">
                <a:solidFill>
                  <a:schemeClr val="tx1"/>
                </a:solidFill>
                <a:latin typeface="Times New Roman" pitchFamily="18" charset="0"/>
                <a:ea typeface="標楷體" pitchFamily="65" charset="-120"/>
              </a:defRPr>
            </a:lvl3pPr>
            <a:lvl4pPr marL="1600200" indent="-228600">
              <a:defRPr b="1">
                <a:solidFill>
                  <a:schemeClr val="tx1"/>
                </a:solidFill>
                <a:latin typeface="Times New Roman" pitchFamily="18" charset="0"/>
                <a:ea typeface="標楷體" pitchFamily="65" charset="-120"/>
              </a:defRPr>
            </a:lvl4pPr>
            <a:lvl5pPr marL="2057400" indent="-228600">
              <a:defRPr b="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b="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b="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b="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b="1">
                <a:solidFill>
                  <a:schemeClr val="tx1"/>
                </a:solidFill>
                <a:latin typeface="Times New Roman" pitchFamily="18" charset="0"/>
                <a:ea typeface="標楷體" pitchFamily="65" charset="-120"/>
              </a:defRPr>
            </a:lvl9pPr>
          </a:lstStyle>
          <a:p>
            <a:pPr eaLnBrk="1" hangingPunct="1">
              <a:spcBef>
                <a:spcPct val="20000"/>
              </a:spcBef>
              <a:buClr>
                <a:schemeClr val="tx1"/>
              </a:buClr>
              <a:buFont typeface="Wingdings" pitchFamily="2" charset="2"/>
              <a:buChar char="v"/>
            </a:pPr>
            <a:r>
              <a:rPr lang="zh-TW" altLang="en-US" sz="3600">
                <a:latin typeface="標楷體" pitchFamily="65" charset="-120"/>
              </a:rPr>
              <a:t>化整為零分批請購，規避政府採購法。</a:t>
            </a:r>
            <a:endParaRPr lang="en-US" altLang="zh-TW" sz="3600">
              <a:latin typeface="標楷體" pitchFamily="65" charset="-120"/>
            </a:endParaRPr>
          </a:p>
          <a:p>
            <a:pPr eaLnBrk="1" hangingPunct="1">
              <a:spcBef>
                <a:spcPct val="20000"/>
              </a:spcBef>
              <a:buClr>
                <a:schemeClr val="tx1"/>
              </a:buClr>
              <a:buFont typeface="Arial" charset="0"/>
              <a:buChar char="•"/>
            </a:pPr>
            <a:r>
              <a:rPr lang="zh-TW" altLang="en-US" sz="2800">
                <a:latin typeface="標楷體" pitchFamily="65" charset="-120"/>
              </a:rPr>
              <a:t>向</a:t>
            </a:r>
            <a:r>
              <a:rPr lang="zh-TW" altLang="en-US" sz="2800">
                <a:solidFill>
                  <a:srgbClr val="CC3300"/>
                </a:solidFill>
                <a:latin typeface="標楷體" pitchFamily="65" charset="-120"/>
              </a:rPr>
              <a:t>同一廠商</a:t>
            </a:r>
            <a:r>
              <a:rPr lang="zh-TW" altLang="en-US" sz="2800">
                <a:solidFill>
                  <a:srgbClr val="008000"/>
                </a:solidFill>
                <a:latin typeface="標楷體" pitchFamily="65" charset="-120"/>
              </a:rPr>
              <a:t>分次</a:t>
            </a:r>
            <a:r>
              <a:rPr lang="zh-TW" altLang="en-US" sz="2800">
                <a:latin typeface="標楷體" pitchFamily="65" charset="-120"/>
              </a:rPr>
              <a:t>採購同質性物品</a:t>
            </a:r>
            <a:endParaRPr lang="en-US" altLang="zh-TW" sz="2800">
              <a:latin typeface="標楷體" pitchFamily="65" charset="-120"/>
            </a:endParaRPr>
          </a:p>
          <a:p>
            <a:pPr eaLnBrk="1" hangingPunct="1">
              <a:spcBef>
                <a:spcPct val="20000"/>
              </a:spcBef>
              <a:buClr>
                <a:schemeClr val="tx1"/>
              </a:buClr>
              <a:buFont typeface="Arial" charset="0"/>
              <a:buChar char="•"/>
            </a:pPr>
            <a:r>
              <a:rPr lang="zh-TW" altLang="en-US" sz="2800">
                <a:solidFill>
                  <a:srgbClr val="CC3300"/>
                </a:solidFill>
                <a:latin typeface="標楷體" pitchFamily="65" charset="-120"/>
              </a:rPr>
              <a:t>同時間</a:t>
            </a:r>
            <a:r>
              <a:rPr lang="zh-TW" altLang="en-US" sz="2800">
                <a:latin typeface="標楷體" pitchFamily="65" charset="-120"/>
              </a:rPr>
              <a:t>向</a:t>
            </a:r>
            <a:r>
              <a:rPr lang="zh-TW" altLang="en-US" sz="2800">
                <a:solidFill>
                  <a:srgbClr val="CC3300"/>
                </a:solidFill>
                <a:latin typeface="標楷體" pitchFamily="65" charset="-120"/>
              </a:rPr>
              <a:t>不同</a:t>
            </a:r>
            <a:r>
              <a:rPr lang="zh-TW" altLang="en-US" sz="2800">
                <a:latin typeface="標楷體" pitchFamily="65" charset="-120"/>
              </a:rPr>
              <a:t>廠商採購</a:t>
            </a:r>
            <a:r>
              <a:rPr lang="zh-TW" altLang="en-US" sz="2800">
                <a:solidFill>
                  <a:srgbClr val="CC3300"/>
                </a:solidFill>
                <a:latin typeface="標楷體" pitchFamily="65" charset="-120"/>
              </a:rPr>
              <a:t>同質</a:t>
            </a:r>
            <a:r>
              <a:rPr lang="zh-TW" altLang="en-US" sz="2800">
                <a:latin typeface="標楷體" pitchFamily="65" charset="-120"/>
              </a:rPr>
              <a:t>性物品</a:t>
            </a:r>
            <a:endParaRPr lang="en-US" altLang="zh-TW" sz="2800">
              <a:latin typeface="標楷體" pitchFamily="65" charset="-120"/>
            </a:endParaRPr>
          </a:p>
          <a:p>
            <a:pPr eaLnBrk="1" hangingPunct="1">
              <a:spcBef>
                <a:spcPct val="20000"/>
              </a:spcBef>
              <a:buClr>
                <a:schemeClr val="tx1"/>
              </a:buClr>
              <a:buFont typeface="Arial" charset="0"/>
              <a:buChar char="•"/>
            </a:pPr>
            <a:r>
              <a:rPr lang="zh-TW" altLang="en-US" sz="2800">
                <a:latin typeface="標楷體" pitchFamily="65" charset="-120"/>
              </a:rPr>
              <a:t>屬財產設備者以分次請購</a:t>
            </a:r>
            <a:r>
              <a:rPr lang="zh-TW" altLang="en-US" sz="2800">
                <a:solidFill>
                  <a:srgbClr val="CC3300"/>
                </a:solidFill>
                <a:latin typeface="標楷體" pitchFamily="65" charset="-120"/>
              </a:rPr>
              <a:t>零件或材料</a:t>
            </a:r>
            <a:r>
              <a:rPr lang="zh-TW" altLang="en-US" sz="2800">
                <a:latin typeface="標楷體" pitchFamily="65" charset="-120"/>
              </a:rPr>
              <a:t>方式，規避財產之登管</a:t>
            </a:r>
            <a:endParaRPr lang="en-US" altLang="zh-TW" sz="2800">
              <a:latin typeface="標楷體" pitchFamily="65" charset="-12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bwMode="auto">
          <a:xfrm>
            <a:off x="971550" y="115888"/>
            <a:ext cx="7345363" cy="536575"/>
          </a:xfrm>
          <a:solidFill>
            <a:srgbClr val="000000"/>
          </a:solidFill>
        </p:spPr>
        <p:txBody>
          <a:bodyPr/>
          <a:lstStyle/>
          <a:p>
            <a:pPr eaLnBrk="1" hangingPunct="1"/>
            <a:r>
              <a:rPr lang="zh-TW" altLang="en-US" sz="3200" b="0" smtClean="0">
                <a:ea typeface="標楷體" pitchFamily="65" charset="-120"/>
              </a:rPr>
              <a:t>經費動支及報銷應注意事項</a:t>
            </a:r>
            <a:r>
              <a:rPr lang="zh-TW" altLang="en-US" sz="2400" smtClean="0">
                <a:ea typeface="新細明體" charset="-120"/>
              </a:rPr>
              <a:t> </a:t>
            </a:r>
          </a:p>
        </p:txBody>
      </p:sp>
      <p:grpSp>
        <p:nvGrpSpPr>
          <p:cNvPr id="9219" name="Group 5"/>
          <p:cNvGrpSpPr>
            <a:grpSpLocks/>
          </p:cNvGrpSpPr>
          <p:nvPr/>
        </p:nvGrpSpPr>
        <p:grpSpPr bwMode="auto">
          <a:xfrm>
            <a:off x="2700338" y="620713"/>
            <a:ext cx="4032250" cy="720725"/>
            <a:chOff x="158" y="3748"/>
            <a:chExt cx="2404" cy="395"/>
          </a:xfrm>
        </p:grpSpPr>
        <p:sp>
          <p:nvSpPr>
            <p:cNvPr id="9221" name="AutoShape 6"/>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9222" name="AutoShape 7"/>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kumimoji="1" lang="zh-TW" altLang="en-US" sz="3200">
                  <a:solidFill>
                    <a:srgbClr val="000099"/>
                  </a:solidFill>
                </a:rPr>
                <a:t>取得發票或收據部份</a:t>
              </a:r>
            </a:p>
          </p:txBody>
        </p:sp>
      </p:grpSp>
      <p:sp>
        <p:nvSpPr>
          <p:cNvPr id="3" name="矩形 2"/>
          <p:cNvSpPr/>
          <p:nvPr/>
        </p:nvSpPr>
        <p:spPr>
          <a:xfrm>
            <a:off x="323850" y="1412875"/>
            <a:ext cx="8569325" cy="5127625"/>
          </a:xfrm>
          <a:prstGeom prst="rect">
            <a:avLst/>
          </a:prstGeom>
        </p:spPr>
        <p:txBody>
          <a:bodyPr/>
          <a:lstStyle/>
          <a:p>
            <a:pPr lvl="0" rtl="0">
              <a:buChar char="•"/>
            </a:pPr>
            <a:r>
              <a:rPr kumimoji="1" lang="zh-TW" b="1" dirty="0" smtClean="0"/>
              <a:t>日期：請填年、月、日</a:t>
            </a:r>
            <a:endParaRPr lang="zh-TW" dirty="0"/>
          </a:p>
          <a:p>
            <a:pPr lvl="0" rtl="0">
              <a:buChar char="•"/>
            </a:pPr>
            <a:r>
              <a:rPr kumimoji="1" lang="zh-TW" b="1" dirty="0" smtClean="0"/>
              <a:t>買受人：國立臺灣海洋大學（勿填寫單位名稱或個人）</a:t>
            </a:r>
            <a:r>
              <a:rPr lang="zh-TW" b="1" dirty="0" smtClean="0"/>
              <a:t>收銀機或計算機器開具之統一發票，應輸入本校統一編號</a:t>
            </a:r>
            <a:r>
              <a:rPr lang="en-US" b="1" dirty="0" smtClean="0"/>
              <a:t>(</a:t>
            </a:r>
            <a:r>
              <a:rPr lang="en-US" b="1" u="sng" dirty="0" smtClean="0">
                <a:solidFill>
                  <a:srgbClr val="FF0000"/>
                </a:solidFill>
              </a:rPr>
              <a:t>00501503</a:t>
            </a:r>
            <a:r>
              <a:rPr lang="en-US" b="1" dirty="0" smtClean="0"/>
              <a:t>)</a:t>
            </a:r>
            <a:r>
              <a:rPr lang="zh-TW" b="1" dirty="0" smtClean="0"/>
              <a:t>，若未輸入統一編號，</a:t>
            </a:r>
            <a:r>
              <a:rPr lang="zh-TW" b="1" u="sng" dirty="0" smtClean="0"/>
              <a:t>應請營業人加註</a:t>
            </a:r>
            <a:r>
              <a:rPr kumimoji="1" lang="zh-TW" b="1" dirty="0" smtClean="0"/>
              <a:t>國立臺灣海洋大學</a:t>
            </a:r>
            <a:r>
              <a:rPr lang="zh-TW" b="1" u="sng" dirty="0" smtClean="0"/>
              <a:t>或</a:t>
            </a:r>
            <a:r>
              <a:rPr lang="en-US" b="1" u="sng" dirty="0" smtClean="0">
                <a:solidFill>
                  <a:srgbClr val="FF0000"/>
                </a:solidFill>
              </a:rPr>
              <a:t>00501503</a:t>
            </a:r>
            <a:r>
              <a:rPr lang="zh-TW" b="1" u="sng" dirty="0" smtClean="0">
                <a:solidFill>
                  <a:srgbClr val="FF0000"/>
                </a:solidFill>
              </a:rPr>
              <a:t>後，加蓋統一發票專用章</a:t>
            </a:r>
            <a:r>
              <a:rPr lang="zh-TW" b="1" dirty="0" smtClean="0"/>
              <a:t>。</a:t>
            </a:r>
            <a:endParaRPr lang="zh-TW" dirty="0"/>
          </a:p>
          <a:p>
            <a:pPr lvl="0" rtl="0">
              <a:buChar char="•"/>
            </a:pPr>
            <a:r>
              <a:rPr kumimoji="1" lang="zh-TW" b="1" dirty="0" smtClean="0"/>
              <a:t>品名：</a:t>
            </a:r>
            <a:endParaRPr lang="zh-TW" dirty="0"/>
          </a:p>
          <a:p>
            <a:pPr lvl="1" rtl="0">
              <a:buChar char="•"/>
            </a:pPr>
            <a:r>
              <a:rPr kumimoji="1" lang="en-US" b="1" dirty="0" smtClean="0"/>
              <a:t>1.  </a:t>
            </a:r>
            <a:r>
              <a:rPr kumimoji="1" lang="zh-TW" b="1" dirty="0" smtClean="0"/>
              <a:t>應填明購置（維修）名稱，並註明廠牌、規格，外文請譯成中文，並簽名或蓋章。（維修費請註明維修財產編號）。</a:t>
            </a:r>
            <a:endParaRPr lang="zh-TW" dirty="0"/>
          </a:p>
          <a:p>
            <a:pPr lvl="1" rtl="0">
              <a:buChar char="•"/>
            </a:pPr>
            <a:r>
              <a:rPr kumimoji="1" lang="en-US" b="1" dirty="0" smtClean="0"/>
              <a:t>2.  </a:t>
            </a:r>
            <a:r>
              <a:rPr lang="zh-TW" b="1" dirty="0" smtClean="0"/>
              <a:t>因購買項目繁瑣無法逐一登載時，得另檢附明細表，明細表如黏貼於發票上請加蓋店章或廠商負責人章。</a:t>
            </a:r>
            <a:endParaRPr lang="zh-TW" dirty="0"/>
          </a:p>
          <a:p>
            <a:pPr lvl="1" rtl="0">
              <a:buChar char="•"/>
            </a:pPr>
            <a:r>
              <a:rPr lang="en-US" b="1" dirty="0" smtClean="0"/>
              <a:t>3.</a:t>
            </a:r>
            <a:r>
              <a:rPr kumimoji="1" lang="en-US" b="1" dirty="0" smtClean="0"/>
              <a:t>  </a:t>
            </a:r>
            <a:r>
              <a:rPr lang="zh-TW" b="1" dirty="0" smtClean="0"/>
              <a:t>若統一發票僅列日期、貨品代號、數量、金額者，應由經手人加註貨品名稱，並簽名；如其他相關憑證已記載採購事項及貨品名稱者，得免加註。 </a:t>
            </a:r>
            <a:endParaRPr lang="zh-TW" dirty="0"/>
          </a:p>
          <a:p>
            <a:pPr lvl="0" rtl="0">
              <a:buChar char="•"/>
            </a:pPr>
            <a:r>
              <a:rPr kumimoji="1" lang="zh-TW" b="1" dirty="0" smtClean="0"/>
              <a:t>數量、單價、金額：均應核實填寫、勿以「一批」或「一式」統括。</a:t>
            </a:r>
            <a:endParaRPr lang="zh-TW" dirty="0"/>
          </a:p>
          <a:p>
            <a:pPr lvl="0" rtl="0">
              <a:buChar char="•"/>
            </a:pPr>
            <a:r>
              <a:rPr kumimoji="1" lang="zh-TW" b="1" dirty="0" smtClean="0"/>
              <a:t>總計金額大小寫：均須填明，並且相互一致；如以外幣計價應折合新台幣並註明折合率（附台銀即期賣出匯率或實際結匯單據）。</a:t>
            </a:r>
            <a:endParaRPr lang="zh-TW"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標題 1"/>
          <p:cNvSpPr>
            <a:spLocks noGrp="1"/>
          </p:cNvSpPr>
          <p:nvPr>
            <p:ph type="title"/>
          </p:nvPr>
        </p:nvSpPr>
        <p:spPr/>
        <p:txBody>
          <a:bodyPr/>
          <a:lstStyle/>
          <a:p>
            <a:endParaRPr lang="zh-TW" altLang="en-US" smtClean="0">
              <a:ea typeface="新細明體" charset="-120"/>
            </a:endParaRPr>
          </a:p>
        </p:txBody>
      </p:sp>
      <p:sp>
        <p:nvSpPr>
          <p:cNvPr id="4" name="Rectangle 2"/>
          <p:cNvSpPr txBox="1">
            <a:spLocks noChangeArrowheads="1"/>
          </p:cNvSpPr>
          <p:nvPr/>
        </p:nvSpPr>
        <p:spPr bwMode="gray">
          <a:xfrm>
            <a:off x="395288" y="188913"/>
            <a:ext cx="8424862" cy="536575"/>
          </a:xfrm>
          <a:prstGeom prst="rect">
            <a:avLst/>
          </a:prstGeom>
          <a:solidFill>
            <a:srgbClr val="000000"/>
          </a:solidFill>
          <a:ln w="9525">
            <a:noFill/>
            <a:miter lim="800000"/>
            <a:headEnd/>
            <a:tailEnd/>
          </a:ln>
        </p:spPr>
        <p:txBody>
          <a:bodyPr anchor="ctr"/>
          <a:lstStyle/>
          <a:p>
            <a:pPr algn="ctr" eaLnBrk="1" hangingPunct="1">
              <a:defRPr/>
            </a:pPr>
            <a:r>
              <a:rPr lang="zh-TW" altLang="en-US" sz="2800" kern="0" dirty="0">
                <a:solidFill>
                  <a:schemeClr val="bg1"/>
                </a:solidFill>
                <a:latin typeface="標楷體" pitchFamily="65" charset="-120"/>
                <a:cs typeface="+mj-cs"/>
              </a:rPr>
              <a:t>未來支出憑證查核重點</a:t>
            </a:r>
          </a:p>
        </p:txBody>
      </p:sp>
      <p:sp>
        <p:nvSpPr>
          <p:cNvPr id="52228" name="Rectangle 6"/>
          <p:cNvSpPr txBox="1">
            <a:spLocks noChangeArrowheads="1"/>
          </p:cNvSpPr>
          <p:nvPr/>
        </p:nvSpPr>
        <p:spPr bwMode="gray">
          <a:xfrm>
            <a:off x="468313" y="1989138"/>
            <a:ext cx="7775575" cy="2303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11200" indent="-711200">
              <a:defRPr b="1">
                <a:solidFill>
                  <a:schemeClr val="tx1"/>
                </a:solidFill>
                <a:latin typeface="Times New Roman" pitchFamily="18" charset="0"/>
                <a:ea typeface="標楷體" pitchFamily="65" charset="-120"/>
              </a:defRPr>
            </a:lvl1pPr>
            <a:lvl2pPr marL="742950" indent="-285750">
              <a:defRPr b="1">
                <a:solidFill>
                  <a:schemeClr val="tx1"/>
                </a:solidFill>
                <a:latin typeface="Times New Roman" pitchFamily="18" charset="0"/>
                <a:ea typeface="標楷體" pitchFamily="65" charset="-120"/>
              </a:defRPr>
            </a:lvl2pPr>
            <a:lvl3pPr marL="1143000" indent="-228600">
              <a:defRPr b="1">
                <a:solidFill>
                  <a:schemeClr val="tx1"/>
                </a:solidFill>
                <a:latin typeface="Times New Roman" pitchFamily="18" charset="0"/>
                <a:ea typeface="標楷體" pitchFamily="65" charset="-120"/>
              </a:defRPr>
            </a:lvl3pPr>
            <a:lvl4pPr marL="1600200" indent="-228600">
              <a:defRPr b="1">
                <a:solidFill>
                  <a:schemeClr val="tx1"/>
                </a:solidFill>
                <a:latin typeface="Times New Roman" pitchFamily="18" charset="0"/>
                <a:ea typeface="標楷體" pitchFamily="65" charset="-120"/>
              </a:defRPr>
            </a:lvl4pPr>
            <a:lvl5pPr marL="2057400" indent="-228600">
              <a:defRPr b="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b="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b="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b="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b="1">
                <a:solidFill>
                  <a:schemeClr val="tx1"/>
                </a:solidFill>
                <a:latin typeface="Times New Roman" pitchFamily="18" charset="0"/>
                <a:ea typeface="標楷體" pitchFamily="65" charset="-120"/>
              </a:defRPr>
            </a:lvl9pPr>
          </a:lstStyle>
          <a:p>
            <a:pPr eaLnBrk="1" hangingPunct="1">
              <a:spcBef>
                <a:spcPct val="20000"/>
              </a:spcBef>
              <a:buClr>
                <a:schemeClr val="tx1"/>
              </a:buClr>
              <a:buFont typeface="Wingdings" pitchFamily="2" charset="2"/>
              <a:buChar char="v"/>
            </a:pPr>
            <a:r>
              <a:rPr lang="zh-TW" altLang="en-US" sz="3600">
                <a:solidFill>
                  <a:srgbClr val="CC3300"/>
                </a:solidFill>
                <a:latin typeface="標楷體" pitchFamily="65" charset="-120"/>
              </a:rPr>
              <a:t>不實發票或收據</a:t>
            </a:r>
            <a:endParaRPr lang="en-US" altLang="zh-TW" sz="3600">
              <a:solidFill>
                <a:srgbClr val="CC3300"/>
              </a:solidFill>
              <a:latin typeface="標楷體" pitchFamily="65" charset="-120"/>
            </a:endParaRPr>
          </a:p>
          <a:p>
            <a:pPr eaLnBrk="1" hangingPunct="1">
              <a:spcBef>
                <a:spcPct val="20000"/>
              </a:spcBef>
              <a:buClr>
                <a:schemeClr val="tx1"/>
              </a:buClr>
              <a:buFont typeface="Arial" charset="0"/>
              <a:buChar char="•"/>
            </a:pPr>
            <a:r>
              <a:rPr lang="zh-TW" altLang="en-US" sz="2800">
                <a:latin typeface="標楷體" pitchFamily="65" charset="-120"/>
              </a:rPr>
              <a:t>該廠商未販售該產品或勞務</a:t>
            </a:r>
            <a:endParaRPr lang="en-US" altLang="zh-TW" sz="2800">
              <a:latin typeface="標楷體" pitchFamily="65" charset="-120"/>
            </a:endParaRPr>
          </a:p>
          <a:p>
            <a:pPr eaLnBrk="1" hangingPunct="1">
              <a:spcBef>
                <a:spcPct val="20000"/>
              </a:spcBef>
              <a:buClr>
                <a:schemeClr val="tx1"/>
              </a:buClr>
              <a:buFont typeface="Arial" charset="0"/>
              <a:buChar char="•"/>
            </a:pPr>
            <a:r>
              <a:rPr lang="zh-TW" altLang="en-US" sz="2800">
                <a:latin typeface="標楷體" pitchFamily="65" charset="-120"/>
              </a:rPr>
              <a:t>經手人未誠實註明收銀機發票之品名</a:t>
            </a:r>
            <a:endParaRPr lang="en-US" altLang="zh-TW" sz="2800">
              <a:latin typeface="標楷體" pitchFamily="65" charset="-120"/>
            </a:endParaRP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標題 1"/>
          <p:cNvSpPr>
            <a:spLocks noGrp="1"/>
          </p:cNvSpPr>
          <p:nvPr>
            <p:ph type="title"/>
          </p:nvPr>
        </p:nvSpPr>
        <p:spPr/>
        <p:txBody>
          <a:bodyPr/>
          <a:lstStyle/>
          <a:p>
            <a:endParaRPr lang="zh-TW" altLang="en-US" smtClean="0">
              <a:ea typeface="新細明體" charset="-120"/>
            </a:endParaRPr>
          </a:p>
        </p:txBody>
      </p:sp>
      <p:sp>
        <p:nvSpPr>
          <p:cNvPr id="4" name="Rectangle 2"/>
          <p:cNvSpPr txBox="1">
            <a:spLocks noChangeArrowheads="1"/>
          </p:cNvSpPr>
          <p:nvPr/>
        </p:nvSpPr>
        <p:spPr bwMode="gray">
          <a:xfrm>
            <a:off x="395288" y="188913"/>
            <a:ext cx="8424862" cy="536575"/>
          </a:xfrm>
          <a:prstGeom prst="rect">
            <a:avLst/>
          </a:prstGeom>
          <a:solidFill>
            <a:srgbClr val="000000"/>
          </a:solidFill>
          <a:ln w="9525">
            <a:noFill/>
            <a:miter lim="800000"/>
            <a:headEnd/>
            <a:tailEnd/>
          </a:ln>
        </p:spPr>
        <p:txBody>
          <a:bodyPr anchor="ctr"/>
          <a:lstStyle/>
          <a:p>
            <a:pPr algn="ctr" eaLnBrk="1" hangingPunct="1">
              <a:defRPr/>
            </a:pPr>
            <a:r>
              <a:rPr lang="zh-TW" altLang="en-US" sz="2800" kern="0" dirty="0">
                <a:solidFill>
                  <a:schemeClr val="bg1"/>
                </a:solidFill>
                <a:latin typeface="標楷體" pitchFamily="65" charset="-120"/>
                <a:cs typeface="+mj-cs"/>
              </a:rPr>
              <a:t>未來支出憑證查核重點</a:t>
            </a:r>
          </a:p>
        </p:txBody>
      </p:sp>
      <p:sp>
        <p:nvSpPr>
          <p:cNvPr id="53252" name="Rectangle 6"/>
          <p:cNvSpPr txBox="1">
            <a:spLocks noChangeArrowheads="1"/>
          </p:cNvSpPr>
          <p:nvPr/>
        </p:nvSpPr>
        <p:spPr bwMode="gray">
          <a:xfrm>
            <a:off x="323850" y="2133600"/>
            <a:ext cx="8526463"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711200" indent="-711200">
              <a:defRPr b="1">
                <a:solidFill>
                  <a:schemeClr val="tx1"/>
                </a:solidFill>
                <a:latin typeface="Times New Roman" pitchFamily="18" charset="0"/>
                <a:ea typeface="標楷體" pitchFamily="65" charset="-120"/>
              </a:defRPr>
            </a:lvl1pPr>
            <a:lvl2pPr marL="742950" indent="-285750">
              <a:defRPr b="1">
                <a:solidFill>
                  <a:schemeClr val="tx1"/>
                </a:solidFill>
                <a:latin typeface="Times New Roman" pitchFamily="18" charset="0"/>
                <a:ea typeface="標楷體" pitchFamily="65" charset="-120"/>
              </a:defRPr>
            </a:lvl2pPr>
            <a:lvl3pPr marL="1143000" indent="-228600">
              <a:defRPr b="1">
                <a:solidFill>
                  <a:schemeClr val="tx1"/>
                </a:solidFill>
                <a:latin typeface="Times New Roman" pitchFamily="18" charset="0"/>
                <a:ea typeface="標楷體" pitchFamily="65" charset="-120"/>
              </a:defRPr>
            </a:lvl3pPr>
            <a:lvl4pPr marL="1600200" indent="-228600">
              <a:defRPr b="1">
                <a:solidFill>
                  <a:schemeClr val="tx1"/>
                </a:solidFill>
                <a:latin typeface="Times New Roman" pitchFamily="18" charset="0"/>
                <a:ea typeface="標楷體" pitchFamily="65" charset="-120"/>
              </a:defRPr>
            </a:lvl4pPr>
            <a:lvl5pPr marL="2057400" indent="-228600">
              <a:defRPr b="1">
                <a:solidFill>
                  <a:schemeClr val="tx1"/>
                </a:solidFill>
                <a:latin typeface="Times New Roman" pitchFamily="18" charset="0"/>
                <a:ea typeface="標楷體" pitchFamily="65" charset="-120"/>
              </a:defRPr>
            </a:lvl5pPr>
            <a:lvl6pPr marL="2514600" indent="-228600" eaLnBrk="0" fontAlgn="base" hangingPunct="0">
              <a:spcBef>
                <a:spcPct val="0"/>
              </a:spcBef>
              <a:spcAft>
                <a:spcPct val="0"/>
              </a:spcAft>
              <a:defRPr b="1">
                <a:solidFill>
                  <a:schemeClr val="tx1"/>
                </a:solidFill>
                <a:latin typeface="Times New Roman" pitchFamily="18" charset="0"/>
                <a:ea typeface="標楷體" pitchFamily="65" charset="-120"/>
              </a:defRPr>
            </a:lvl6pPr>
            <a:lvl7pPr marL="2971800" indent="-228600" eaLnBrk="0" fontAlgn="base" hangingPunct="0">
              <a:spcBef>
                <a:spcPct val="0"/>
              </a:spcBef>
              <a:spcAft>
                <a:spcPct val="0"/>
              </a:spcAft>
              <a:defRPr b="1">
                <a:solidFill>
                  <a:schemeClr val="tx1"/>
                </a:solidFill>
                <a:latin typeface="Times New Roman" pitchFamily="18" charset="0"/>
                <a:ea typeface="標楷體" pitchFamily="65" charset="-120"/>
              </a:defRPr>
            </a:lvl7pPr>
            <a:lvl8pPr marL="3429000" indent="-228600" eaLnBrk="0" fontAlgn="base" hangingPunct="0">
              <a:spcBef>
                <a:spcPct val="0"/>
              </a:spcBef>
              <a:spcAft>
                <a:spcPct val="0"/>
              </a:spcAft>
              <a:defRPr b="1">
                <a:solidFill>
                  <a:schemeClr val="tx1"/>
                </a:solidFill>
                <a:latin typeface="Times New Roman" pitchFamily="18" charset="0"/>
                <a:ea typeface="標楷體" pitchFamily="65" charset="-120"/>
              </a:defRPr>
            </a:lvl8pPr>
            <a:lvl9pPr marL="3886200" indent="-228600" eaLnBrk="0" fontAlgn="base" hangingPunct="0">
              <a:spcBef>
                <a:spcPct val="0"/>
              </a:spcBef>
              <a:spcAft>
                <a:spcPct val="0"/>
              </a:spcAft>
              <a:defRPr b="1">
                <a:solidFill>
                  <a:schemeClr val="tx1"/>
                </a:solidFill>
                <a:latin typeface="Times New Roman" pitchFamily="18" charset="0"/>
                <a:ea typeface="標楷體" pitchFamily="65" charset="-120"/>
              </a:defRPr>
            </a:lvl9pPr>
          </a:lstStyle>
          <a:p>
            <a:pPr eaLnBrk="1" hangingPunct="1">
              <a:spcBef>
                <a:spcPct val="20000"/>
              </a:spcBef>
              <a:buClr>
                <a:schemeClr val="tx1"/>
              </a:buClr>
              <a:buFont typeface="Wingdings" pitchFamily="2" charset="2"/>
              <a:buChar char="v"/>
            </a:pPr>
            <a:r>
              <a:rPr lang="zh-TW" altLang="en-US" sz="3600">
                <a:latin typeface="標楷體" pitchFamily="65" charset="-120"/>
              </a:rPr>
              <a:t>經常於</a:t>
            </a:r>
            <a:r>
              <a:rPr lang="zh-TW" altLang="en-US" sz="3600">
                <a:solidFill>
                  <a:srgbClr val="CC3300"/>
                </a:solidFill>
                <a:latin typeface="標楷體" pitchFamily="65" charset="-120"/>
              </a:rPr>
              <a:t>假日出差</a:t>
            </a:r>
            <a:r>
              <a:rPr lang="zh-TW" altLang="en-US" sz="3600">
                <a:latin typeface="標楷體" pitchFamily="65" charset="-120"/>
              </a:rPr>
              <a:t>且未註明具體理由者</a:t>
            </a:r>
            <a:endParaRPr lang="en-US" altLang="zh-TW" sz="3600">
              <a:latin typeface="標楷體" pitchFamily="65" charset="-120"/>
            </a:endParaRPr>
          </a:p>
          <a:p>
            <a:pPr eaLnBrk="1" hangingPunct="1">
              <a:spcBef>
                <a:spcPct val="20000"/>
              </a:spcBef>
              <a:buClr>
                <a:schemeClr val="tx1"/>
              </a:buClr>
              <a:buFont typeface="Arial" charset="0"/>
              <a:buChar char="•"/>
            </a:pPr>
            <a:r>
              <a:rPr lang="zh-TW" altLang="en-US" sz="2800">
                <a:latin typeface="標楷體" pitchFamily="65" charset="-120"/>
              </a:rPr>
              <a:t>出差經常是</a:t>
            </a:r>
            <a:r>
              <a:rPr lang="zh-TW" altLang="en-US" sz="2800">
                <a:solidFill>
                  <a:srgbClr val="CC3300"/>
                </a:solidFill>
                <a:latin typeface="標楷體" pitchFamily="65" charset="-120"/>
              </a:rPr>
              <a:t>周五、六、日或周六、日、一</a:t>
            </a:r>
            <a:r>
              <a:rPr lang="zh-TW" altLang="en-US" sz="2800">
                <a:latin typeface="標楷體" pitchFamily="65" charset="-120"/>
              </a:rPr>
              <a:t>者</a:t>
            </a:r>
            <a:endParaRPr lang="en-US" altLang="zh-TW" sz="2800">
              <a:latin typeface="標楷體" pitchFamily="65" charset="-120"/>
            </a:endParaRPr>
          </a:p>
          <a:p>
            <a:pPr eaLnBrk="1" hangingPunct="1">
              <a:spcBef>
                <a:spcPct val="20000"/>
              </a:spcBef>
              <a:buClr>
                <a:schemeClr val="tx1"/>
              </a:buClr>
              <a:buFont typeface="Arial" charset="0"/>
              <a:buChar char="•"/>
            </a:pPr>
            <a:r>
              <a:rPr lang="zh-TW" altLang="en-US" sz="2800">
                <a:latin typeface="標楷體" pitchFamily="65" charset="-120"/>
              </a:rPr>
              <a:t>長途出差以自強號報支交通費、未檢據報支一半住宿費者</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內容版面配置區 2"/>
          <p:cNvSpPr>
            <a:spLocks noGrp="1"/>
          </p:cNvSpPr>
          <p:nvPr>
            <p:ph idx="1"/>
          </p:nvPr>
        </p:nvSpPr>
        <p:spPr>
          <a:xfrm>
            <a:off x="468313" y="1773238"/>
            <a:ext cx="8229600" cy="3384550"/>
          </a:xfrm>
        </p:spPr>
        <p:txBody>
          <a:bodyPr/>
          <a:lstStyle/>
          <a:p>
            <a:pPr marL="536575" indent="-536575"/>
            <a:r>
              <a:rPr lang="zh-TW" altLang="zh-TW" sz="4400" smtClean="0">
                <a:latin typeface="標楷體" pitchFamily="65" charset="-120"/>
                <a:ea typeface="標楷體" pitchFamily="65" charset="-120"/>
              </a:rPr>
              <a:t>執行補助或委辦計畫經費之動支係屬動用公帑，應恪守「</a:t>
            </a:r>
            <a:r>
              <a:rPr lang="zh-TW" altLang="zh-TW" sz="4400" smtClean="0">
                <a:solidFill>
                  <a:srgbClr val="C00000"/>
                </a:solidFill>
                <a:latin typeface="標楷體" pitchFamily="65" charset="-120"/>
                <a:ea typeface="標楷體" pitchFamily="65" charset="-120"/>
              </a:rPr>
              <a:t>公務員服務法</a:t>
            </a:r>
            <a:r>
              <a:rPr lang="zh-TW" altLang="zh-TW" sz="4400" smtClean="0">
                <a:latin typeface="標楷體" pitchFamily="65" charset="-120"/>
                <a:ea typeface="標楷體" pitchFamily="65" charset="-120"/>
              </a:rPr>
              <a:t>」及相關規定。</a:t>
            </a:r>
            <a:endParaRPr lang="en-US" altLang="zh-TW" sz="4400" smtClean="0">
              <a:latin typeface="標楷體" pitchFamily="65" charset="-120"/>
              <a:ea typeface="標楷體" pitchFamily="65" charset="-120"/>
            </a:endParaRPr>
          </a:p>
        </p:txBody>
      </p:sp>
      <p:sp>
        <p:nvSpPr>
          <p:cNvPr id="61443" name="Rectangle 2"/>
          <p:cNvSpPr>
            <a:spLocks noGrp="1" noChangeArrowheads="1"/>
          </p:cNvSpPr>
          <p:nvPr>
            <p:ph type="title"/>
          </p:nvPr>
        </p:nvSpPr>
        <p:spPr>
          <a:solidFill>
            <a:srgbClr val="000000"/>
          </a:solidFill>
        </p:spPr>
        <p:txBody>
          <a:bodyPr/>
          <a:lstStyle/>
          <a:p>
            <a:r>
              <a:rPr lang="zh-TW" altLang="zh-TW" smtClean="0">
                <a:latin typeface="標楷體" pitchFamily="65" charset="-120"/>
                <a:ea typeface="標楷體" pitchFamily="65" charset="-120"/>
              </a:rPr>
              <a:t>教師執行計畫重要規定自我檢核項目</a:t>
            </a:r>
          </a:p>
        </p:txBody>
      </p:sp>
    </p:spTree>
    <p:extLst>
      <p:ext uri="{BB962C8B-B14F-4D97-AF65-F5344CB8AC3E}">
        <p14:creationId xmlns:p14="http://schemas.microsoft.com/office/powerpoint/2010/main" val="178299670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內容版面配置區 2"/>
          <p:cNvSpPr>
            <a:spLocks noGrp="1"/>
          </p:cNvSpPr>
          <p:nvPr>
            <p:ph idx="1"/>
          </p:nvPr>
        </p:nvSpPr>
        <p:spPr>
          <a:xfrm>
            <a:off x="468313" y="1484313"/>
            <a:ext cx="8229600" cy="4465637"/>
          </a:xfrm>
        </p:spPr>
        <p:txBody>
          <a:bodyPr/>
          <a:lstStyle/>
          <a:p>
            <a:pPr marL="536575" indent="-536575"/>
            <a:r>
              <a:rPr lang="zh-TW" altLang="zh-TW" sz="4400" smtClean="0">
                <a:latin typeface="標楷體" pitchFamily="65" charset="-120"/>
                <a:ea typeface="標楷體" pitchFamily="65" charset="-120"/>
              </a:rPr>
              <a:t>依教育部</a:t>
            </a:r>
            <a:r>
              <a:rPr lang="en-US" altLang="zh-TW" sz="4400" smtClean="0">
                <a:latin typeface="標楷體" pitchFamily="65" charset="-120"/>
                <a:ea typeface="標楷體" pitchFamily="65" charset="-120"/>
              </a:rPr>
              <a:t>98</a:t>
            </a:r>
            <a:r>
              <a:rPr lang="zh-TW" altLang="zh-TW" sz="4400" smtClean="0">
                <a:latin typeface="標楷體" pitchFamily="65" charset="-120"/>
                <a:ea typeface="標楷體" pitchFamily="65" charset="-120"/>
              </a:rPr>
              <a:t>年</a:t>
            </a:r>
            <a:r>
              <a:rPr lang="en-US" altLang="zh-TW" sz="4400" smtClean="0">
                <a:latin typeface="標楷體" pitchFamily="65" charset="-120"/>
                <a:ea typeface="標楷體" pitchFamily="65" charset="-120"/>
              </a:rPr>
              <a:t>7</a:t>
            </a:r>
            <a:r>
              <a:rPr lang="zh-TW" altLang="zh-TW" sz="4400" smtClean="0">
                <a:latin typeface="標楷體" pitchFamily="65" charset="-120"/>
                <a:ea typeface="標楷體" pitchFamily="65" charset="-120"/>
              </a:rPr>
              <a:t>月</a:t>
            </a:r>
            <a:r>
              <a:rPr lang="en-US" altLang="zh-TW" sz="4400" smtClean="0">
                <a:latin typeface="標楷體" pitchFamily="65" charset="-120"/>
                <a:ea typeface="標楷體" pitchFamily="65" charset="-120"/>
              </a:rPr>
              <a:t>13</a:t>
            </a:r>
            <a:r>
              <a:rPr lang="zh-TW" altLang="zh-TW" sz="4400" smtClean="0">
                <a:latin typeface="標楷體" pitchFamily="65" charset="-120"/>
                <a:ea typeface="標楷體" pitchFamily="65" charset="-120"/>
              </a:rPr>
              <a:t>日台人</a:t>
            </a:r>
            <a:r>
              <a:rPr lang="en-US" altLang="zh-TW" sz="4400" smtClean="0">
                <a:latin typeface="標楷體" pitchFamily="65" charset="-120"/>
                <a:ea typeface="標楷體" pitchFamily="65" charset="-120"/>
              </a:rPr>
              <a:t>(</a:t>
            </a:r>
            <a:r>
              <a:rPr lang="zh-TW" altLang="zh-TW" sz="4400" smtClean="0">
                <a:latin typeface="標楷體" pitchFamily="65" charset="-120"/>
                <a:ea typeface="標楷體" pitchFamily="65" charset="-120"/>
              </a:rPr>
              <a:t>一</a:t>
            </a:r>
            <a:r>
              <a:rPr lang="en-US" altLang="zh-TW" sz="4400" smtClean="0">
                <a:latin typeface="標楷體" pitchFamily="65" charset="-120"/>
                <a:ea typeface="標楷體" pitchFamily="65" charset="-120"/>
              </a:rPr>
              <a:t>)</a:t>
            </a:r>
            <a:r>
              <a:rPr lang="zh-TW" altLang="zh-TW" sz="4400" smtClean="0">
                <a:latin typeface="標楷體" pitchFamily="65" charset="-120"/>
                <a:ea typeface="標楷體" pitchFamily="65" charset="-120"/>
              </a:rPr>
              <a:t>字第</a:t>
            </a:r>
            <a:r>
              <a:rPr lang="en-US" altLang="zh-TW" sz="4400" smtClean="0">
                <a:latin typeface="標楷體" pitchFamily="65" charset="-120"/>
                <a:ea typeface="標楷體" pitchFamily="65" charset="-120"/>
              </a:rPr>
              <a:t>0980089039A</a:t>
            </a:r>
            <a:r>
              <a:rPr lang="zh-TW" altLang="zh-TW" sz="4400" smtClean="0">
                <a:latin typeface="標楷體" pitchFamily="65" charset="-120"/>
                <a:ea typeface="標楷體" pitchFamily="65" charset="-120"/>
              </a:rPr>
              <a:t>號函規定，國立大專校院</a:t>
            </a:r>
            <a:r>
              <a:rPr lang="zh-TW" altLang="zh-TW" sz="4400" smtClean="0">
                <a:solidFill>
                  <a:srgbClr val="008000"/>
                </a:solidFill>
                <a:latin typeface="標楷體" pitchFamily="65" charset="-120"/>
                <a:ea typeface="標楷體" pitchFamily="65" charset="-120"/>
              </a:rPr>
              <a:t>專任教師</a:t>
            </a:r>
            <a:r>
              <a:rPr lang="zh-TW" altLang="zh-TW" sz="4400" smtClean="0">
                <a:latin typeface="標楷體" pitchFamily="65" charset="-120"/>
                <a:ea typeface="標楷體" pitchFamily="65" charset="-120"/>
              </a:rPr>
              <a:t>不得有</a:t>
            </a:r>
            <a:r>
              <a:rPr lang="zh-TW" altLang="zh-TW" sz="4400" smtClean="0">
                <a:solidFill>
                  <a:srgbClr val="C00000"/>
                </a:solidFill>
                <a:latin typeface="標楷體" pitchFamily="65" charset="-120"/>
                <a:ea typeface="標楷體" pitchFamily="65" charset="-120"/>
              </a:rPr>
              <a:t>未透過學校行政作業而接受委託研究之情事</a:t>
            </a:r>
            <a:r>
              <a:rPr lang="zh-TW" altLang="zh-TW" sz="4400" smtClean="0">
                <a:latin typeface="標楷體" pitchFamily="65" charset="-120"/>
                <a:ea typeface="標楷體" pitchFamily="65" charset="-120"/>
              </a:rPr>
              <a:t>，應由學校具名簽訂合約。</a:t>
            </a:r>
            <a:endParaRPr lang="en-US" altLang="zh-TW" sz="4400" smtClean="0">
              <a:latin typeface="標楷體" pitchFamily="65" charset="-120"/>
              <a:ea typeface="標楷體" pitchFamily="65" charset="-120"/>
            </a:endParaRPr>
          </a:p>
        </p:txBody>
      </p:sp>
      <p:sp>
        <p:nvSpPr>
          <p:cNvPr id="62467" name="Rectangle 2"/>
          <p:cNvSpPr>
            <a:spLocks noGrp="1" noChangeArrowheads="1"/>
          </p:cNvSpPr>
          <p:nvPr>
            <p:ph type="title"/>
          </p:nvPr>
        </p:nvSpPr>
        <p:spPr>
          <a:solidFill>
            <a:srgbClr val="000000"/>
          </a:solidFill>
        </p:spPr>
        <p:txBody>
          <a:bodyPr/>
          <a:lstStyle/>
          <a:p>
            <a:r>
              <a:rPr lang="zh-TW" altLang="zh-TW" smtClean="0">
                <a:latin typeface="標楷體" pitchFamily="65" charset="-120"/>
                <a:ea typeface="標楷體" pitchFamily="65" charset="-120"/>
              </a:rPr>
              <a:t>教師執行計畫重要規定自我檢核項目</a:t>
            </a:r>
          </a:p>
        </p:txBody>
      </p:sp>
    </p:spTree>
    <p:extLst>
      <p:ext uri="{BB962C8B-B14F-4D97-AF65-F5344CB8AC3E}">
        <p14:creationId xmlns:p14="http://schemas.microsoft.com/office/powerpoint/2010/main" val="4084835079"/>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內容版面配置區 2"/>
          <p:cNvSpPr>
            <a:spLocks noGrp="1"/>
          </p:cNvSpPr>
          <p:nvPr>
            <p:ph idx="1"/>
          </p:nvPr>
        </p:nvSpPr>
        <p:spPr/>
        <p:txBody>
          <a:bodyPr/>
          <a:lstStyle/>
          <a:p>
            <a:pPr marL="441325" indent="-441325"/>
            <a:r>
              <a:rPr lang="zh-TW" altLang="zh-TW" sz="3600" smtClean="0">
                <a:latin typeface="標楷體" pitchFamily="65" charset="-120"/>
                <a:ea typeface="標楷體" pitchFamily="65" charset="-120"/>
              </a:rPr>
              <a:t>依「支出憑證處理要點」第</a:t>
            </a:r>
            <a:r>
              <a:rPr lang="en-US" altLang="zh-TW" sz="3600" smtClean="0">
                <a:latin typeface="標楷體" pitchFamily="65" charset="-120"/>
                <a:ea typeface="標楷體" pitchFamily="65" charset="-120"/>
              </a:rPr>
              <a:t>3</a:t>
            </a:r>
            <a:r>
              <a:rPr lang="zh-TW" altLang="zh-TW" sz="3600" smtClean="0">
                <a:latin typeface="標楷體" pitchFamily="65" charset="-120"/>
                <a:ea typeface="標楷體" pitchFamily="65" charset="-120"/>
              </a:rPr>
              <a:t>點規定：各機關員工向機關申請支付款項，應本</a:t>
            </a:r>
            <a:r>
              <a:rPr lang="zh-TW" altLang="zh-TW" sz="3600" smtClean="0">
                <a:solidFill>
                  <a:srgbClr val="C00000"/>
                </a:solidFill>
                <a:latin typeface="標楷體" pitchFamily="65" charset="-120"/>
                <a:ea typeface="標楷體" pitchFamily="65" charset="-120"/>
              </a:rPr>
              <a:t>誠信原則</a:t>
            </a:r>
            <a:r>
              <a:rPr lang="zh-TW" altLang="zh-TW" sz="3600" smtClean="0">
                <a:latin typeface="標楷體" pitchFamily="65" charset="-120"/>
                <a:ea typeface="標楷體" pitchFamily="65" charset="-120"/>
              </a:rPr>
              <a:t>對所提出之支出憑證之支付事實真實性負責，如有不實應負相關責任</a:t>
            </a:r>
            <a:r>
              <a:rPr lang="zh-TW" altLang="zh-TW" sz="3600" smtClean="0">
                <a:solidFill>
                  <a:srgbClr val="C00000"/>
                </a:solidFill>
                <a:latin typeface="標楷體" pitchFamily="65" charset="-120"/>
                <a:ea typeface="標楷體" pitchFamily="65" charset="-120"/>
              </a:rPr>
              <a:t>（如以製作內容不實臨時人員或兼職人員之印領清冊、出勤記錄、購買假發票或虛報出差冒領差旅費將有貪污治罪條例或相關刑事責任）</a:t>
            </a:r>
            <a:r>
              <a:rPr lang="zh-TW" altLang="zh-TW" sz="3600" smtClean="0">
                <a:latin typeface="標楷體" pitchFamily="65" charset="-120"/>
                <a:ea typeface="標楷體" pitchFamily="65" charset="-120"/>
              </a:rPr>
              <a:t>。</a:t>
            </a:r>
            <a:endParaRPr lang="en-US" altLang="zh-TW" sz="3600" smtClean="0">
              <a:latin typeface="標楷體" pitchFamily="65" charset="-120"/>
              <a:ea typeface="標楷體" pitchFamily="65" charset="-120"/>
            </a:endParaRPr>
          </a:p>
        </p:txBody>
      </p:sp>
      <p:sp>
        <p:nvSpPr>
          <p:cNvPr id="63491" name="Rectangle 2"/>
          <p:cNvSpPr>
            <a:spLocks noGrp="1" noChangeArrowheads="1"/>
          </p:cNvSpPr>
          <p:nvPr>
            <p:ph type="title"/>
          </p:nvPr>
        </p:nvSpPr>
        <p:spPr>
          <a:solidFill>
            <a:srgbClr val="000000"/>
          </a:solidFill>
        </p:spPr>
        <p:txBody>
          <a:bodyPr/>
          <a:lstStyle/>
          <a:p>
            <a:r>
              <a:rPr lang="zh-TW" altLang="zh-TW" smtClean="0">
                <a:latin typeface="標楷體" pitchFamily="65" charset="-120"/>
                <a:ea typeface="標楷體" pitchFamily="65" charset="-120"/>
              </a:rPr>
              <a:t>教師執行計畫重要規定自我檢核項目</a:t>
            </a:r>
          </a:p>
        </p:txBody>
      </p:sp>
    </p:spTree>
    <p:extLst>
      <p:ext uri="{BB962C8B-B14F-4D97-AF65-F5344CB8AC3E}">
        <p14:creationId xmlns:p14="http://schemas.microsoft.com/office/powerpoint/2010/main" val="335468788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內容版面配置區 2"/>
          <p:cNvSpPr>
            <a:spLocks noGrp="1"/>
          </p:cNvSpPr>
          <p:nvPr>
            <p:ph idx="1"/>
          </p:nvPr>
        </p:nvSpPr>
        <p:spPr>
          <a:xfrm>
            <a:off x="468313" y="908050"/>
            <a:ext cx="8229600" cy="5545138"/>
          </a:xfrm>
        </p:spPr>
        <p:txBody>
          <a:bodyPr/>
          <a:lstStyle/>
          <a:p>
            <a:pPr marL="441325" indent="-441325"/>
            <a:r>
              <a:rPr lang="zh-TW" altLang="zh-TW" sz="3200" smtClean="0">
                <a:latin typeface="標楷體" pitchFamily="65" charset="-120"/>
                <a:ea typeface="標楷體" pitchFamily="65" charset="-120"/>
              </a:rPr>
              <a:t>計畫所需人員之進用應符合利益迴避原則：如計畫主持人、共同主持人、各機關長官（首長、校長等）及其各級主管長官（各級單位主管、院長、系所主任等）之</a:t>
            </a:r>
            <a:r>
              <a:rPr lang="zh-TW" altLang="zh-TW" sz="3200" smtClean="0">
                <a:solidFill>
                  <a:srgbClr val="C00000"/>
                </a:solidFill>
                <a:latin typeface="標楷體" pitchFamily="65" charset="-120"/>
                <a:ea typeface="標楷體" pitchFamily="65" charset="-120"/>
              </a:rPr>
              <a:t>配偶及三親等以內血親、姻親</a:t>
            </a:r>
            <a:r>
              <a:rPr lang="zh-TW" altLang="zh-TW" sz="3200" smtClean="0">
                <a:latin typeface="標楷體" pitchFamily="65" charset="-120"/>
                <a:ea typeface="標楷體" pitchFamily="65" charset="-120"/>
              </a:rPr>
              <a:t>應迴避進用為該計畫之</a:t>
            </a:r>
            <a:r>
              <a:rPr lang="zh-TW" altLang="zh-TW" sz="3200" smtClean="0">
                <a:solidFill>
                  <a:srgbClr val="C00000"/>
                </a:solidFill>
                <a:latin typeface="標楷體" pitchFamily="65" charset="-120"/>
                <a:ea typeface="標楷體" pitchFamily="65" charset="-120"/>
              </a:rPr>
              <a:t>臨時</a:t>
            </a:r>
            <a:r>
              <a:rPr lang="zh-TW" altLang="zh-TW" sz="3200" smtClean="0">
                <a:latin typeface="標楷體" pitchFamily="65" charset="-120"/>
                <a:ea typeface="標楷體" pitchFamily="65" charset="-120"/>
              </a:rPr>
              <a:t>（或約用）人員（含</a:t>
            </a:r>
            <a:r>
              <a:rPr lang="zh-TW" altLang="zh-TW" sz="3200" smtClean="0">
                <a:solidFill>
                  <a:srgbClr val="C00000"/>
                </a:solidFill>
                <a:latin typeface="標楷體" pitchFamily="65" charset="-120"/>
                <a:ea typeface="標楷體" pitchFamily="65" charset="-120"/>
              </a:rPr>
              <a:t>專任助理、兼任助理及臨時工等助理人員</a:t>
            </a:r>
            <a:r>
              <a:rPr lang="zh-TW" altLang="zh-TW" sz="3200" smtClean="0">
                <a:latin typeface="標楷體" pitchFamily="65" charset="-120"/>
                <a:ea typeface="標楷體" pitchFamily="65" charset="-120"/>
              </a:rPr>
              <a:t>）。</a:t>
            </a:r>
          </a:p>
          <a:p>
            <a:pPr marL="441325" indent="-441325"/>
            <a:r>
              <a:rPr lang="zh-TW" altLang="zh-TW" sz="3200" smtClean="0">
                <a:latin typeface="標楷體" pitchFamily="65" charset="-120"/>
                <a:ea typeface="標楷體" pitchFamily="65" charset="-120"/>
              </a:rPr>
              <a:t>計畫主持人及共同主持人如為臨時人員要點迴避進用規定之機關長官或各級主管長官（如校長、院長或系主任等），應依該規定迴避進用。</a:t>
            </a:r>
            <a:endParaRPr lang="en-US" altLang="zh-TW" sz="3200" smtClean="0">
              <a:latin typeface="標楷體" pitchFamily="65" charset="-120"/>
              <a:ea typeface="標楷體" pitchFamily="65" charset="-120"/>
            </a:endParaRPr>
          </a:p>
        </p:txBody>
      </p:sp>
      <p:sp>
        <p:nvSpPr>
          <p:cNvPr id="64515" name="Rectangle 2"/>
          <p:cNvSpPr>
            <a:spLocks noGrp="1" noChangeArrowheads="1"/>
          </p:cNvSpPr>
          <p:nvPr>
            <p:ph type="title"/>
          </p:nvPr>
        </p:nvSpPr>
        <p:spPr>
          <a:solidFill>
            <a:srgbClr val="000000"/>
          </a:solidFill>
        </p:spPr>
        <p:txBody>
          <a:bodyPr/>
          <a:lstStyle/>
          <a:p>
            <a:r>
              <a:rPr lang="zh-TW" altLang="zh-TW" smtClean="0">
                <a:latin typeface="標楷體" pitchFamily="65" charset="-120"/>
                <a:ea typeface="標楷體" pitchFamily="65" charset="-120"/>
              </a:rPr>
              <a:t>教師執行計畫重要規定自我檢核項目</a:t>
            </a:r>
          </a:p>
        </p:txBody>
      </p:sp>
    </p:spTree>
    <p:extLst>
      <p:ext uri="{BB962C8B-B14F-4D97-AF65-F5344CB8AC3E}">
        <p14:creationId xmlns:p14="http://schemas.microsoft.com/office/powerpoint/2010/main" val="40589184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內容版面配置區 2"/>
          <p:cNvSpPr>
            <a:spLocks noGrp="1"/>
          </p:cNvSpPr>
          <p:nvPr>
            <p:ph idx="1"/>
          </p:nvPr>
        </p:nvSpPr>
        <p:spPr>
          <a:xfrm>
            <a:off x="468313" y="1412875"/>
            <a:ext cx="8229600" cy="4911725"/>
          </a:xfrm>
        </p:spPr>
        <p:txBody>
          <a:bodyPr/>
          <a:lstStyle/>
          <a:p>
            <a:pPr marL="441325" indent="-441325"/>
            <a:r>
              <a:rPr lang="zh-TW" altLang="zh-TW" sz="3600" smtClean="0">
                <a:latin typeface="標楷體" pitchFamily="65" charset="-120"/>
                <a:ea typeface="標楷體" pitchFamily="65" charset="-120"/>
              </a:rPr>
              <a:t>執行計畫辦理財產、物品或勞務採購時，應依照</a:t>
            </a:r>
            <a:r>
              <a:rPr lang="zh-TW" altLang="zh-TW" sz="3600" smtClean="0">
                <a:solidFill>
                  <a:srgbClr val="C00000"/>
                </a:solidFill>
                <a:latin typeface="標楷體" pitchFamily="65" charset="-120"/>
                <a:ea typeface="標楷體" pitchFamily="65" charset="-120"/>
              </a:rPr>
              <a:t>政府採購法</a:t>
            </a:r>
            <a:r>
              <a:rPr lang="zh-TW" altLang="zh-TW" sz="3600" smtClean="0">
                <a:latin typeface="標楷體" pitchFamily="65" charset="-120"/>
                <a:ea typeface="標楷體" pitchFamily="65" charset="-120"/>
              </a:rPr>
              <a:t>、</a:t>
            </a:r>
            <a:r>
              <a:rPr lang="zh-TW" altLang="zh-TW" sz="3600" smtClean="0">
                <a:solidFill>
                  <a:srgbClr val="C00000"/>
                </a:solidFill>
                <a:latin typeface="標楷體" pitchFamily="65" charset="-120"/>
                <a:ea typeface="標楷體" pitchFamily="65" charset="-120"/>
              </a:rPr>
              <a:t>撥款單位規定</a:t>
            </a:r>
            <a:r>
              <a:rPr lang="zh-TW" altLang="zh-TW" sz="3600" smtClean="0">
                <a:latin typeface="標楷體" pitchFamily="65" charset="-120"/>
                <a:ea typeface="標楷體" pitchFamily="65" charset="-120"/>
              </a:rPr>
              <a:t>及</a:t>
            </a:r>
            <a:r>
              <a:rPr lang="zh-TW" altLang="zh-TW" sz="3600" smtClean="0">
                <a:solidFill>
                  <a:srgbClr val="C00000"/>
                </a:solidFill>
                <a:latin typeface="標楷體" pitchFamily="65" charset="-120"/>
                <a:ea typeface="標楷體" pitchFamily="65" charset="-120"/>
              </a:rPr>
              <a:t>科研採購</a:t>
            </a:r>
            <a:r>
              <a:rPr lang="zh-TW" altLang="zh-TW" sz="3600" smtClean="0">
                <a:latin typeface="標楷體" pitchFamily="65" charset="-120"/>
                <a:ea typeface="標楷體" pitchFamily="65" charset="-120"/>
              </a:rPr>
              <a:t>等相關規定辦理。除</a:t>
            </a:r>
            <a:r>
              <a:rPr lang="zh-TW" altLang="zh-TW" sz="3600" u="sng" smtClean="0">
                <a:latin typeface="標楷體" pitchFamily="65" charset="-120"/>
                <a:ea typeface="標楷體" pitchFamily="65" charset="-120"/>
              </a:rPr>
              <a:t>國科會科研經費</a:t>
            </a:r>
            <a:r>
              <a:rPr lang="zh-TW" altLang="zh-TW" sz="3600" smtClean="0">
                <a:latin typeface="標楷體" pitchFamily="65" charset="-120"/>
                <a:ea typeface="標楷體" pitchFamily="65" charset="-120"/>
              </a:rPr>
              <a:t>採購依</a:t>
            </a:r>
            <a:r>
              <a:rPr lang="zh-TW" altLang="zh-TW" sz="3600" smtClean="0">
                <a:solidFill>
                  <a:srgbClr val="C00000"/>
                </a:solidFill>
                <a:latin typeface="標楷體" pitchFamily="65" charset="-120"/>
                <a:ea typeface="標楷體" pitchFamily="65" charset="-120"/>
              </a:rPr>
              <a:t>政府補助科學技術研究發展採購監督管理辦法或採購法</a:t>
            </a:r>
            <a:r>
              <a:rPr lang="zh-TW" altLang="zh-TW" sz="3600" smtClean="0">
                <a:latin typeface="標楷體" pitchFamily="65" charset="-120"/>
                <a:ea typeface="標楷體" pitchFamily="65" charset="-120"/>
              </a:rPr>
              <a:t>辦理外，超過</a:t>
            </a:r>
            <a:r>
              <a:rPr lang="en-US" altLang="zh-TW" sz="3600" smtClean="0">
                <a:latin typeface="標楷體" pitchFamily="65" charset="-120"/>
                <a:ea typeface="標楷體" pitchFamily="65" charset="-120"/>
              </a:rPr>
              <a:t>10</a:t>
            </a:r>
            <a:r>
              <a:rPr lang="zh-TW" altLang="zh-TW" sz="3600" smtClean="0">
                <a:latin typeface="標楷體" pitchFamily="65" charset="-120"/>
                <a:ea typeface="標楷體" pitchFamily="65" charset="-120"/>
              </a:rPr>
              <a:t>萬元之採購案應依照政府採購法辦理招標，不得意圖規避政府採購法，分批辦理採購。</a:t>
            </a:r>
            <a:endParaRPr lang="zh-TW" altLang="en-US" sz="3600" smtClean="0">
              <a:latin typeface="標楷體" pitchFamily="65" charset="-120"/>
              <a:ea typeface="標楷體" pitchFamily="65" charset="-120"/>
            </a:endParaRPr>
          </a:p>
        </p:txBody>
      </p:sp>
      <p:sp>
        <p:nvSpPr>
          <p:cNvPr id="65539" name="Rectangle 2"/>
          <p:cNvSpPr>
            <a:spLocks noGrp="1" noChangeArrowheads="1"/>
          </p:cNvSpPr>
          <p:nvPr>
            <p:ph type="title"/>
          </p:nvPr>
        </p:nvSpPr>
        <p:spPr>
          <a:solidFill>
            <a:srgbClr val="000000"/>
          </a:solidFill>
        </p:spPr>
        <p:txBody>
          <a:bodyPr/>
          <a:lstStyle/>
          <a:p>
            <a:r>
              <a:rPr lang="zh-TW" altLang="zh-TW" smtClean="0">
                <a:latin typeface="標楷體" pitchFamily="65" charset="-120"/>
                <a:ea typeface="標楷體" pitchFamily="65" charset="-120"/>
              </a:rPr>
              <a:t>教師執行計畫重要規定自我檢核項目</a:t>
            </a:r>
          </a:p>
        </p:txBody>
      </p:sp>
    </p:spTree>
    <p:extLst>
      <p:ext uri="{BB962C8B-B14F-4D97-AF65-F5344CB8AC3E}">
        <p14:creationId xmlns:p14="http://schemas.microsoft.com/office/powerpoint/2010/main" val="52812088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內容版面配置區 2"/>
          <p:cNvSpPr>
            <a:spLocks noGrp="1"/>
          </p:cNvSpPr>
          <p:nvPr>
            <p:ph idx="1"/>
          </p:nvPr>
        </p:nvSpPr>
        <p:spPr>
          <a:xfrm>
            <a:off x="468313" y="1341438"/>
            <a:ext cx="8229600" cy="4983162"/>
          </a:xfrm>
        </p:spPr>
        <p:txBody>
          <a:bodyPr/>
          <a:lstStyle/>
          <a:p>
            <a:pPr marL="441325" indent="-441325"/>
            <a:r>
              <a:rPr lang="zh-TW" altLang="zh-TW" sz="3200" smtClean="0">
                <a:latin typeface="標楷體" pitchFamily="65" charset="-120"/>
                <a:ea typeface="標楷體" pitchFamily="65" charset="-120"/>
              </a:rPr>
              <a:t>依據公庫法第</a:t>
            </a:r>
            <a:r>
              <a:rPr lang="en-US" altLang="zh-TW" sz="3200" smtClean="0">
                <a:latin typeface="標楷體" pitchFamily="65" charset="-120"/>
                <a:ea typeface="標楷體" pitchFamily="65" charset="-120"/>
              </a:rPr>
              <a:t>16</a:t>
            </a:r>
            <a:r>
              <a:rPr lang="zh-TW" altLang="zh-TW" sz="3200" smtClean="0">
                <a:latin typeface="標楷體" pitchFamily="65" charset="-120"/>
                <a:ea typeface="標楷體" pitchFamily="65" charset="-120"/>
              </a:rPr>
              <a:t>條規定，各機關辦理各項支付，依規定簽發公庫支票或以存帳入戶方式，直接付與受款人。另行政院主計處</a:t>
            </a:r>
            <a:r>
              <a:rPr lang="en-US" altLang="zh-TW" sz="3200" smtClean="0">
                <a:latin typeface="標楷體" pitchFamily="65" charset="-120"/>
                <a:ea typeface="標楷體" pitchFamily="65" charset="-120"/>
              </a:rPr>
              <a:t>87</a:t>
            </a:r>
            <a:r>
              <a:rPr lang="zh-TW" altLang="zh-TW" sz="3200" smtClean="0">
                <a:latin typeface="標楷體" pitchFamily="65" charset="-120"/>
                <a:ea typeface="標楷體" pitchFamily="65" charset="-120"/>
              </a:rPr>
              <a:t>年</a:t>
            </a:r>
            <a:r>
              <a:rPr lang="en-US" altLang="zh-TW" sz="3200" smtClean="0">
                <a:latin typeface="標楷體" pitchFamily="65" charset="-120"/>
                <a:ea typeface="標楷體" pitchFamily="65" charset="-120"/>
              </a:rPr>
              <a:t>8</a:t>
            </a:r>
            <a:r>
              <a:rPr lang="zh-TW" altLang="zh-TW" sz="3200" smtClean="0">
                <a:latin typeface="標楷體" pitchFamily="65" charset="-120"/>
                <a:ea typeface="標楷體" pitchFamily="65" charset="-120"/>
              </a:rPr>
              <a:t>月</a:t>
            </a:r>
            <a:r>
              <a:rPr lang="en-US" altLang="zh-TW" sz="3200" smtClean="0">
                <a:latin typeface="標楷體" pitchFamily="65" charset="-120"/>
                <a:ea typeface="標楷體" pitchFamily="65" charset="-120"/>
              </a:rPr>
              <a:t>31</a:t>
            </a:r>
            <a:r>
              <a:rPr lang="zh-TW" altLang="zh-TW" sz="3200" smtClean="0">
                <a:latin typeface="標楷體" pitchFamily="65" charset="-120"/>
                <a:ea typeface="標楷體" pitchFamily="65" charset="-120"/>
              </a:rPr>
              <a:t>日台</a:t>
            </a:r>
            <a:r>
              <a:rPr lang="en-US" altLang="zh-TW" sz="3200" smtClean="0">
                <a:latin typeface="標楷體" pitchFamily="65" charset="-120"/>
                <a:ea typeface="標楷體" pitchFamily="65" charset="-120"/>
              </a:rPr>
              <a:t>87</a:t>
            </a:r>
            <a:r>
              <a:rPr lang="zh-TW" altLang="zh-TW" sz="3200" smtClean="0">
                <a:latin typeface="標楷體" pitchFamily="65" charset="-120"/>
                <a:ea typeface="標楷體" pitchFamily="65" charset="-120"/>
              </a:rPr>
              <a:t>處三字第</a:t>
            </a:r>
            <a:r>
              <a:rPr lang="en-US" altLang="zh-TW" sz="3200" smtClean="0">
                <a:latin typeface="標楷體" pitchFamily="65" charset="-120"/>
                <a:ea typeface="標楷體" pitchFamily="65" charset="-120"/>
              </a:rPr>
              <a:t>07182</a:t>
            </a:r>
            <a:r>
              <a:rPr lang="zh-TW" altLang="zh-TW" sz="3200" smtClean="0">
                <a:latin typeface="標楷體" pitchFamily="65" charset="-120"/>
                <a:ea typeface="標楷體" pitchFamily="65" charset="-120"/>
              </a:rPr>
              <a:t>號函規定：「各機關對公款支付，</a:t>
            </a:r>
            <a:r>
              <a:rPr lang="zh-TW" altLang="zh-TW" sz="3200" smtClean="0">
                <a:solidFill>
                  <a:srgbClr val="C00000"/>
                </a:solidFill>
                <a:latin typeface="標楷體" pitchFamily="65" charset="-120"/>
                <a:ea typeface="標楷體" pitchFamily="65" charset="-120"/>
              </a:rPr>
              <a:t>除零用金外，應採劃撥轉帳方式處理。」因此，超過</a:t>
            </a:r>
            <a:r>
              <a:rPr lang="en-US" altLang="zh-TW" sz="3200" smtClean="0">
                <a:solidFill>
                  <a:srgbClr val="C00000"/>
                </a:solidFill>
                <a:latin typeface="標楷體" pitchFamily="65" charset="-120"/>
                <a:ea typeface="標楷體" pitchFamily="65" charset="-120"/>
              </a:rPr>
              <a:t>1</a:t>
            </a:r>
            <a:r>
              <a:rPr lang="zh-TW" altLang="zh-TW" sz="3200" smtClean="0">
                <a:solidFill>
                  <a:srgbClr val="C00000"/>
                </a:solidFill>
                <a:latin typeface="標楷體" pitchFamily="65" charset="-120"/>
                <a:ea typeface="標楷體" pitchFamily="65" charset="-120"/>
              </a:rPr>
              <a:t>萬元（零用金限額）之公款依規定應逕付廠商，若有特殊狀況，須由承辦人先行預借或墊付者，應專案簽准後辦理。</a:t>
            </a:r>
            <a:endParaRPr lang="zh-TW" altLang="en-US" sz="3200" smtClean="0">
              <a:solidFill>
                <a:srgbClr val="CC3300"/>
              </a:solidFill>
              <a:latin typeface="標楷體" pitchFamily="65" charset="-120"/>
              <a:ea typeface="標楷體" pitchFamily="65" charset="-120"/>
            </a:endParaRPr>
          </a:p>
        </p:txBody>
      </p:sp>
      <p:sp>
        <p:nvSpPr>
          <p:cNvPr id="66563" name="Rectangle 2"/>
          <p:cNvSpPr>
            <a:spLocks noGrp="1" noChangeArrowheads="1"/>
          </p:cNvSpPr>
          <p:nvPr>
            <p:ph type="title"/>
          </p:nvPr>
        </p:nvSpPr>
        <p:spPr>
          <a:solidFill>
            <a:srgbClr val="000000"/>
          </a:solidFill>
        </p:spPr>
        <p:txBody>
          <a:bodyPr/>
          <a:lstStyle/>
          <a:p>
            <a:r>
              <a:rPr lang="zh-TW" altLang="zh-TW" smtClean="0">
                <a:latin typeface="標楷體" pitchFamily="65" charset="-120"/>
                <a:ea typeface="標楷體" pitchFamily="65" charset="-120"/>
              </a:rPr>
              <a:t>教師執行計畫重要規定自我檢核項目</a:t>
            </a:r>
          </a:p>
        </p:txBody>
      </p:sp>
    </p:spTree>
    <p:extLst>
      <p:ext uri="{BB962C8B-B14F-4D97-AF65-F5344CB8AC3E}">
        <p14:creationId xmlns:p14="http://schemas.microsoft.com/office/powerpoint/2010/main" val="321694329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內容版面配置區 2"/>
          <p:cNvSpPr>
            <a:spLocks noGrp="1"/>
          </p:cNvSpPr>
          <p:nvPr>
            <p:ph idx="1"/>
          </p:nvPr>
        </p:nvSpPr>
        <p:spPr>
          <a:xfrm>
            <a:off x="468313" y="1916113"/>
            <a:ext cx="8229600" cy="4408487"/>
          </a:xfrm>
        </p:spPr>
        <p:txBody>
          <a:bodyPr/>
          <a:lstStyle/>
          <a:p>
            <a:pPr marL="441325" indent="-441325"/>
            <a:r>
              <a:rPr lang="zh-TW" altLang="zh-TW" sz="3200" smtClean="0">
                <a:latin typeface="標楷體" pitchFamily="65" charset="-120"/>
                <a:ea typeface="標楷體" pitchFamily="65" charset="-120"/>
              </a:rPr>
              <a:t>出差應註明具體理由，並與計畫相關，避免以籠統字眼「執行計畫」、「開會」、「收集資料」表示。</a:t>
            </a:r>
            <a:endParaRPr lang="zh-TW" altLang="en-US" sz="3200" smtClean="0">
              <a:latin typeface="標楷體" pitchFamily="65" charset="-120"/>
              <a:ea typeface="標楷體" pitchFamily="65" charset="-120"/>
            </a:endParaRPr>
          </a:p>
        </p:txBody>
      </p:sp>
      <p:sp>
        <p:nvSpPr>
          <p:cNvPr id="67587" name="Rectangle 2"/>
          <p:cNvSpPr>
            <a:spLocks noGrp="1" noChangeArrowheads="1"/>
          </p:cNvSpPr>
          <p:nvPr>
            <p:ph type="title"/>
          </p:nvPr>
        </p:nvSpPr>
        <p:spPr>
          <a:solidFill>
            <a:srgbClr val="000000"/>
          </a:solidFill>
        </p:spPr>
        <p:txBody>
          <a:bodyPr/>
          <a:lstStyle/>
          <a:p>
            <a:r>
              <a:rPr lang="zh-TW" altLang="zh-TW" smtClean="0">
                <a:latin typeface="標楷體" pitchFamily="65" charset="-120"/>
                <a:ea typeface="標楷體" pitchFamily="65" charset="-120"/>
              </a:rPr>
              <a:t>教師執行計畫重要規定自我檢核項目</a:t>
            </a:r>
          </a:p>
        </p:txBody>
      </p:sp>
    </p:spTree>
    <p:extLst>
      <p:ext uri="{BB962C8B-B14F-4D97-AF65-F5344CB8AC3E}">
        <p14:creationId xmlns:p14="http://schemas.microsoft.com/office/powerpoint/2010/main" val="267751189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內容版面配置區 2"/>
          <p:cNvSpPr>
            <a:spLocks noGrp="1"/>
          </p:cNvSpPr>
          <p:nvPr>
            <p:ph idx="1"/>
          </p:nvPr>
        </p:nvSpPr>
        <p:spPr>
          <a:xfrm>
            <a:off x="468313" y="1412875"/>
            <a:ext cx="8229600" cy="4910138"/>
          </a:xfrm>
        </p:spPr>
        <p:txBody>
          <a:bodyPr/>
          <a:lstStyle/>
          <a:p>
            <a:pPr marL="441325" indent="-441325"/>
            <a:r>
              <a:rPr lang="zh-TW" altLang="zh-TW" sz="3200" smtClean="0">
                <a:latin typeface="標楷體" pitchFamily="65" charset="-120"/>
                <a:ea typeface="標楷體" pitchFamily="65" charset="-120"/>
              </a:rPr>
              <a:t>專任助理、兼任助理及臨時工應事先簽准始能進用，並有實際執行計畫相關工作，並遵守本校「國立臺灣海洋大學研究計畫約用人員管理要點」。</a:t>
            </a:r>
            <a:r>
              <a:rPr lang="zh-TW" altLang="zh-TW" sz="3200" u="sng" smtClean="0">
                <a:latin typeface="標楷體" pitchFamily="65" charset="-120"/>
                <a:ea typeface="標楷體" pitchFamily="65" charset="-120"/>
              </a:rPr>
              <a:t>學生上課時間不得報支工讀金或臨時工，本校為加強控管機制，由研發處會同人事室每季抽查執行計畫之臨時人員（含專任、兼任及臨時工等助理人員）出勤情形。</a:t>
            </a:r>
            <a:endParaRPr lang="zh-TW" altLang="en-US" sz="3200" u="sng" smtClean="0">
              <a:latin typeface="標楷體" pitchFamily="65" charset="-120"/>
              <a:ea typeface="標楷體" pitchFamily="65" charset="-120"/>
            </a:endParaRPr>
          </a:p>
        </p:txBody>
      </p:sp>
      <p:sp>
        <p:nvSpPr>
          <p:cNvPr id="68611" name="Rectangle 2"/>
          <p:cNvSpPr>
            <a:spLocks noGrp="1" noChangeArrowheads="1"/>
          </p:cNvSpPr>
          <p:nvPr>
            <p:ph type="title"/>
          </p:nvPr>
        </p:nvSpPr>
        <p:spPr>
          <a:solidFill>
            <a:srgbClr val="000000"/>
          </a:solidFill>
        </p:spPr>
        <p:txBody>
          <a:bodyPr/>
          <a:lstStyle/>
          <a:p>
            <a:r>
              <a:rPr lang="zh-TW" altLang="zh-TW" smtClean="0">
                <a:latin typeface="標楷體" pitchFamily="65" charset="-120"/>
                <a:ea typeface="標楷體" pitchFamily="65" charset="-120"/>
              </a:rPr>
              <a:t>教師執行計畫重要規定自我檢核項目</a:t>
            </a:r>
          </a:p>
        </p:txBody>
      </p:sp>
    </p:spTree>
    <p:extLst>
      <p:ext uri="{BB962C8B-B14F-4D97-AF65-F5344CB8AC3E}">
        <p14:creationId xmlns:p14="http://schemas.microsoft.com/office/powerpoint/2010/main" val="33602796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title"/>
          </p:nvPr>
        </p:nvSpPr>
        <p:spPr bwMode="auto">
          <a:xfrm>
            <a:off x="1042988" y="115888"/>
            <a:ext cx="6913562" cy="536575"/>
          </a:xfrm>
          <a:solidFill>
            <a:srgbClr val="000000"/>
          </a:solidFill>
        </p:spPr>
        <p:txBody>
          <a:bodyPr/>
          <a:lstStyle/>
          <a:p>
            <a:pPr eaLnBrk="1" hangingPunct="1"/>
            <a:r>
              <a:rPr lang="zh-TW" altLang="en-US" sz="3200" smtClean="0">
                <a:ea typeface="標楷體" pitchFamily="65" charset="-120"/>
              </a:rPr>
              <a:t>經費動支及報銷應注意事項</a:t>
            </a:r>
            <a:r>
              <a:rPr lang="zh-TW" altLang="en-US" sz="2400" smtClean="0">
                <a:ea typeface="新細明體" charset="-120"/>
              </a:rPr>
              <a:t> </a:t>
            </a:r>
          </a:p>
        </p:txBody>
      </p:sp>
      <p:grpSp>
        <p:nvGrpSpPr>
          <p:cNvPr id="10243" name="Group 5"/>
          <p:cNvGrpSpPr>
            <a:grpSpLocks/>
          </p:cNvGrpSpPr>
          <p:nvPr/>
        </p:nvGrpSpPr>
        <p:grpSpPr bwMode="auto">
          <a:xfrm>
            <a:off x="2700338" y="620713"/>
            <a:ext cx="4032250" cy="720725"/>
            <a:chOff x="158" y="3748"/>
            <a:chExt cx="2404" cy="395"/>
          </a:xfrm>
        </p:grpSpPr>
        <p:sp>
          <p:nvSpPr>
            <p:cNvPr id="10245" name="AutoShape 6"/>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zh-TW" altLang="en-US"/>
            </a:p>
          </p:txBody>
        </p:sp>
        <p:sp>
          <p:nvSpPr>
            <p:cNvPr id="10246" name="AutoShape 7"/>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eaLnBrk="1" hangingPunct="1"/>
              <a:r>
                <a:rPr kumimoji="1" lang="zh-TW" altLang="en-US" sz="3200">
                  <a:solidFill>
                    <a:srgbClr val="000099"/>
                  </a:solidFill>
                </a:rPr>
                <a:t>取得發票或收據部份</a:t>
              </a:r>
            </a:p>
          </p:txBody>
        </p:sp>
      </p:grpSp>
      <p:graphicFrame>
        <p:nvGraphicFramePr>
          <p:cNvPr id="2" name="資料庫圖表 1"/>
          <p:cNvGraphicFramePr/>
          <p:nvPr>
            <p:extLst>
              <p:ext uri="{D42A27DB-BD31-4B8C-83A1-F6EECF244321}">
                <p14:modId xmlns:p14="http://schemas.microsoft.com/office/powerpoint/2010/main" val="3953482133"/>
              </p:ext>
            </p:extLst>
          </p:nvPr>
        </p:nvGraphicFramePr>
        <p:xfrm>
          <a:off x="468313" y="1412875"/>
          <a:ext cx="8229600" cy="51990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內容版面配置區 2"/>
          <p:cNvSpPr>
            <a:spLocks noGrp="1"/>
          </p:cNvSpPr>
          <p:nvPr>
            <p:ph idx="1"/>
          </p:nvPr>
        </p:nvSpPr>
        <p:spPr>
          <a:xfrm>
            <a:off x="468313" y="2133600"/>
            <a:ext cx="8229600" cy="4191000"/>
          </a:xfrm>
        </p:spPr>
        <p:txBody>
          <a:bodyPr/>
          <a:lstStyle/>
          <a:p>
            <a:pPr marL="441325" indent="-441325"/>
            <a:r>
              <a:rPr lang="zh-TW" altLang="zh-TW" sz="3200" dirty="0" smtClean="0">
                <a:latin typeface="標楷體" pitchFamily="65" charset="-120"/>
                <a:ea typeface="標楷體" pitchFamily="65" charset="-120"/>
              </a:rPr>
              <a:t>執行補助或委辦計畫應遵守撥款單位規定，如有疑慮，並可參閱「大學校院及教師辦理計畫經費核銷重要規定及作業釋疑」、研發處及</a:t>
            </a:r>
            <a:r>
              <a:rPr lang="zh-TW" altLang="en-US" sz="3200" dirty="0" smtClean="0">
                <a:latin typeface="標楷體" pitchFamily="65" charset="-120"/>
                <a:ea typeface="標楷體" pitchFamily="65" charset="-120"/>
              </a:rPr>
              <a:t>主</a:t>
            </a:r>
            <a:r>
              <a:rPr lang="zh-TW" altLang="zh-TW" sz="3200" dirty="0" smtClean="0">
                <a:latin typeface="標楷體" pitchFamily="65" charset="-120"/>
                <a:ea typeface="標楷體" pitchFamily="65" charset="-120"/>
              </a:rPr>
              <a:t>計室網站。</a:t>
            </a:r>
            <a:endParaRPr lang="zh-TW" altLang="en-US" sz="3200" dirty="0" smtClean="0">
              <a:latin typeface="標楷體" pitchFamily="65" charset="-120"/>
              <a:ea typeface="標楷體" pitchFamily="65" charset="-120"/>
            </a:endParaRPr>
          </a:p>
        </p:txBody>
      </p:sp>
      <p:sp>
        <p:nvSpPr>
          <p:cNvPr id="69635" name="Rectangle 2"/>
          <p:cNvSpPr>
            <a:spLocks noGrp="1" noChangeArrowheads="1"/>
          </p:cNvSpPr>
          <p:nvPr>
            <p:ph type="title"/>
          </p:nvPr>
        </p:nvSpPr>
        <p:spPr>
          <a:solidFill>
            <a:srgbClr val="000000"/>
          </a:solidFill>
        </p:spPr>
        <p:txBody>
          <a:bodyPr/>
          <a:lstStyle/>
          <a:p>
            <a:r>
              <a:rPr lang="zh-TW" altLang="zh-TW" smtClean="0">
                <a:latin typeface="標楷體" pitchFamily="65" charset="-120"/>
                <a:ea typeface="標楷體" pitchFamily="65" charset="-120"/>
              </a:rPr>
              <a:t>教師執行計畫重要規定自我檢核項目</a:t>
            </a:r>
          </a:p>
        </p:txBody>
      </p:sp>
    </p:spTree>
    <p:extLst>
      <p:ext uri="{BB962C8B-B14F-4D97-AF65-F5344CB8AC3E}">
        <p14:creationId xmlns:p14="http://schemas.microsoft.com/office/powerpoint/2010/main" val="11643047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內容版面配置區 2"/>
          <p:cNvSpPr>
            <a:spLocks noGrp="1"/>
          </p:cNvSpPr>
          <p:nvPr>
            <p:ph idx="1"/>
          </p:nvPr>
        </p:nvSpPr>
        <p:spPr>
          <a:xfrm>
            <a:off x="468313" y="2349500"/>
            <a:ext cx="8229600" cy="3975100"/>
          </a:xfrm>
        </p:spPr>
        <p:txBody>
          <a:bodyPr/>
          <a:lstStyle/>
          <a:p>
            <a:pPr marL="441325" indent="-441325"/>
            <a:r>
              <a:rPr lang="zh-TW" altLang="zh-TW" sz="3200" smtClean="0">
                <a:latin typeface="標楷體" pitchFamily="65" charset="-120"/>
                <a:ea typeface="標楷體" pitchFamily="65" charset="-120"/>
              </a:rPr>
              <a:t>應遵守本校「建教合作支收管理要點」及「建教合作業務處理要點」</a:t>
            </a:r>
            <a:r>
              <a:rPr lang="zh-TW" altLang="en-US" sz="3200" smtClean="0">
                <a:latin typeface="標楷體" pitchFamily="65" charset="-120"/>
                <a:ea typeface="標楷體" pitchFamily="65" charset="-120"/>
              </a:rPr>
              <a:t>。</a:t>
            </a:r>
          </a:p>
        </p:txBody>
      </p:sp>
      <p:sp>
        <p:nvSpPr>
          <p:cNvPr id="70659" name="Rectangle 2"/>
          <p:cNvSpPr>
            <a:spLocks noGrp="1" noChangeArrowheads="1"/>
          </p:cNvSpPr>
          <p:nvPr>
            <p:ph type="title"/>
          </p:nvPr>
        </p:nvSpPr>
        <p:spPr>
          <a:solidFill>
            <a:srgbClr val="000000"/>
          </a:solidFill>
        </p:spPr>
        <p:txBody>
          <a:bodyPr/>
          <a:lstStyle/>
          <a:p>
            <a:r>
              <a:rPr lang="zh-TW" altLang="zh-TW" smtClean="0">
                <a:latin typeface="標楷體" pitchFamily="65" charset="-120"/>
                <a:ea typeface="標楷體" pitchFamily="65" charset="-120"/>
              </a:rPr>
              <a:t>教師執行計畫重要規定自我檢核項目</a:t>
            </a:r>
          </a:p>
        </p:txBody>
      </p:sp>
    </p:spTree>
    <p:extLst>
      <p:ext uri="{BB962C8B-B14F-4D97-AF65-F5344CB8AC3E}">
        <p14:creationId xmlns:p14="http://schemas.microsoft.com/office/powerpoint/2010/main" val="202940230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內容版面配置區 2"/>
          <p:cNvSpPr>
            <a:spLocks noGrp="1"/>
          </p:cNvSpPr>
          <p:nvPr>
            <p:ph idx="1"/>
          </p:nvPr>
        </p:nvSpPr>
        <p:spPr>
          <a:xfrm>
            <a:off x="468313" y="2133600"/>
            <a:ext cx="8351837" cy="4191000"/>
          </a:xfrm>
        </p:spPr>
        <p:txBody>
          <a:bodyPr/>
          <a:lstStyle/>
          <a:p>
            <a:r>
              <a:rPr lang="zh-TW" altLang="zh-TW" sz="3200" smtClean="0">
                <a:latin typeface="標楷體" pitchFamily="65" charset="-120"/>
                <a:ea typeface="標楷體" pitchFamily="65" charset="-120"/>
              </a:rPr>
              <a:t>執行補助或委辦計畫應遵守撥款單位規定，如有疑慮，並可參閱「</a:t>
            </a:r>
            <a:r>
              <a:rPr lang="zh-TW" altLang="zh-TW" sz="3200" smtClean="0">
                <a:solidFill>
                  <a:srgbClr val="CC3300"/>
                </a:solidFill>
                <a:latin typeface="標楷體" pitchFamily="65" charset="-120"/>
                <a:ea typeface="標楷體" pitchFamily="65" charset="-120"/>
                <a:hlinkClick r:id="rId2" action="ppaction://hlinkfile"/>
              </a:rPr>
              <a:t>大學校院及教師辦理計畫經費核銷重要規定及作業釋疑</a:t>
            </a:r>
            <a:r>
              <a:rPr lang="zh-TW" altLang="zh-TW" sz="3200" smtClean="0">
                <a:latin typeface="標楷體" pitchFamily="65" charset="-120"/>
                <a:ea typeface="標楷體" pitchFamily="65" charset="-120"/>
              </a:rPr>
              <a:t>」。</a:t>
            </a:r>
            <a:endParaRPr lang="en-US" altLang="zh-TW" sz="3200" smtClean="0">
              <a:latin typeface="標楷體" pitchFamily="65" charset="-120"/>
              <a:ea typeface="標楷體" pitchFamily="65" charset="-120"/>
            </a:endParaRPr>
          </a:p>
          <a:p>
            <a:endParaRPr lang="en-US" altLang="zh-TW" sz="3200" smtClean="0">
              <a:latin typeface="標楷體" pitchFamily="65" charset="-120"/>
              <a:ea typeface="標楷體" pitchFamily="65" charset="-120"/>
            </a:endParaRPr>
          </a:p>
          <a:p>
            <a:r>
              <a:rPr lang="en-US" altLang="zh-TW" sz="3200" smtClean="0">
                <a:latin typeface="標楷體" pitchFamily="65" charset="-120"/>
                <a:ea typeface="標楷體" pitchFamily="65" charset="-120"/>
              </a:rPr>
              <a:t>http://140.121.185.211/drupal/node/516</a:t>
            </a:r>
            <a:endParaRPr lang="zh-TW" altLang="en-US" sz="3200" smtClean="0">
              <a:latin typeface="標楷體" pitchFamily="65" charset="-120"/>
              <a:ea typeface="標楷體" pitchFamily="65" charset="-120"/>
            </a:endParaRPr>
          </a:p>
        </p:txBody>
      </p:sp>
      <p:sp>
        <p:nvSpPr>
          <p:cNvPr id="71683" name="Rectangle 2"/>
          <p:cNvSpPr>
            <a:spLocks noGrp="1" noChangeArrowheads="1"/>
          </p:cNvSpPr>
          <p:nvPr>
            <p:ph type="title"/>
          </p:nvPr>
        </p:nvSpPr>
        <p:spPr>
          <a:solidFill>
            <a:srgbClr val="000000"/>
          </a:solidFill>
        </p:spPr>
        <p:txBody>
          <a:bodyPr/>
          <a:lstStyle/>
          <a:p>
            <a:r>
              <a:rPr lang="zh-TW" altLang="zh-TW" smtClean="0">
                <a:latin typeface="標楷體" pitchFamily="65" charset="-120"/>
                <a:ea typeface="標楷體" pitchFamily="65" charset="-120"/>
              </a:rPr>
              <a:t>教師執行計畫重要規定自我檢核項目</a:t>
            </a:r>
          </a:p>
        </p:txBody>
      </p:sp>
    </p:spTree>
    <p:extLst>
      <p:ext uri="{BB962C8B-B14F-4D97-AF65-F5344CB8AC3E}">
        <p14:creationId xmlns:p14="http://schemas.microsoft.com/office/powerpoint/2010/main" val="193667472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323850" y="765175"/>
            <a:ext cx="8424863" cy="719138"/>
          </a:xfrm>
        </p:spPr>
        <p:txBody>
          <a:bodyPr/>
          <a:lstStyle/>
          <a:p>
            <a:pPr>
              <a:defRPr/>
            </a:pPr>
            <a:r>
              <a:rPr lang="zh-TW" altLang="en-US" sz="3600" smtClean="0">
                <a:solidFill>
                  <a:srgbClr val="800000"/>
                </a:solidFill>
                <a:effectLst>
                  <a:outerShdw blurRad="38100" dist="38100" dir="2700000" algn="tl">
                    <a:srgbClr val="C0C0C0"/>
                  </a:outerShdw>
                </a:effectLst>
                <a:latin typeface="標楷體" pitchFamily="65" charset="-120"/>
                <a:ea typeface="標楷體" pitchFamily="65" charset="-120"/>
              </a:rPr>
              <a:t>簡  報  大  綱</a:t>
            </a:r>
          </a:p>
        </p:txBody>
      </p:sp>
      <p:sp>
        <p:nvSpPr>
          <p:cNvPr id="91139" name="Rectangle 3"/>
          <p:cNvSpPr>
            <a:spLocks noGrp="1" noChangeArrowheads="1"/>
          </p:cNvSpPr>
          <p:nvPr>
            <p:ph type="body" idx="1"/>
          </p:nvPr>
        </p:nvSpPr>
        <p:spPr>
          <a:xfrm>
            <a:off x="468313" y="1628775"/>
            <a:ext cx="8229600" cy="4695825"/>
          </a:xfrm>
        </p:spPr>
        <p:txBody>
          <a:bodyPr/>
          <a:lstStyle/>
          <a:p>
            <a:pPr>
              <a:spcBef>
                <a:spcPct val="40000"/>
              </a:spcBef>
              <a:spcAft>
                <a:spcPct val="40000"/>
              </a:spcAft>
              <a:buFont typeface="Wingdings" pitchFamily="2" charset="2"/>
              <a:buBlip>
                <a:blip r:embed="rId2"/>
              </a:buBlip>
            </a:pPr>
            <a:r>
              <a:rPr lang="zh-TW" altLang="en-US" smtClean="0">
                <a:ea typeface="標楷體" pitchFamily="65" charset="-120"/>
              </a:rPr>
              <a:t>會計請購系統帳號管理</a:t>
            </a:r>
          </a:p>
          <a:p>
            <a:pPr>
              <a:spcBef>
                <a:spcPct val="40000"/>
              </a:spcBef>
              <a:spcAft>
                <a:spcPct val="40000"/>
              </a:spcAft>
              <a:buFont typeface="Wingdings" pitchFamily="2" charset="2"/>
              <a:buBlip>
                <a:blip r:embed="rId2"/>
              </a:buBlip>
            </a:pPr>
            <a:r>
              <a:rPr lang="zh-TW" altLang="en-US" smtClean="0">
                <a:ea typeface="標楷體" pitchFamily="65" charset="-120"/>
              </a:rPr>
              <a:t>經費核銷付款應注意事項</a:t>
            </a:r>
          </a:p>
          <a:p>
            <a:pPr>
              <a:spcBef>
                <a:spcPct val="40000"/>
              </a:spcBef>
              <a:spcAft>
                <a:spcPct val="40000"/>
              </a:spcAft>
              <a:buFont typeface="Wingdings" pitchFamily="2" charset="2"/>
              <a:buBlip>
                <a:blip r:embed="rId2"/>
              </a:buBlip>
            </a:pPr>
            <a:r>
              <a:rPr lang="zh-TW" altLang="en-US" smtClean="0">
                <a:ea typeface="標楷體" pitchFamily="65" charset="-120"/>
              </a:rPr>
              <a:t>付款單據應送處室單位</a:t>
            </a:r>
          </a:p>
          <a:p>
            <a:pPr>
              <a:spcBef>
                <a:spcPct val="40000"/>
              </a:spcBef>
              <a:spcAft>
                <a:spcPct val="40000"/>
              </a:spcAft>
              <a:buFont typeface="Wingdings" pitchFamily="2" charset="2"/>
              <a:buBlip>
                <a:blip r:embed="rId2"/>
              </a:buBlip>
            </a:pPr>
            <a:r>
              <a:rPr lang="zh-TW" altLang="en-US" smtClean="0">
                <a:ea typeface="標楷體" pitchFamily="65" charset="-120"/>
              </a:rPr>
              <a:t>計畫結案及憑證整理注意事項</a:t>
            </a:r>
          </a:p>
          <a:p>
            <a:pPr>
              <a:spcBef>
                <a:spcPct val="40000"/>
              </a:spcBef>
              <a:spcAft>
                <a:spcPct val="40000"/>
              </a:spcAft>
              <a:buFont typeface="Wingdings" pitchFamily="2" charset="2"/>
              <a:buBlip>
                <a:blip r:embed="rId2"/>
              </a:buBlip>
            </a:pPr>
            <a:r>
              <a:rPr lang="zh-TW" altLang="en-US" smtClean="0">
                <a:ea typeface="標楷體" pitchFamily="65" charset="-120"/>
              </a:rPr>
              <a:t>國科會經費報銷登錄作業</a:t>
            </a:r>
          </a:p>
          <a:p>
            <a:pPr>
              <a:spcBef>
                <a:spcPct val="40000"/>
              </a:spcBef>
              <a:spcAft>
                <a:spcPct val="40000"/>
              </a:spcAft>
              <a:buFont typeface="Wingdings" pitchFamily="2" charset="2"/>
              <a:buBlip>
                <a:blip r:embed="rId2"/>
              </a:buBlip>
            </a:pPr>
            <a:r>
              <a:rPr lang="zh-TW" altLang="en-US" smtClean="0">
                <a:latin typeface="標楷體" pitchFamily="65" charset="-120"/>
                <a:ea typeface="標楷體" pitchFamily="65" charset="-120"/>
              </a:rPr>
              <a:t>會計憑證檔案調閱</a:t>
            </a:r>
            <a:endParaRPr lang="zh-TW" altLang="en-US" smtClean="0">
              <a:ea typeface="標楷體" pitchFamily="65" charset="-120"/>
            </a:endParaRPr>
          </a:p>
        </p:txBody>
      </p:sp>
    </p:spTree>
    <p:extLst>
      <p:ext uri="{BB962C8B-B14F-4D97-AF65-F5344CB8AC3E}">
        <p14:creationId xmlns:p14="http://schemas.microsoft.com/office/powerpoint/2010/main" val="24842595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4"/>
          <p:cNvSpPr>
            <a:spLocks noGrp="1" noChangeArrowheads="1"/>
          </p:cNvSpPr>
          <p:nvPr>
            <p:ph type="title"/>
          </p:nvPr>
        </p:nvSpPr>
        <p:spPr>
          <a:xfrm>
            <a:off x="323850" y="115888"/>
            <a:ext cx="7993063" cy="720725"/>
          </a:xfrm>
          <a:solidFill>
            <a:srgbClr val="000000"/>
          </a:solidFill>
        </p:spPr>
        <p:txBody>
          <a:bodyPr/>
          <a:lstStyle/>
          <a:p>
            <a:r>
              <a:rPr lang="zh-TW" altLang="en-US" smtClean="0">
                <a:ea typeface="標楷體" pitchFamily="65" charset="-120"/>
              </a:rPr>
              <a:t>會計請購系統帳號管理</a:t>
            </a:r>
            <a:endParaRPr lang="en-US" altLang="zh-TW" smtClean="0">
              <a:ea typeface="標楷體" pitchFamily="65" charset="-120"/>
            </a:endParaRPr>
          </a:p>
        </p:txBody>
      </p:sp>
      <p:grpSp>
        <p:nvGrpSpPr>
          <p:cNvPr id="92163" name="Group 5"/>
          <p:cNvGrpSpPr>
            <a:grpSpLocks/>
          </p:cNvGrpSpPr>
          <p:nvPr/>
        </p:nvGrpSpPr>
        <p:grpSpPr bwMode="auto">
          <a:xfrm>
            <a:off x="900113" y="765175"/>
            <a:ext cx="7129462" cy="720725"/>
            <a:chOff x="158" y="3748"/>
            <a:chExt cx="2404" cy="395"/>
          </a:xfrm>
        </p:grpSpPr>
        <p:sp>
          <p:nvSpPr>
            <p:cNvPr id="92174" name="AutoShape 6"/>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a:latin typeface="Times New Roman" pitchFamily="18" charset="0"/>
              </a:endParaRPr>
            </a:p>
          </p:txBody>
        </p:sp>
        <p:sp>
          <p:nvSpPr>
            <p:cNvPr id="92175" name="AutoShape 7"/>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0"/>
                </a:spcBef>
                <a:buClrTx/>
                <a:buFontTx/>
                <a:buNone/>
              </a:pPr>
              <a:r>
                <a:rPr lang="zh-TW" altLang="en-US">
                  <a:solidFill>
                    <a:srgbClr val="FFCCFF"/>
                  </a:solidFill>
                  <a:latin typeface="Times New Roman" pitchFamily="18" charset="0"/>
                </a:rPr>
                <a:t>申請建教合作計畫請購帳號</a:t>
              </a:r>
            </a:p>
          </p:txBody>
        </p:sp>
      </p:grpSp>
      <p:sp>
        <p:nvSpPr>
          <p:cNvPr id="92164" name="AutoShape 12"/>
          <p:cNvSpPr>
            <a:spLocks noChangeArrowheads="1"/>
          </p:cNvSpPr>
          <p:nvPr/>
        </p:nvSpPr>
        <p:spPr bwMode="auto">
          <a:xfrm>
            <a:off x="323850" y="1989138"/>
            <a:ext cx="1223963" cy="3455987"/>
          </a:xfrm>
          <a:prstGeom prst="homePlate">
            <a:avLst>
              <a:gd name="adj" fmla="val 25000"/>
            </a:avLst>
          </a:prstGeom>
          <a:gradFill rotWithShape="1">
            <a:gsLst>
              <a:gs pos="0">
                <a:srgbClr val="FFFF66"/>
              </a:gs>
              <a:gs pos="100000">
                <a:srgbClr val="DBFFB7"/>
              </a:gs>
            </a:gsLst>
            <a:lin ang="5400000" scaled="1"/>
          </a:gradFill>
          <a:ln w="9525">
            <a:miter lim="800000"/>
            <a:headEnd/>
            <a:tailEnd/>
          </a:ln>
          <a:scene3d>
            <a:camera prst="legacyObliqueTopRight"/>
            <a:lightRig rig="legacyFlat3" dir="b"/>
          </a:scene3d>
          <a:sp3d extrusionH="201600" prstMaterial="legacyMatte">
            <a:bevelT w="13500" h="13500" prst="angle"/>
            <a:bevelB w="13500" h="13500" prst="angle"/>
            <a:extrusionClr>
              <a:srgbClr val="FFFF66"/>
            </a:extrusionClr>
          </a:sp3d>
        </p:spPr>
        <p:txBody>
          <a:bodyPr wrap="none" anchor="ctr">
            <a:flatTx/>
          </a:bodyP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0"/>
              </a:spcBef>
              <a:buClrTx/>
              <a:buFontTx/>
              <a:buNone/>
            </a:pPr>
            <a:r>
              <a:rPr lang="zh-TW" altLang="en-US" sz="1800">
                <a:latin typeface="Times New Roman" pitchFamily="18" charset="0"/>
              </a:rPr>
              <a:t>填</a:t>
            </a:r>
          </a:p>
          <a:p>
            <a:pPr algn="ctr">
              <a:spcBef>
                <a:spcPct val="0"/>
              </a:spcBef>
              <a:buClrTx/>
              <a:buFontTx/>
              <a:buNone/>
            </a:pPr>
            <a:r>
              <a:rPr lang="zh-TW" altLang="en-US" sz="1800">
                <a:latin typeface="Times New Roman" pitchFamily="18" charset="0"/>
              </a:rPr>
              <a:t>帳</a:t>
            </a:r>
          </a:p>
          <a:p>
            <a:pPr algn="ctr">
              <a:spcBef>
                <a:spcPct val="0"/>
              </a:spcBef>
              <a:buClrTx/>
              <a:buFontTx/>
              <a:buNone/>
            </a:pPr>
            <a:r>
              <a:rPr lang="zh-TW" altLang="en-US" sz="1800">
                <a:latin typeface="Times New Roman" pitchFamily="18" charset="0"/>
              </a:rPr>
              <a:t>號</a:t>
            </a:r>
          </a:p>
          <a:p>
            <a:pPr algn="ctr">
              <a:spcBef>
                <a:spcPct val="0"/>
              </a:spcBef>
              <a:buClrTx/>
              <a:buFontTx/>
              <a:buNone/>
            </a:pPr>
            <a:r>
              <a:rPr lang="zh-TW" altLang="en-US" sz="1800">
                <a:latin typeface="Times New Roman" pitchFamily="18" charset="0"/>
              </a:rPr>
              <a:t>申</a:t>
            </a:r>
          </a:p>
          <a:p>
            <a:pPr algn="ctr">
              <a:spcBef>
                <a:spcPct val="0"/>
              </a:spcBef>
              <a:buClrTx/>
              <a:buFontTx/>
              <a:buNone/>
            </a:pPr>
            <a:r>
              <a:rPr lang="zh-TW" altLang="en-US" sz="1800">
                <a:latin typeface="Times New Roman" pitchFamily="18" charset="0"/>
              </a:rPr>
              <a:t>請</a:t>
            </a:r>
          </a:p>
          <a:p>
            <a:pPr algn="ctr">
              <a:spcBef>
                <a:spcPct val="0"/>
              </a:spcBef>
              <a:buClrTx/>
              <a:buFontTx/>
              <a:buNone/>
            </a:pPr>
            <a:r>
              <a:rPr lang="zh-TW" altLang="en-US" sz="1800">
                <a:latin typeface="Times New Roman" pitchFamily="18" charset="0"/>
              </a:rPr>
              <a:t>單</a:t>
            </a:r>
          </a:p>
        </p:txBody>
      </p:sp>
      <p:sp>
        <p:nvSpPr>
          <p:cNvPr id="92165" name="AutoShape 15"/>
          <p:cNvSpPr>
            <a:spLocks noChangeArrowheads="1"/>
          </p:cNvSpPr>
          <p:nvPr/>
        </p:nvSpPr>
        <p:spPr bwMode="auto">
          <a:xfrm>
            <a:off x="1692275" y="3068638"/>
            <a:ext cx="976313" cy="630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8080"/>
          </a:solidFill>
          <a:ln w="9525" algn="ctr">
            <a:solidFill>
              <a:srgbClr val="33CCCC"/>
            </a:solidFill>
            <a:miter lim="800000"/>
            <a:headEnd/>
            <a:tailEnd/>
          </a:ln>
        </p:spPr>
        <p:txBody>
          <a:bodyPr wrap="none" anchor="ctr"/>
          <a:lstStyle/>
          <a:p>
            <a:endParaRPr lang="zh-TW" altLang="en-US"/>
          </a:p>
        </p:txBody>
      </p:sp>
      <p:sp>
        <p:nvSpPr>
          <p:cNvPr id="92166" name="Rectangle 17"/>
          <p:cNvSpPr>
            <a:spLocks noChangeArrowheads="1"/>
          </p:cNvSpPr>
          <p:nvPr/>
        </p:nvSpPr>
        <p:spPr bwMode="auto">
          <a:xfrm>
            <a:off x="1692275" y="3716338"/>
            <a:ext cx="719138"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r>
              <a:rPr lang="zh-TW" altLang="en-US" sz="2000">
                <a:latin typeface="Times New Roman" pitchFamily="18" charset="0"/>
              </a:rPr>
              <a:t>經</a:t>
            </a:r>
          </a:p>
          <a:p>
            <a:pPr>
              <a:spcBef>
                <a:spcPct val="0"/>
              </a:spcBef>
              <a:buClrTx/>
              <a:buFontTx/>
              <a:buNone/>
            </a:pPr>
            <a:r>
              <a:rPr lang="zh-TW" altLang="en-US" sz="2000">
                <a:latin typeface="Times New Roman" pitchFamily="18" charset="0"/>
              </a:rPr>
              <a:t>單</a:t>
            </a:r>
          </a:p>
          <a:p>
            <a:pPr>
              <a:spcBef>
                <a:spcPct val="0"/>
              </a:spcBef>
              <a:buClrTx/>
              <a:buFontTx/>
              <a:buNone/>
            </a:pPr>
            <a:r>
              <a:rPr lang="zh-TW" altLang="en-US" sz="2000">
                <a:latin typeface="Times New Roman" pitchFamily="18" charset="0"/>
              </a:rPr>
              <a:t>位</a:t>
            </a:r>
          </a:p>
          <a:p>
            <a:pPr>
              <a:spcBef>
                <a:spcPct val="0"/>
              </a:spcBef>
              <a:buClrTx/>
              <a:buFontTx/>
              <a:buNone/>
            </a:pPr>
            <a:r>
              <a:rPr lang="zh-TW" altLang="en-US" sz="2000">
                <a:latin typeface="Times New Roman" pitchFamily="18" charset="0"/>
              </a:rPr>
              <a:t>主</a:t>
            </a:r>
          </a:p>
          <a:p>
            <a:pPr>
              <a:spcBef>
                <a:spcPct val="0"/>
              </a:spcBef>
              <a:buClrTx/>
              <a:buFontTx/>
              <a:buNone/>
            </a:pPr>
            <a:r>
              <a:rPr lang="zh-TW" altLang="en-US" sz="2000">
                <a:latin typeface="Times New Roman" pitchFamily="18" charset="0"/>
              </a:rPr>
              <a:t>管</a:t>
            </a:r>
          </a:p>
          <a:p>
            <a:pPr>
              <a:spcBef>
                <a:spcPct val="0"/>
              </a:spcBef>
              <a:buClrTx/>
              <a:buFontTx/>
              <a:buNone/>
            </a:pPr>
            <a:r>
              <a:rPr lang="zh-TW" altLang="en-US" sz="2000">
                <a:latin typeface="Times New Roman" pitchFamily="18" charset="0"/>
              </a:rPr>
              <a:t>同</a:t>
            </a:r>
          </a:p>
          <a:p>
            <a:pPr>
              <a:spcBef>
                <a:spcPct val="0"/>
              </a:spcBef>
              <a:buClrTx/>
              <a:buFontTx/>
              <a:buNone/>
            </a:pPr>
            <a:r>
              <a:rPr lang="zh-TW" altLang="en-US" sz="2000">
                <a:latin typeface="Times New Roman" pitchFamily="18" charset="0"/>
              </a:rPr>
              <a:t>意</a:t>
            </a:r>
          </a:p>
        </p:txBody>
      </p:sp>
      <p:sp>
        <p:nvSpPr>
          <p:cNvPr id="92167" name="AutoShape 18"/>
          <p:cNvSpPr>
            <a:spLocks noChangeArrowheads="1"/>
          </p:cNvSpPr>
          <p:nvPr/>
        </p:nvSpPr>
        <p:spPr bwMode="auto">
          <a:xfrm>
            <a:off x="2700338" y="1916113"/>
            <a:ext cx="1150937" cy="3457575"/>
          </a:xfrm>
          <a:prstGeom prst="homePlate">
            <a:avLst>
              <a:gd name="adj" fmla="val 25000"/>
            </a:avLst>
          </a:prstGeom>
          <a:gradFill rotWithShape="1">
            <a:gsLst>
              <a:gs pos="0">
                <a:srgbClr val="FFFF66"/>
              </a:gs>
              <a:gs pos="100000">
                <a:srgbClr val="DBFFB7"/>
              </a:gs>
            </a:gsLst>
            <a:lin ang="5400000" scaled="1"/>
          </a:gradFill>
          <a:ln w="9525">
            <a:miter lim="800000"/>
            <a:headEnd/>
            <a:tailEnd/>
          </a:ln>
          <a:scene3d>
            <a:camera prst="legacyObliqueTopRight"/>
            <a:lightRig rig="legacyFlat3" dir="b"/>
          </a:scene3d>
          <a:sp3d extrusionH="201600" prstMaterial="legacyMatte">
            <a:bevelT w="13500" h="13500" prst="angle"/>
            <a:bevelB w="13500" h="13500" prst="angle"/>
            <a:extrusionClr>
              <a:srgbClr val="FFFF66"/>
            </a:extrusionClr>
          </a:sp3d>
        </p:spPr>
        <p:txBody>
          <a:bodyPr wrap="none" anchor="ctr">
            <a:flatTx/>
          </a:bodyP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0"/>
              </a:spcBef>
              <a:buClrTx/>
              <a:buFontTx/>
              <a:buNone/>
            </a:pPr>
            <a:r>
              <a:rPr lang="zh-TW" altLang="en-US" sz="1800">
                <a:latin typeface="Times New Roman" pitchFamily="18" charset="0"/>
              </a:rPr>
              <a:t>送</a:t>
            </a:r>
          </a:p>
          <a:p>
            <a:pPr algn="ctr">
              <a:spcBef>
                <a:spcPct val="0"/>
              </a:spcBef>
              <a:buClrTx/>
              <a:buFontTx/>
              <a:buNone/>
            </a:pPr>
            <a:r>
              <a:rPr lang="zh-TW" altLang="en-US" sz="1800">
                <a:latin typeface="Times New Roman" pitchFamily="18" charset="0"/>
              </a:rPr>
              <a:t>會</a:t>
            </a:r>
          </a:p>
          <a:p>
            <a:pPr algn="ctr">
              <a:spcBef>
                <a:spcPct val="0"/>
              </a:spcBef>
              <a:buClrTx/>
              <a:buFontTx/>
              <a:buNone/>
            </a:pPr>
            <a:r>
              <a:rPr lang="zh-TW" altLang="en-US" sz="1800">
                <a:latin typeface="Times New Roman" pitchFamily="18" charset="0"/>
              </a:rPr>
              <a:t>計</a:t>
            </a:r>
          </a:p>
          <a:p>
            <a:pPr algn="ctr">
              <a:spcBef>
                <a:spcPct val="0"/>
              </a:spcBef>
              <a:buClrTx/>
              <a:buFontTx/>
              <a:buNone/>
            </a:pPr>
            <a:r>
              <a:rPr lang="zh-TW" altLang="en-US" sz="1800">
                <a:latin typeface="Times New Roman" pitchFamily="18" charset="0"/>
              </a:rPr>
              <a:t>組</a:t>
            </a:r>
          </a:p>
          <a:p>
            <a:pPr algn="ctr">
              <a:spcBef>
                <a:spcPct val="0"/>
              </a:spcBef>
              <a:buClrTx/>
              <a:buFontTx/>
              <a:buNone/>
            </a:pPr>
            <a:r>
              <a:rPr lang="zh-TW" altLang="en-US" sz="1800">
                <a:latin typeface="Times New Roman" pitchFamily="18" charset="0"/>
              </a:rPr>
              <a:t>設</a:t>
            </a:r>
          </a:p>
          <a:p>
            <a:pPr algn="ctr">
              <a:spcBef>
                <a:spcPct val="0"/>
              </a:spcBef>
              <a:buClrTx/>
              <a:buFontTx/>
              <a:buNone/>
            </a:pPr>
            <a:r>
              <a:rPr lang="zh-TW" altLang="en-US" sz="1800">
                <a:latin typeface="Times New Roman" pitchFamily="18" charset="0"/>
              </a:rPr>
              <a:t>立</a:t>
            </a:r>
          </a:p>
          <a:p>
            <a:pPr algn="ctr">
              <a:spcBef>
                <a:spcPct val="0"/>
              </a:spcBef>
              <a:buClrTx/>
              <a:buFontTx/>
              <a:buNone/>
            </a:pPr>
            <a:r>
              <a:rPr lang="zh-TW" altLang="en-US" sz="1800">
                <a:latin typeface="Times New Roman" pitchFamily="18" charset="0"/>
              </a:rPr>
              <a:t>帳</a:t>
            </a:r>
          </a:p>
          <a:p>
            <a:pPr algn="ctr">
              <a:spcBef>
                <a:spcPct val="0"/>
              </a:spcBef>
              <a:buClrTx/>
              <a:buFontTx/>
              <a:buNone/>
            </a:pPr>
            <a:r>
              <a:rPr lang="zh-TW" altLang="en-US" sz="1800">
                <a:latin typeface="Times New Roman" pitchFamily="18" charset="0"/>
              </a:rPr>
              <a:t>號</a:t>
            </a:r>
          </a:p>
        </p:txBody>
      </p:sp>
      <p:sp>
        <p:nvSpPr>
          <p:cNvPr id="92168" name="AutoShape 19"/>
          <p:cNvSpPr>
            <a:spLocks noChangeArrowheads="1"/>
          </p:cNvSpPr>
          <p:nvPr/>
        </p:nvSpPr>
        <p:spPr bwMode="auto">
          <a:xfrm>
            <a:off x="3995738" y="3068638"/>
            <a:ext cx="1081087" cy="630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8080"/>
          </a:solidFill>
          <a:ln w="9525" algn="ctr">
            <a:solidFill>
              <a:srgbClr val="33CCCC"/>
            </a:solidFill>
            <a:miter lim="800000"/>
            <a:headEnd/>
            <a:tailEnd/>
          </a:ln>
        </p:spPr>
        <p:txBody>
          <a:bodyPr wrap="none" anchor="ctr"/>
          <a:lstStyle/>
          <a:p>
            <a:endParaRPr lang="zh-TW" altLang="en-US"/>
          </a:p>
        </p:txBody>
      </p:sp>
      <p:sp>
        <p:nvSpPr>
          <p:cNvPr id="92169" name="Rectangle 20"/>
          <p:cNvSpPr>
            <a:spLocks noChangeArrowheads="1"/>
          </p:cNvSpPr>
          <p:nvPr/>
        </p:nvSpPr>
        <p:spPr bwMode="auto">
          <a:xfrm>
            <a:off x="3924300" y="3789363"/>
            <a:ext cx="1008063"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2000">
              <a:latin typeface="Times New Roman" pitchFamily="18" charset="0"/>
            </a:endParaRPr>
          </a:p>
          <a:p>
            <a:pPr>
              <a:spcBef>
                <a:spcPct val="0"/>
              </a:spcBef>
              <a:buClrTx/>
              <a:buFontTx/>
              <a:buNone/>
            </a:pPr>
            <a:r>
              <a:rPr lang="zh-TW" altLang="en-US" sz="2000">
                <a:latin typeface="Times New Roman" pitchFamily="18" charset="0"/>
              </a:rPr>
              <a:t>會完知</a:t>
            </a:r>
          </a:p>
          <a:p>
            <a:pPr>
              <a:spcBef>
                <a:spcPct val="0"/>
              </a:spcBef>
              <a:buClrTx/>
              <a:buFontTx/>
              <a:buNone/>
            </a:pPr>
            <a:r>
              <a:rPr lang="zh-TW" altLang="en-US" sz="2000">
                <a:latin typeface="Times New Roman" pitchFamily="18" charset="0"/>
              </a:rPr>
              <a:t>計成申</a:t>
            </a:r>
          </a:p>
          <a:p>
            <a:pPr>
              <a:spcBef>
                <a:spcPct val="0"/>
              </a:spcBef>
              <a:buClrTx/>
              <a:buFontTx/>
              <a:buNone/>
            </a:pPr>
            <a:r>
              <a:rPr lang="zh-TW" altLang="en-US" sz="2000">
                <a:latin typeface="Times New Roman" pitchFamily="18" charset="0"/>
              </a:rPr>
              <a:t>室設請</a:t>
            </a:r>
          </a:p>
          <a:p>
            <a:pPr>
              <a:spcBef>
                <a:spcPct val="0"/>
              </a:spcBef>
              <a:buClrTx/>
              <a:buFontTx/>
              <a:buNone/>
            </a:pPr>
            <a:r>
              <a:rPr lang="en-US" altLang="zh-TW" sz="2000">
                <a:latin typeface="Times New Roman" pitchFamily="18" charset="0"/>
              </a:rPr>
              <a:t>  5</a:t>
            </a:r>
            <a:r>
              <a:rPr lang="zh-TW" altLang="en-US" sz="2000">
                <a:latin typeface="Times New Roman" pitchFamily="18" charset="0"/>
              </a:rPr>
              <a:t>定人</a:t>
            </a:r>
          </a:p>
          <a:p>
            <a:pPr>
              <a:spcBef>
                <a:spcPct val="0"/>
              </a:spcBef>
              <a:buClrTx/>
              <a:buFontTx/>
              <a:buNone/>
            </a:pPr>
            <a:r>
              <a:rPr lang="zh-TW" altLang="en-US" sz="2000">
                <a:latin typeface="Times New Roman" pitchFamily="18" charset="0"/>
              </a:rPr>
              <a:t>日並    </a:t>
            </a:r>
          </a:p>
          <a:p>
            <a:pPr>
              <a:spcBef>
                <a:spcPct val="0"/>
              </a:spcBef>
              <a:buClrTx/>
              <a:buFontTx/>
              <a:buNone/>
            </a:pPr>
            <a:r>
              <a:rPr lang="zh-TW" altLang="en-US" sz="2000">
                <a:latin typeface="Times New Roman" pitchFamily="18" charset="0"/>
              </a:rPr>
              <a:t>內通   </a:t>
            </a:r>
          </a:p>
          <a:p>
            <a:pPr>
              <a:spcBef>
                <a:spcPct val="0"/>
              </a:spcBef>
              <a:buClrTx/>
              <a:buFontTx/>
              <a:buNone/>
            </a:pPr>
            <a:endParaRPr lang="zh-TW" altLang="en-US" sz="2000">
              <a:latin typeface="Times New Roman" pitchFamily="18" charset="0"/>
            </a:endParaRPr>
          </a:p>
        </p:txBody>
      </p:sp>
      <p:sp>
        <p:nvSpPr>
          <p:cNvPr id="92170" name="AutoShape 21"/>
          <p:cNvSpPr>
            <a:spLocks noChangeArrowheads="1"/>
          </p:cNvSpPr>
          <p:nvPr/>
        </p:nvSpPr>
        <p:spPr bwMode="auto">
          <a:xfrm>
            <a:off x="5148263" y="1989138"/>
            <a:ext cx="1223962" cy="3384550"/>
          </a:xfrm>
          <a:prstGeom prst="homePlate">
            <a:avLst>
              <a:gd name="adj" fmla="val 25000"/>
            </a:avLst>
          </a:prstGeom>
          <a:gradFill rotWithShape="1">
            <a:gsLst>
              <a:gs pos="0">
                <a:srgbClr val="FFFF66"/>
              </a:gs>
              <a:gs pos="100000">
                <a:srgbClr val="DBFFB7"/>
              </a:gs>
            </a:gsLst>
            <a:lin ang="5400000" scaled="1"/>
          </a:gradFill>
          <a:ln w="9525">
            <a:miter lim="800000"/>
            <a:headEnd/>
            <a:tailEnd/>
          </a:ln>
          <a:scene3d>
            <a:camera prst="legacyObliqueTopRight"/>
            <a:lightRig rig="legacyFlat3" dir="b"/>
          </a:scene3d>
          <a:sp3d extrusionH="201600" prstMaterial="legacyMatte">
            <a:bevelT w="13500" h="13500" prst="angle"/>
            <a:bevelB w="13500" h="13500" prst="angle"/>
            <a:extrusionClr>
              <a:srgbClr val="FFFF66"/>
            </a:extrusionClr>
          </a:sp3d>
        </p:spPr>
        <p:txBody>
          <a:bodyPr wrap="none" anchor="ctr">
            <a:flatTx/>
          </a:bodyP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0"/>
              </a:spcBef>
              <a:buClrTx/>
              <a:buFontTx/>
              <a:buNone/>
            </a:pPr>
            <a:r>
              <a:rPr lang="zh-TW" altLang="en-US" sz="1800">
                <a:latin typeface="Times New Roman" pitchFamily="18" charset="0"/>
              </a:rPr>
              <a:t>申</a:t>
            </a:r>
          </a:p>
          <a:p>
            <a:pPr algn="ctr">
              <a:spcBef>
                <a:spcPct val="0"/>
              </a:spcBef>
              <a:buClrTx/>
              <a:buFontTx/>
              <a:buNone/>
            </a:pPr>
            <a:r>
              <a:rPr lang="zh-TW" altLang="en-US" sz="1800">
                <a:latin typeface="Times New Roman" pitchFamily="18" charset="0"/>
              </a:rPr>
              <a:t>請</a:t>
            </a:r>
          </a:p>
          <a:p>
            <a:pPr algn="ctr">
              <a:spcBef>
                <a:spcPct val="0"/>
              </a:spcBef>
              <a:buClrTx/>
              <a:buFontTx/>
              <a:buNone/>
            </a:pPr>
            <a:r>
              <a:rPr lang="zh-TW" altLang="en-US" sz="1800">
                <a:latin typeface="Times New Roman" pitchFamily="18" charset="0"/>
              </a:rPr>
              <a:t>人</a:t>
            </a:r>
          </a:p>
          <a:p>
            <a:pPr algn="ctr">
              <a:spcBef>
                <a:spcPct val="0"/>
              </a:spcBef>
              <a:buClrTx/>
              <a:buFontTx/>
              <a:buNone/>
            </a:pPr>
            <a:r>
              <a:rPr lang="zh-TW" altLang="en-US" sz="1800">
                <a:latin typeface="Times New Roman" pitchFamily="18" charset="0"/>
              </a:rPr>
              <a:t>可</a:t>
            </a:r>
          </a:p>
          <a:p>
            <a:pPr algn="ctr">
              <a:spcBef>
                <a:spcPct val="0"/>
              </a:spcBef>
              <a:buClrTx/>
              <a:buFontTx/>
              <a:buNone/>
            </a:pPr>
            <a:r>
              <a:rPr lang="zh-TW" altLang="en-US" sz="1800">
                <a:latin typeface="Times New Roman" pitchFamily="18" charset="0"/>
              </a:rPr>
              <a:t>修</a:t>
            </a:r>
          </a:p>
          <a:p>
            <a:pPr algn="ctr">
              <a:spcBef>
                <a:spcPct val="0"/>
              </a:spcBef>
              <a:buClrTx/>
              <a:buFontTx/>
              <a:buNone/>
            </a:pPr>
            <a:r>
              <a:rPr lang="zh-TW" altLang="en-US" sz="1800">
                <a:latin typeface="Times New Roman" pitchFamily="18" charset="0"/>
              </a:rPr>
              <a:t>改</a:t>
            </a:r>
          </a:p>
          <a:p>
            <a:pPr algn="ctr">
              <a:spcBef>
                <a:spcPct val="0"/>
              </a:spcBef>
              <a:buClrTx/>
              <a:buFontTx/>
              <a:buNone/>
            </a:pPr>
            <a:r>
              <a:rPr lang="zh-TW" altLang="en-US" sz="1800">
                <a:latin typeface="Times New Roman" pitchFamily="18" charset="0"/>
              </a:rPr>
              <a:t>密</a:t>
            </a:r>
          </a:p>
          <a:p>
            <a:pPr algn="ctr">
              <a:spcBef>
                <a:spcPct val="0"/>
              </a:spcBef>
              <a:buClrTx/>
              <a:buFontTx/>
              <a:buNone/>
            </a:pPr>
            <a:r>
              <a:rPr lang="zh-TW" altLang="en-US" sz="1800">
                <a:latin typeface="Times New Roman" pitchFamily="18" charset="0"/>
              </a:rPr>
              <a:t>碼</a:t>
            </a:r>
          </a:p>
        </p:txBody>
      </p:sp>
      <p:sp>
        <p:nvSpPr>
          <p:cNvPr id="92171" name="AutoShape 22"/>
          <p:cNvSpPr>
            <a:spLocks noChangeArrowheads="1"/>
          </p:cNvSpPr>
          <p:nvPr/>
        </p:nvSpPr>
        <p:spPr bwMode="auto">
          <a:xfrm>
            <a:off x="6516688" y="3141663"/>
            <a:ext cx="1081087" cy="630237"/>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lnTo>
                  <a:pt x="16200" y="0"/>
                </a:lnTo>
                <a:close/>
              </a:path>
              <a:path w="21600" h="21600">
                <a:moveTo>
                  <a:pt x="1350" y="5400"/>
                </a:moveTo>
                <a:lnTo>
                  <a:pt x="1350" y="16200"/>
                </a:lnTo>
                <a:lnTo>
                  <a:pt x="2700" y="16200"/>
                </a:lnTo>
                <a:lnTo>
                  <a:pt x="2700" y="5400"/>
                </a:lnTo>
                <a:lnTo>
                  <a:pt x="1350" y="5400"/>
                </a:lnTo>
                <a:close/>
              </a:path>
              <a:path w="21600" h="21600">
                <a:moveTo>
                  <a:pt x="0" y="5400"/>
                </a:moveTo>
                <a:lnTo>
                  <a:pt x="0" y="16200"/>
                </a:lnTo>
                <a:lnTo>
                  <a:pt x="675" y="16200"/>
                </a:lnTo>
                <a:lnTo>
                  <a:pt x="675" y="5400"/>
                </a:lnTo>
                <a:lnTo>
                  <a:pt x="0" y="5400"/>
                </a:lnTo>
                <a:close/>
              </a:path>
            </a:pathLst>
          </a:custGeom>
          <a:solidFill>
            <a:srgbClr val="008080"/>
          </a:solidFill>
          <a:ln w="9525" algn="ctr">
            <a:solidFill>
              <a:srgbClr val="33CCCC"/>
            </a:solidFill>
            <a:miter lim="800000"/>
            <a:headEnd/>
            <a:tailEnd/>
          </a:ln>
        </p:spPr>
        <p:txBody>
          <a:bodyPr wrap="none" anchor="ctr"/>
          <a:lstStyle/>
          <a:p>
            <a:endParaRPr lang="zh-TW" altLang="en-US"/>
          </a:p>
        </p:txBody>
      </p:sp>
      <p:sp>
        <p:nvSpPr>
          <p:cNvPr id="92172" name="AutoShape 23"/>
          <p:cNvSpPr>
            <a:spLocks noChangeArrowheads="1"/>
          </p:cNvSpPr>
          <p:nvPr/>
        </p:nvSpPr>
        <p:spPr bwMode="auto">
          <a:xfrm>
            <a:off x="7596188" y="2060575"/>
            <a:ext cx="1223962" cy="3384550"/>
          </a:xfrm>
          <a:prstGeom prst="homePlate">
            <a:avLst>
              <a:gd name="adj" fmla="val 25000"/>
            </a:avLst>
          </a:prstGeom>
          <a:gradFill rotWithShape="1">
            <a:gsLst>
              <a:gs pos="0">
                <a:srgbClr val="FFFF66"/>
              </a:gs>
              <a:gs pos="100000">
                <a:srgbClr val="DBFFB7"/>
              </a:gs>
            </a:gsLst>
            <a:lin ang="5400000" scaled="1"/>
          </a:gradFill>
          <a:ln w="9525">
            <a:miter lim="800000"/>
            <a:headEnd/>
            <a:tailEnd/>
          </a:ln>
          <a:scene3d>
            <a:camera prst="legacyObliqueTopRight"/>
            <a:lightRig rig="legacyFlat3" dir="b"/>
          </a:scene3d>
          <a:sp3d extrusionH="201600" prstMaterial="legacyMatte">
            <a:bevelT w="13500" h="13500" prst="angle"/>
            <a:bevelB w="13500" h="13500" prst="angle"/>
            <a:extrusionClr>
              <a:srgbClr val="FFFF66"/>
            </a:extrusionClr>
          </a:sp3d>
        </p:spPr>
        <p:txBody>
          <a:bodyPr wrap="none" anchor="ctr">
            <a:flatTx/>
          </a:bodyP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0"/>
              </a:spcBef>
              <a:buClrTx/>
              <a:buFontTx/>
              <a:buNone/>
            </a:pPr>
            <a:r>
              <a:rPr lang="zh-TW" altLang="en-US" sz="1800">
                <a:latin typeface="Times New Roman" pitchFamily="18" charset="0"/>
              </a:rPr>
              <a:t>申</a:t>
            </a:r>
          </a:p>
          <a:p>
            <a:pPr algn="ctr">
              <a:spcBef>
                <a:spcPct val="0"/>
              </a:spcBef>
              <a:buClrTx/>
              <a:buFontTx/>
              <a:buNone/>
            </a:pPr>
            <a:r>
              <a:rPr lang="zh-TW" altLang="en-US" sz="1800">
                <a:latin typeface="Times New Roman" pitchFamily="18" charset="0"/>
              </a:rPr>
              <a:t>請</a:t>
            </a:r>
          </a:p>
          <a:p>
            <a:pPr algn="ctr">
              <a:spcBef>
                <a:spcPct val="0"/>
              </a:spcBef>
              <a:buClrTx/>
              <a:buFontTx/>
              <a:buNone/>
            </a:pPr>
            <a:r>
              <a:rPr lang="zh-TW" altLang="en-US" sz="1800">
                <a:latin typeface="Times New Roman" pitchFamily="18" charset="0"/>
              </a:rPr>
              <a:t>人</a:t>
            </a:r>
          </a:p>
          <a:p>
            <a:pPr algn="ctr">
              <a:spcBef>
                <a:spcPct val="0"/>
              </a:spcBef>
              <a:buClrTx/>
              <a:buFontTx/>
              <a:buNone/>
            </a:pPr>
            <a:r>
              <a:rPr lang="zh-TW" altLang="en-US" sz="1800">
                <a:latin typeface="Times New Roman" pitchFamily="18" charset="0"/>
              </a:rPr>
              <a:t>可</a:t>
            </a:r>
          </a:p>
          <a:p>
            <a:pPr algn="ctr">
              <a:spcBef>
                <a:spcPct val="0"/>
              </a:spcBef>
              <a:buClrTx/>
              <a:buFontTx/>
              <a:buNone/>
            </a:pPr>
            <a:r>
              <a:rPr lang="zh-TW" altLang="en-US" sz="1800">
                <a:latin typeface="Times New Roman" pitchFamily="18" charset="0"/>
              </a:rPr>
              <a:t>經</a:t>
            </a:r>
          </a:p>
          <a:p>
            <a:pPr algn="ctr">
              <a:spcBef>
                <a:spcPct val="0"/>
              </a:spcBef>
              <a:buClrTx/>
              <a:buFontTx/>
              <a:buNone/>
            </a:pPr>
            <a:r>
              <a:rPr lang="zh-TW" altLang="en-US" sz="1800">
                <a:latin typeface="Times New Roman" pitchFamily="18" charset="0"/>
              </a:rPr>
              <a:t>費</a:t>
            </a:r>
          </a:p>
          <a:p>
            <a:pPr algn="ctr">
              <a:spcBef>
                <a:spcPct val="0"/>
              </a:spcBef>
              <a:buClrTx/>
              <a:buFontTx/>
              <a:buNone/>
            </a:pPr>
            <a:r>
              <a:rPr lang="zh-TW" altLang="en-US" sz="1800">
                <a:latin typeface="Times New Roman" pitchFamily="18" charset="0"/>
              </a:rPr>
              <a:t>授</a:t>
            </a:r>
          </a:p>
          <a:p>
            <a:pPr algn="ctr">
              <a:spcBef>
                <a:spcPct val="0"/>
              </a:spcBef>
              <a:buClrTx/>
              <a:buFontTx/>
              <a:buNone/>
            </a:pPr>
            <a:r>
              <a:rPr lang="zh-TW" altLang="en-US" sz="1800">
                <a:latin typeface="Times New Roman" pitchFamily="18" charset="0"/>
              </a:rPr>
              <a:t>權</a:t>
            </a:r>
          </a:p>
        </p:txBody>
      </p:sp>
      <p:sp>
        <p:nvSpPr>
          <p:cNvPr id="92173" name="Rectangle 24"/>
          <p:cNvSpPr>
            <a:spLocks noChangeArrowheads="1"/>
          </p:cNvSpPr>
          <p:nvPr/>
        </p:nvSpPr>
        <p:spPr bwMode="auto">
          <a:xfrm>
            <a:off x="6443663" y="3860800"/>
            <a:ext cx="1008062"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r>
              <a:rPr lang="zh-TW" altLang="en-US" sz="2000">
                <a:latin typeface="Times New Roman" pitchFamily="18" charset="0"/>
              </a:rPr>
              <a:t>計可份</a:t>
            </a:r>
          </a:p>
          <a:p>
            <a:pPr>
              <a:spcBef>
                <a:spcPct val="0"/>
              </a:spcBef>
              <a:buClrTx/>
              <a:buFontTx/>
              <a:buNone/>
            </a:pPr>
            <a:r>
              <a:rPr lang="zh-TW" altLang="en-US" sz="2000">
                <a:latin typeface="Times New Roman" pitchFamily="18" charset="0"/>
              </a:rPr>
              <a:t>畫全授    </a:t>
            </a:r>
          </a:p>
          <a:p>
            <a:pPr>
              <a:spcBef>
                <a:spcPct val="0"/>
              </a:spcBef>
              <a:buClrTx/>
              <a:buFontTx/>
              <a:buNone/>
            </a:pPr>
            <a:r>
              <a:rPr lang="zh-TW" altLang="en-US" sz="2000">
                <a:latin typeface="Times New Roman" pitchFamily="18" charset="0"/>
              </a:rPr>
              <a:t>主部權   </a:t>
            </a:r>
          </a:p>
          <a:p>
            <a:pPr>
              <a:spcBef>
                <a:spcPct val="0"/>
              </a:spcBef>
              <a:buClrTx/>
              <a:buFontTx/>
              <a:buNone/>
            </a:pPr>
            <a:r>
              <a:rPr lang="zh-TW" altLang="en-US" sz="2000">
                <a:latin typeface="Times New Roman" pitchFamily="18" charset="0"/>
              </a:rPr>
              <a:t>持或        </a:t>
            </a:r>
          </a:p>
          <a:p>
            <a:pPr>
              <a:spcBef>
                <a:spcPct val="0"/>
              </a:spcBef>
              <a:buClrTx/>
              <a:buFontTx/>
              <a:buNone/>
            </a:pPr>
            <a:r>
              <a:rPr lang="zh-TW" altLang="en-US" sz="2000">
                <a:latin typeface="Times New Roman" pitchFamily="18" charset="0"/>
              </a:rPr>
              <a:t>人部       </a:t>
            </a:r>
          </a:p>
          <a:p>
            <a:pPr>
              <a:spcBef>
                <a:spcPct val="0"/>
              </a:spcBef>
              <a:buClrTx/>
              <a:buFontTx/>
              <a:buNone/>
            </a:pPr>
            <a:r>
              <a:rPr lang="zh-TW" altLang="en-US" sz="2000">
                <a:latin typeface="Times New Roman" pitchFamily="18" charset="0"/>
              </a:rPr>
              <a:t>     </a:t>
            </a:r>
          </a:p>
          <a:p>
            <a:pPr>
              <a:spcBef>
                <a:spcPct val="0"/>
              </a:spcBef>
              <a:buClrTx/>
              <a:buFontTx/>
              <a:buNone/>
            </a:pPr>
            <a:endParaRPr lang="zh-TW" altLang="en-US" sz="2000">
              <a:latin typeface="Times New Roman" pitchFamily="18" charset="0"/>
            </a:endParaRPr>
          </a:p>
        </p:txBody>
      </p:sp>
    </p:spTree>
    <p:extLst>
      <p:ext uri="{BB962C8B-B14F-4D97-AF65-F5344CB8AC3E}">
        <p14:creationId xmlns:p14="http://schemas.microsoft.com/office/powerpoint/2010/main" val="429053255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3"/>
          <p:cNvSpPr>
            <a:spLocks noGrp="1" noChangeArrowheads="1"/>
          </p:cNvSpPr>
          <p:nvPr>
            <p:ph type="body" idx="1"/>
          </p:nvPr>
        </p:nvSpPr>
        <p:spPr>
          <a:xfrm>
            <a:off x="468313" y="1916113"/>
            <a:ext cx="8229600" cy="4408487"/>
          </a:xfrm>
        </p:spPr>
        <p:txBody>
          <a:bodyPr/>
          <a:lstStyle/>
          <a:p>
            <a:pPr>
              <a:spcAft>
                <a:spcPct val="50000"/>
              </a:spcAft>
            </a:pPr>
            <a:r>
              <a:rPr lang="zh-TW" altLang="en-US" smtClean="0">
                <a:latin typeface="標楷體" pitchFamily="65" charset="-120"/>
                <a:ea typeface="標楷體" pitchFamily="65" charset="-120"/>
              </a:rPr>
              <a:t>請先行檢視原始憑證是否各</a:t>
            </a:r>
            <a:r>
              <a:rPr lang="zh-TW" altLang="en-US" smtClean="0">
                <a:solidFill>
                  <a:srgbClr val="FF3300"/>
                </a:solidFill>
                <a:latin typeface="標楷體" pitchFamily="65" charset="-120"/>
                <a:ea typeface="標楷體" pitchFamily="65" charset="-120"/>
              </a:rPr>
              <a:t>相關單位均已蓋章</a:t>
            </a:r>
          </a:p>
          <a:p>
            <a:pPr>
              <a:spcAft>
                <a:spcPct val="50000"/>
              </a:spcAft>
            </a:pPr>
            <a:r>
              <a:rPr lang="zh-TW" altLang="en-US" smtClean="0">
                <a:latin typeface="標楷體" pitchFamily="65" charset="-120"/>
                <a:ea typeface="標楷體" pitchFamily="65" charset="-120"/>
              </a:rPr>
              <a:t>辦理付款時，</a:t>
            </a:r>
            <a:r>
              <a:rPr lang="zh-TW" altLang="en-US" smtClean="0">
                <a:solidFill>
                  <a:srgbClr val="FF3300"/>
                </a:solidFill>
                <a:latin typeface="標楷體" pitchFamily="65" charset="-120"/>
                <a:ea typeface="標楷體" pitchFamily="65" charset="-120"/>
              </a:rPr>
              <a:t>勿將經費核銷時所附之原簽正本或影本等相關資料抽走</a:t>
            </a:r>
            <a:r>
              <a:rPr lang="zh-TW" altLang="en-US" smtClean="0">
                <a:latin typeface="標楷體" pitchFamily="65" charset="-120"/>
                <a:ea typeface="標楷體" pitchFamily="65" charset="-120"/>
              </a:rPr>
              <a:t>，應併同各項支出之發票或發票等送會計組據以編製傳票並保管備查</a:t>
            </a:r>
          </a:p>
          <a:p>
            <a:pPr>
              <a:spcAft>
                <a:spcPct val="50000"/>
              </a:spcAft>
            </a:pPr>
            <a:r>
              <a:rPr lang="zh-TW" altLang="en-US" smtClean="0">
                <a:latin typeface="標楷體" pitchFamily="65" charset="-120"/>
                <a:ea typeface="標楷體" pitchFamily="65" charset="-120"/>
              </a:rPr>
              <a:t>一百萬以上之工程或財物採購案，應加附</a:t>
            </a:r>
            <a:r>
              <a:rPr lang="zh-TW" altLang="en-US" smtClean="0">
                <a:solidFill>
                  <a:srgbClr val="FF3300"/>
                </a:solidFill>
                <a:latin typeface="標楷體" pitchFamily="65" charset="-120"/>
                <a:ea typeface="標楷體" pitchFamily="65" charset="-120"/>
              </a:rPr>
              <a:t>工程</a:t>
            </a:r>
            <a:r>
              <a:rPr lang="en-US" altLang="zh-TW" smtClean="0">
                <a:solidFill>
                  <a:srgbClr val="FF3300"/>
                </a:solidFill>
                <a:latin typeface="標楷體" pitchFamily="65" charset="-120"/>
                <a:ea typeface="標楷體" pitchFamily="65" charset="-120"/>
              </a:rPr>
              <a:t>(</a:t>
            </a:r>
            <a:r>
              <a:rPr lang="zh-TW" altLang="en-US" smtClean="0">
                <a:solidFill>
                  <a:srgbClr val="FF3300"/>
                </a:solidFill>
                <a:latin typeface="標楷體" pitchFamily="65" charset="-120"/>
                <a:ea typeface="標楷體" pitchFamily="65" charset="-120"/>
              </a:rPr>
              <a:t>財物</a:t>
            </a:r>
            <a:r>
              <a:rPr lang="en-US" altLang="zh-TW" smtClean="0">
                <a:solidFill>
                  <a:srgbClr val="FF3300"/>
                </a:solidFill>
                <a:latin typeface="標楷體" pitchFamily="65" charset="-120"/>
                <a:ea typeface="標楷體" pitchFamily="65" charset="-120"/>
              </a:rPr>
              <a:t>)</a:t>
            </a:r>
            <a:r>
              <a:rPr lang="zh-TW" altLang="en-US" smtClean="0">
                <a:solidFill>
                  <a:srgbClr val="FF3300"/>
                </a:solidFill>
                <a:latin typeface="標楷體" pitchFamily="65" charset="-120"/>
                <a:ea typeface="標楷體" pitchFamily="65" charset="-120"/>
              </a:rPr>
              <a:t>驗收證明書</a:t>
            </a:r>
          </a:p>
          <a:p>
            <a:pPr>
              <a:spcAft>
                <a:spcPct val="50000"/>
              </a:spcAft>
            </a:pPr>
            <a:r>
              <a:rPr lang="zh-TW" altLang="en-US" smtClean="0">
                <a:latin typeface="標楷體" pitchFamily="65" charset="-120"/>
                <a:ea typeface="標楷體" pitchFamily="65" charset="-120"/>
              </a:rPr>
              <a:t>發票、收據、票根等憑證應整齊黏牢於憑證用紙上，為防止脫落，</a:t>
            </a:r>
            <a:r>
              <a:rPr lang="zh-TW" altLang="en-US" smtClean="0">
                <a:solidFill>
                  <a:srgbClr val="FF3300"/>
                </a:solidFill>
                <a:latin typeface="標楷體" pitchFamily="65" charset="-120"/>
                <a:ea typeface="標楷體" pitchFamily="65" charset="-120"/>
              </a:rPr>
              <a:t>請勿僅使用訂書機裝訂</a:t>
            </a:r>
          </a:p>
        </p:txBody>
      </p:sp>
      <p:sp>
        <p:nvSpPr>
          <p:cNvPr id="93187" name="Rectangle 4"/>
          <p:cNvSpPr>
            <a:spLocks noGrp="1" noChangeArrowheads="1"/>
          </p:cNvSpPr>
          <p:nvPr>
            <p:ph type="title"/>
          </p:nvPr>
        </p:nvSpPr>
        <p:spPr>
          <a:xfrm>
            <a:off x="468313" y="188913"/>
            <a:ext cx="8135937" cy="792162"/>
          </a:xfrm>
          <a:solidFill>
            <a:srgbClr val="000000"/>
          </a:solidFill>
        </p:spPr>
        <p:txBody>
          <a:bodyPr/>
          <a:lstStyle/>
          <a:p>
            <a:r>
              <a:rPr lang="zh-TW" altLang="en-US" smtClean="0">
                <a:ea typeface="標楷體" pitchFamily="65" charset="-120"/>
              </a:rPr>
              <a:t>經費核銷付款應注意事項</a:t>
            </a:r>
            <a:r>
              <a:rPr lang="en-US" altLang="zh-TW" smtClean="0">
                <a:ea typeface="標楷體" pitchFamily="65" charset="-120"/>
              </a:rPr>
              <a:t>(1/3)</a:t>
            </a:r>
          </a:p>
        </p:txBody>
      </p:sp>
      <p:grpSp>
        <p:nvGrpSpPr>
          <p:cNvPr id="93188" name="Group 5"/>
          <p:cNvGrpSpPr>
            <a:grpSpLocks/>
          </p:cNvGrpSpPr>
          <p:nvPr/>
        </p:nvGrpSpPr>
        <p:grpSpPr bwMode="auto">
          <a:xfrm>
            <a:off x="971550" y="981075"/>
            <a:ext cx="7129463" cy="720725"/>
            <a:chOff x="158" y="3748"/>
            <a:chExt cx="2404" cy="395"/>
          </a:xfrm>
        </p:grpSpPr>
        <p:sp>
          <p:nvSpPr>
            <p:cNvPr id="93189" name="AutoShape 6"/>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a:latin typeface="Times New Roman" pitchFamily="18" charset="0"/>
              </a:endParaRPr>
            </a:p>
          </p:txBody>
        </p:sp>
        <p:sp>
          <p:nvSpPr>
            <p:cNvPr id="93190" name="AutoShape 7"/>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0"/>
                </a:spcBef>
                <a:buClrTx/>
                <a:buFontTx/>
                <a:buNone/>
              </a:pPr>
              <a:r>
                <a:rPr lang="zh-TW" altLang="en-US">
                  <a:solidFill>
                    <a:srgbClr val="FFCCFF"/>
                  </a:solidFill>
                  <a:latin typeface="Times New Roman" pitchFamily="18" charset="0"/>
                </a:rPr>
                <a:t>原始憑證送出付款前再檢視事項</a:t>
              </a:r>
            </a:p>
          </p:txBody>
        </p:sp>
      </p:grpSp>
    </p:spTree>
    <p:extLst>
      <p:ext uri="{BB962C8B-B14F-4D97-AF65-F5344CB8AC3E}">
        <p14:creationId xmlns:p14="http://schemas.microsoft.com/office/powerpoint/2010/main" val="210670377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body" idx="1"/>
          </p:nvPr>
        </p:nvSpPr>
        <p:spPr>
          <a:xfrm>
            <a:off x="323850" y="1412875"/>
            <a:ext cx="8640763" cy="5184775"/>
          </a:xfrm>
        </p:spPr>
        <p:txBody>
          <a:bodyPr/>
          <a:lstStyle/>
          <a:p>
            <a:pPr marL="711200" indent="-711200"/>
            <a:r>
              <a:rPr lang="zh-TW" altLang="en-US" sz="3200" smtClean="0">
                <a:ea typeface="標楷體" pitchFamily="65" charset="-120"/>
              </a:rPr>
              <a:t>請購系統輸入之</a:t>
            </a:r>
            <a:r>
              <a:rPr lang="zh-TW" altLang="en-US" sz="3200" smtClean="0">
                <a:solidFill>
                  <a:srgbClr val="CC3300"/>
                </a:solidFill>
                <a:latin typeface="標楷體" pitchFamily="65" charset="-120"/>
                <a:ea typeface="標楷體" pitchFamily="65" charset="-120"/>
              </a:rPr>
              <a:t>用途說明、計畫編號、經費用途、金額、受款人</a:t>
            </a:r>
            <a:r>
              <a:rPr lang="zh-TW" altLang="en-US" sz="3200" smtClean="0">
                <a:ea typeface="標楷體" pitchFamily="65" charset="-120"/>
              </a:rPr>
              <a:t>、</a:t>
            </a:r>
            <a:r>
              <a:rPr lang="en-US" altLang="zh-TW" sz="3200" smtClean="0">
                <a:latin typeface="標楷體" pitchFamily="65" charset="-120"/>
                <a:ea typeface="標楷體" pitchFamily="65" charset="-120"/>
              </a:rPr>
              <a:t>…</a:t>
            </a:r>
            <a:r>
              <a:rPr lang="zh-TW" altLang="en-US" sz="3200" smtClean="0">
                <a:ea typeface="標楷體" pitchFamily="65" charset="-120"/>
              </a:rPr>
              <a:t>等資料應明確、清晰</a:t>
            </a:r>
            <a:endParaRPr lang="zh-TW" altLang="en-US" sz="3200" smtClean="0">
              <a:latin typeface="標楷體" pitchFamily="65" charset="-120"/>
              <a:ea typeface="標楷體" pitchFamily="65" charset="-120"/>
            </a:endParaRPr>
          </a:p>
          <a:p>
            <a:pPr marL="711200" indent="-711200" algn="just">
              <a:spcBef>
                <a:spcPct val="30000"/>
              </a:spcBef>
            </a:pPr>
            <a:r>
              <a:rPr lang="zh-TW" altLang="en-US" sz="3200" smtClean="0">
                <a:latin typeface="標楷體" pitchFamily="65" charset="-120"/>
                <a:ea typeface="標楷體" pitchFamily="65" charset="-120"/>
              </a:rPr>
              <a:t>受款人應力求正確，</a:t>
            </a:r>
            <a:r>
              <a:rPr lang="zh-TW" altLang="en-US" sz="3200" smtClean="0">
                <a:solidFill>
                  <a:srgbClr val="CC3300"/>
                </a:solidFill>
                <a:latin typeface="標楷體" pitchFamily="65" charset="-120"/>
                <a:ea typeface="標楷體" pitchFamily="65" charset="-120"/>
              </a:rPr>
              <a:t>初次付款者建議提供其銀行帳號資料隨附於憑證</a:t>
            </a:r>
            <a:r>
              <a:rPr lang="zh-TW" altLang="en-US" sz="3200" smtClean="0">
                <a:latin typeface="標楷體" pitchFamily="65" charset="-120"/>
                <a:ea typeface="標楷體" pitchFamily="65" charset="-120"/>
              </a:rPr>
              <a:t>，俾出納組建檔及匯款</a:t>
            </a:r>
          </a:p>
          <a:p>
            <a:pPr marL="711200" indent="-711200" algn="just">
              <a:spcBef>
                <a:spcPct val="30000"/>
              </a:spcBef>
            </a:pPr>
            <a:r>
              <a:rPr lang="zh-TW" altLang="en-US" sz="3200" smtClean="0">
                <a:latin typeface="標楷體" pitchFamily="65" charset="-120"/>
                <a:ea typeface="標楷體" pitchFamily="65" charset="-120"/>
              </a:rPr>
              <a:t>受款人應為</a:t>
            </a:r>
            <a:r>
              <a:rPr lang="zh-TW" altLang="en-US" sz="3200" smtClean="0">
                <a:solidFill>
                  <a:srgbClr val="CC3300"/>
                </a:solidFill>
                <a:latin typeface="標楷體" pitchFamily="65" charset="-120"/>
                <a:ea typeface="標楷體" pitchFamily="65" charset="-120"/>
              </a:rPr>
              <a:t>法人（如廠商等）或自然人</a:t>
            </a:r>
            <a:r>
              <a:rPr lang="zh-TW" altLang="en-US" sz="3200" smtClean="0">
                <a:latin typeface="標楷體" pitchFamily="65" charset="-120"/>
                <a:ea typeface="標楷體" pitchFamily="65" charset="-120"/>
              </a:rPr>
              <a:t>，不宜用系學會、實驗室等帳戶名稱</a:t>
            </a:r>
          </a:p>
        </p:txBody>
      </p:sp>
      <p:sp>
        <p:nvSpPr>
          <p:cNvPr id="94211" name="Rectangle 3"/>
          <p:cNvSpPr>
            <a:spLocks noGrp="1" noChangeArrowheads="1"/>
          </p:cNvSpPr>
          <p:nvPr>
            <p:ph type="title"/>
          </p:nvPr>
        </p:nvSpPr>
        <p:spPr>
          <a:solidFill>
            <a:srgbClr val="000000"/>
          </a:solidFill>
        </p:spPr>
        <p:txBody>
          <a:bodyPr/>
          <a:lstStyle/>
          <a:p>
            <a:r>
              <a:rPr lang="zh-TW" altLang="en-US" sz="3200" smtClean="0">
                <a:ea typeface="標楷體" pitchFamily="65" charset="-120"/>
              </a:rPr>
              <a:t>經費核銷付款應注意事項</a:t>
            </a:r>
            <a:r>
              <a:rPr lang="en-US" altLang="zh-TW" sz="3200" smtClean="0">
                <a:ea typeface="標楷體" pitchFamily="65" charset="-120"/>
              </a:rPr>
              <a:t>(2/3)</a:t>
            </a:r>
          </a:p>
        </p:txBody>
      </p:sp>
      <p:grpSp>
        <p:nvGrpSpPr>
          <p:cNvPr id="94212" name="Group 4"/>
          <p:cNvGrpSpPr>
            <a:grpSpLocks/>
          </p:cNvGrpSpPr>
          <p:nvPr/>
        </p:nvGrpSpPr>
        <p:grpSpPr bwMode="auto">
          <a:xfrm>
            <a:off x="971550" y="620713"/>
            <a:ext cx="7129463" cy="720725"/>
            <a:chOff x="158" y="3748"/>
            <a:chExt cx="2404" cy="395"/>
          </a:xfrm>
        </p:grpSpPr>
        <p:sp>
          <p:nvSpPr>
            <p:cNvPr id="94213" name="AutoShape 5"/>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a:latin typeface="Times New Roman" pitchFamily="18" charset="0"/>
              </a:endParaRPr>
            </a:p>
          </p:txBody>
        </p:sp>
        <p:sp>
          <p:nvSpPr>
            <p:cNvPr id="94214" name="AutoShape 6"/>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0"/>
                </a:spcBef>
                <a:buClrTx/>
                <a:buFontTx/>
                <a:buNone/>
              </a:pPr>
              <a:r>
                <a:rPr lang="zh-TW" altLang="en-US">
                  <a:solidFill>
                    <a:srgbClr val="FFCCFF"/>
                  </a:solidFill>
                  <a:latin typeface="Times New Roman" pitchFamily="18" charset="0"/>
                </a:rPr>
                <a:t>原始憑證送出付款前再檢視事項</a:t>
              </a:r>
            </a:p>
          </p:txBody>
        </p:sp>
      </p:grpSp>
    </p:spTree>
    <p:extLst>
      <p:ext uri="{BB962C8B-B14F-4D97-AF65-F5344CB8AC3E}">
        <p14:creationId xmlns:p14="http://schemas.microsoft.com/office/powerpoint/2010/main" val="232222993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3"/>
          <p:cNvSpPr>
            <a:spLocks noGrp="1" noChangeArrowheads="1"/>
          </p:cNvSpPr>
          <p:nvPr>
            <p:ph type="body" idx="1"/>
          </p:nvPr>
        </p:nvSpPr>
        <p:spPr>
          <a:xfrm>
            <a:off x="468313" y="1341438"/>
            <a:ext cx="8229600" cy="5256212"/>
          </a:xfrm>
        </p:spPr>
        <p:txBody>
          <a:bodyPr/>
          <a:lstStyle/>
          <a:p>
            <a:pPr>
              <a:spcAft>
                <a:spcPct val="20000"/>
              </a:spcAft>
            </a:pPr>
            <a:r>
              <a:rPr lang="zh-TW" altLang="en-US" sz="2600" smtClean="0">
                <a:latin typeface="標楷體" pitchFamily="65" charset="-120"/>
                <a:ea typeface="標楷體" pitchFamily="65" charset="-120"/>
              </a:rPr>
              <a:t>辦理預借款項，應將</a:t>
            </a:r>
            <a:r>
              <a:rPr lang="zh-TW" altLang="en-US" sz="2600" smtClean="0">
                <a:solidFill>
                  <a:srgbClr val="CC3300"/>
                </a:solidFill>
                <a:latin typeface="標楷體" pitchFamily="65" charset="-120"/>
                <a:ea typeface="標楷體" pitchFamily="65" charset="-120"/>
              </a:rPr>
              <a:t>已核准之簽呈正本或於影本上註明「與正本相符」字樣並經單位主管核章</a:t>
            </a:r>
            <a:r>
              <a:rPr lang="zh-TW" altLang="en-US" sz="2600" smtClean="0">
                <a:latin typeface="標楷體" pitchFamily="65" charset="-120"/>
                <a:ea typeface="標楷體" pitchFamily="65" charset="-120"/>
              </a:rPr>
              <a:t>後送會計組開立傳票</a:t>
            </a:r>
          </a:p>
          <a:p>
            <a:pPr>
              <a:spcAft>
                <a:spcPct val="20000"/>
              </a:spcAft>
            </a:pPr>
            <a:r>
              <a:rPr lang="zh-TW" altLang="en-US" sz="2600" smtClean="0">
                <a:latin typeface="標楷體" pitchFamily="65" charset="-120"/>
                <a:ea typeface="標楷體" pitchFamily="65" charset="-120"/>
              </a:rPr>
              <a:t>旅費、工讀金或專、兼任助理酬金及其他人事待遇酬勞等，以逕付</a:t>
            </a:r>
            <a:r>
              <a:rPr lang="zh-TW" altLang="en-US" sz="2600" smtClean="0">
                <a:solidFill>
                  <a:srgbClr val="FF3300"/>
                </a:solidFill>
                <a:latin typeface="標楷體" pitchFamily="65" charset="-120"/>
                <a:ea typeface="標楷體" pitchFamily="65" charset="-120"/>
              </a:rPr>
              <a:t>個人帳戶</a:t>
            </a:r>
            <a:r>
              <a:rPr lang="zh-TW" altLang="en-US" sz="2600" smtClean="0">
                <a:latin typeface="標楷體" pitchFamily="65" charset="-120"/>
                <a:ea typeface="標楷體" pitchFamily="65" charset="-120"/>
              </a:rPr>
              <a:t>為原則</a:t>
            </a:r>
          </a:p>
          <a:p>
            <a:pPr>
              <a:spcAft>
                <a:spcPct val="20000"/>
              </a:spcAft>
            </a:pPr>
            <a:r>
              <a:rPr lang="zh-TW" altLang="en-US" sz="2600" smtClean="0">
                <a:latin typeface="標楷體" pitchFamily="65" charset="-120"/>
                <a:ea typeface="標楷體" pitchFamily="65" charset="-120"/>
              </a:rPr>
              <a:t>除小額零用金外，應以</a:t>
            </a:r>
            <a:r>
              <a:rPr lang="zh-TW" altLang="en-US" sz="2600" smtClean="0">
                <a:solidFill>
                  <a:srgbClr val="FF3300"/>
                </a:solidFill>
                <a:latin typeface="標楷體" pitchFamily="65" charset="-120"/>
                <a:ea typeface="標楷體" pitchFamily="65" charset="-120"/>
              </a:rPr>
              <a:t>匯款或簽發支票方式直接撥付受款人，不得代領轉發</a:t>
            </a:r>
          </a:p>
          <a:p>
            <a:pPr>
              <a:spcAft>
                <a:spcPct val="20000"/>
              </a:spcAft>
            </a:pPr>
            <a:r>
              <a:rPr lang="zh-TW" altLang="en-US" sz="2600" smtClean="0">
                <a:latin typeface="標楷體" pitchFamily="65" charset="-120"/>
                <a:ea typeface="標楷體" pitchFamily="65" charset="-120"/>
              </a:rPr>
              <a:t>超過一萬元之案件因業務需要必須</a:t>
            </a:r>
            <a:r>
              <a:rPr lang="zh-TW" altLang="en-US" sz="2600" smtClean="0">
                <a:solidFill>
                  <a:srgbClr val="FF3300"/>
                </a:solidFill>
                <a:latin typeface="標楷體" pitchFamily="65" charset="-120"/>
                <a:ea typeface="標楷體" pitchFamily="65" charset="-120"/>
              </a:rPr>
              <a:t>代墊</a:t>
            </a:r>
            <a:r>
              <a:rPr lang="zh-TW" altLang="en-US" sz="2600" smtClean="0">
                <a:latin typeface="標楷體" pitchFamily="65" charset="-120"/>
                <a:ea typeface="標楷體" pitchFamily="65" charset="-120"/>
              </a:rPr>
              <a:t>者，應</a:t>
            </a:r>
            <a:r>
              <a:rPr lang="zh-TW" altLang="en-US" sz="2600" smtClean="0">
                <a:solidFill>
                  <a:srgbClr val="FF3300"/>
                </a:solidFill>
                <a:latin typeface="標楷體" pitchFamily="65" charset="-120"/>
                <a:ea typeface="標楷體" pitchFamily="65" charset="-120"/>
              </a:rPr>
              <a:t>事先敘明原因並簽奉校長核准</a:t>
            </a:r>
          </a:p>
          <a:p>
            <a:pPr>
              <a:spcAft>
                <a:spcPct val="20000"/>
              </a:spcAft>
            </a:pPr>
            <a:r>
              <a:rPr lang="zh-TW" altLang="en-US" sz="2600" smtClean="0">
                <a:latin typeface="標楷體" pitchFamily="65" charset="-120"/>
                <a:ea typeface="標楷體" pitchFamily="65" charset="-120"/>
              </a:rPr>
              <a:t>受款人 </a:t>
            </a:r>
            <a:r>
              <a:rPr lang="en-US" altLang="zh-TW" sz="2600" smtClean="0">
                <a:latin typeface="標楷體" pitchFamily="65" charset="-120"/>
                <a:ea typeface="標楷體" pitchFamily="65" charset="-120"/>
              </a:rPr>
              <a:t>(</a:t>
            </a:r>
            <a:r>
              <a:rPr lang="zh-TW" altLang="en-US" sz="2600" smtClean="0">
                <a:latin typeface="標楷體" pitchFamily="65" charset="-120"/>
                <a:ea typeface="標楷體" pitchFamily="65" charset="-120"/>
              </a:rPr>
              <a:t>或代墊人</a:t>
            </a:r>
            <a:r>
              <a:rPr lang="en-US" altLang="zh-TW" sz="2600" smtClean="0">
                <a:latin typeface="標楷體" pitchFamily="65" charset="-120"/>
                <a:ea typeface="標楷體" pitchFamily="65" charset="-120"/>
              </a:rPr>
              <a:t>)</a:t>
            </a:r>
            <a:r>
              <a:rPr lang="zh-TW" altLang="en-US" sz="2600" smtClean="0">
                <a:latin typeface="標楷體" pitchFamily="65" charset="-120"/>
                <a:ea typeface="標楷體" pitchFamily="65" charset="-120"/>
              </a:rPr>
              <a:t>應為該請購案相關人員</a:t>
            </a:r>
            <a:r>
              <a:rPr lang="en-US" altLang="zh-TW" sz="2600" smtClean="0">
                <a:latin typeface="標楷體" pitchFamily="65" charset="-120"/>
                <a:ea typeface="標楷體" pitchFamily="65" charset="-120"/>
              </a:rPr>
              <a:t>(</a:t>
            </a:r>
            <a:r>
              <a:rPr lang="zh-TW" altLang="en-US" sz="2600" smtClean="0">
                <a:latin typeface="標楷體" pitchFamily="65" charset="-120"/>
                <a:ea typeface="標楷體" pitchFamily="65" charset="-120"/>
              </a:rPr>
              <a:t>即</a:t>
            </a:r>
            <a:r>
              <a:rPr lang="zh-TW" altLang="en-US" sz="2600" smtClean="0">
                <a:solidFill>
                  <a:srgbClr val="FF3300"/>
                </a:solidFill>
                <a:latin typeface="標楷體" pitchFamily="65" charset="-120"/>
                <a:ea typeface="標楷體" pitchFamily="65" charset="-120"/>
              </a:rPr>
              <a:t>請購人、經手人、驗收或證明人、單位主管</a:t>
            </a:r>
            <a:r>
              <a:rPr lang="en-US" altLang="zh-TW" sz="2600" smtClean="0">
                <a:latin typeface="標楷體" pitchFamily="65" charset="-120"/>
                <a:ea typeface="標楷體" pitchFamily="65" charset="-120"/>
              </a:rPr>
              <a:t>)</a:t>
            </a:r>
          </a:p>
        </p:txBody>
      </p:sp>
      <p:sp>
        <p:nvSpPr>
          <p:cNvPr id="95235" name="Rectangle 4"/>
          <p:cNvSpPr>
            <a:spLocks noGrp="1" noChangeArrowheads="1"/>
          </p:cNvSpPr>
          <p:nvPr>
            <p:ph type="title"/>
          </p:nvPr>
        </p:nvSpPr>
        <p:spPr>
          <a:xfrm>
            <a:off x="684213" y="115888"/>
            <a:ext cx="7632700" cy="536575"/>
          </a:xfrm>
          <a:solidFill>
            <a:srgbClr val="000000"/>
          </a:solidFill>
        </p:spPr>
        <p:txBody>
          <a:bodyPr/>
          <a:lstStyle/>
          <a:p>
            <a:r>
              <a:rPr lang="zh-TW" altLang="en-US" smtClean="0">
                <a:ea typeface="標楷體" pitchFamily="65" charset="-120"/>
              </a:rPr>
              <a:t>經費核銷付款應注意事項</a:t>
            </a:r>
            <a:r>
              <a:rPr lang="en-US" altLang="zh-TW" smtClean="0">
                <a:ea typeface="標楷體" pitchFamily="65" charset="-120"/>
              </a:rPr>
              <a:t>(3/3)</a:t>
            </a:r>
          </a:p>
        </p:txBody>
      </p:sp>
      <p:grpSp>
        <p:nvGrpSpPr>
          <p:cNvPr id="95236" name="Group 5"/>
          <p:cNvGrpSpPr>
            <a:grpSpLocks/>
          </p:cNvGrpSpPr>
          <p:nvPr/>
        </p:nvGrpSpPr>
        <p:grpSpPr bwMode="auto">
          <a:xfrm>
            <a:off x="971550" y="620713"/>
            <a:ext cx="7129463" cy="720725"/>
            <a:chOff x="158" y="3748"/>
            <a:chExt cx="2404" cy="395"/>
          </a:xfrm>
        </p:grpSpPr>
        <p:sp>
          <p:nvSpPr>
            <p:cNvPr id="95237" name="AutoShape 6"/>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a:latin typeface="Times New Roman" pitchFamily="18" charset="0"/>
              </a:endParaRPr>
            </a:p>
          </p:txBody>
        </p:sp>
        <p:sp>
          <p:nvSpPr>
            <p:cNvPr id="95238" name="AutoShape 7"/>
            <p:cNvSpPr>
              <a:spLocks noChangeArrowheads="1"/>
            </p:cNvSpPr>
            <p:nvPr/>
          </p:nvSpPr>
          <p:spPr bwMode="auto">
            <a:xfrm>
              <a:off x="298" y="3771"/>
              <a:ext cx="2125" cy="349"/>
            </a:xfrm>
            <a:prstGeom prst="roundRect">
              <a:avLst>
                <a:gd name="adj" fmla="val 50000"/>
              </a:avLst>
            </a:prstGeom>
            <a:solidFill>
              <a:srgbClr val="7F7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0"/>
                </a:spcBef>
                <a:buClrTx/>
                <a:buFontTx/>
                <a:buNone/>
              </a:pPr>
              <a:r>
                <a:rPr lang="zh-TW" altLang="en-US">
                  <a:solidFill>
                    <a:srgbClr val="FFCCFF"/>
                  </a:solidFill>
                  <a:latin typeface="Times New Roman" pitchFamily="18" charset="0"/>
                </a:rPr>
                <a:t>原始憑證送出付款前再檢視事項</a:t>
              </a:r>
            </a:p>
          </p:txBody>
        </p:sp>
      </p:grpSp>
    </p:spTree>
    <p:extLst>
      <p:ext uri="{BB962C8B-B14F-4D97-AF65-F5344CB8AC3E}">
        <p14:creationId xmlns:p14="http://schemas.microsoft.com/office/powerpoint/2010/main" val="3551541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4"/>
          <p:cNvSpPr>
            <a:spLocks noGrp="1" noChangeArrowheads="1"/>
          </p:cNvSpPr>
          <p:nvPr>
            <p:ph type="title"/>
          </p:nvPr>
        </p:nvSpPr>
        <p:spPr>
          <a:xfrm>
            <a:off x="468313" y="260350"/>
            <a:ext cx="7991475" cy="576263"/>
          </a:xfrm>
          <a:solidFill>
            <a:srgbClr val="000000"/>
          </a:solidFill>
        </p:spPr>
        <p:txBody>
          <a:bodyPr/>
          <a:lstStyle/>
          <a:p>
            <a:r>
              <a:rPr lang="zh-TW" altLang="en-US" smtClean="0">
                <a:ea typeface="標楷體" pitchFamily="65" charset="-120"/>
              </a:rPr>
              <a:t>付款單據應送處室單位</a:t>
            </a:r>
          </a:p>
        </p:txBody>
      </p:sp>
      <p:sp>
        <p:nvSpPr>
          <p:cNvPr id="96259" name="AutoShape 5"/>
          <p:cNvSpPr>
            <a:spLocks noChangeArrowheads="1"/>
          </p:cNvSpPr>
          <p:nvPr/>
        </p:nvSpPr>
        <p:spPr bwMode="auto">
          <a:xfrm>
            <a:off x="468313" y="1052513"/>
            <a:ext cx="2303462" cy="1511300"/>
          </a:xfrm>
          <a:prstGeom prst="bevel">
            <a:avLst>
              <a:gd name="adj" fmla="val 6829"/>
            </a:avLst>
          </a:prstGeom>
          <a:solidFill>
            <a:srgbClr val="008080"/>
          </a:solidFill>
          <a:ln w="9525">
            <a:solidFill>
              <a:srgbClr val="33CCCC"/>
            </a:solidFill>
            <a:miter lim="800000"/>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r>
              <a:rPr lang="zh-TW" altLang="en-US" sz="1800">
                <a:latin typeface="Times New Roman" pitchFamily="18" charset="0"/>
              </a:rPr>
              <a:t>國科會計畫</a:t>
            </a:r>
          </a:p>
          <a:p>
            <a:pPr>
              <a:spcBef>
                <a:spcPct val="0"/>
              </a:spcBef>
              <a:buClrTx/>
              <a:buFontTx/>
              <a:buNone/>
            </a:pPr>
            <a:r>
              <a:rPr lang="zh-TW" altLang="en-US" sz="1800">
                <a:latin typeface="Times New Roman" pitchFamily="18" charset="0"/>
              </a:rPr>
              <a:t>農委會計畫</a:t>
            </a:r>
          </a:p>
          <a:p>
            <a:pPr>
              <a:spcBef>
                <a:spcPct val="0"/>
              </a:spcBef>
              <a:buClrTx/>
              <a:buFontTx/>
              <a:buNone/>
            </a:pPr>
            <a:r>
              <a:rPr lang="en-US" altLang="zh-TW" sz="1800">
                <a:latin typeface="Times New Roman" pitchFamily="18" charset="0"/>
              </a:rPr>
              <a:t>(</a:t>
            </a:r>
            <a:r>
              <a:rPr lang="zh-TW" altLang="en-US" sz="1800">
                <a:latin typeface="Times New Roman" pitchFamily="18" charset="0"/>
              </a:rPr>
              <a:t>含電子支付</a:t>
            </a:r>
            <a:r>
              <a:rPr lang="en-US" altLang="zh-TW" sz="1800">
                <a:latin typeface="Times New Roman" pitchFamily="18" charset="0"/>
              </a:rPr>
              <a:t>)</a:t>
            </a:r>
          </a:p>
        </p:txBody>
      </p:sp>
      <p:sp>
        <p:nvSpPr>
          <p:cNvPr id="96260" name="AutoShape 6"/>
          <p:cNvSpPr>
            <a:spLocks noChangeArrowheads="1"/>
          </p:cNvSpPr>
          <p:nvPr/>
        </p:nvSpPr>
        <p:spPr bwMode="auto">
          <a:xfrm>
            <a:off x="2843213" y="1484313"/>
            <a:ext cx="1081087" cy="792162"/>
          </a:xfrm>
          <a:prstGeom prst="rightArrow">
            <a:avLst>
              <a:gd name="adj1" fmla="val 50000"/>
              <a:gd name="adj2" fmla="val 34118"/>
            </a:avLst>
          </a:prstGeom>
          <a:solidFill>
            <a:srgbClr val="E6FFA1"/>
          </a:solidFill>
          <a:ln w="38100" algn="ctr">
            <a:solidFill>
              <a:srgbClr val="D2DC00"/>
            </a:solidFill>
            <a:miter lim="800000"/>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a:latin typeface="Times New Roman" pitchFamily="18" charset="0"/>
            </a:endParaRPr>
          </a:p>
        </p:txBody>
      </p:sp>
      <p:sp>
        <p:nvSpPr>
          <p:cNvPr id="96261" name="AutoShape 8"/>
          <p:cNvSpPr>
            <a:spLocks noChangeArrowheads="1"/>
          </p:cNvSpPr>
          <p:nvPr/>
        </p:nvSpPr>
        <p:spPr bwMode="auto">
          <a:xfrm>
            <a:off x="3995738" y="1412875"/>
            <a:ext cx="2017712" cy="863600"/>
          </a:xfrm>
          <a:prstGeom prst="roundRect">
            <a:avLst>
              <a:gd name="adj" fmla="val 16667"/>
            </a:avLst>
          </a:prstGeom>
          <a:solidFill>
            <a:srgbClr val="99CCFF"/>
          </a:solidFill>
          <a:ln w="38100" algn="ctr">
            <a:solidFill>
              <a:srgbClr val="333399"/>
            </a:solidFill>
            <a:round/>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r>
              <a:rPr lang="zh-TW" altLang="en-US" sz="1800">
                <a:latin typeface="Times New Roman" pitchFamily="18" charset="0"/>
              </a:rPr>
              <a:t>會計室會計組</a:t>
            </a:r>
          </a:p>
          <a:p>
            <a:pPr>
              <a:spcBef>
                <a:spcPct val="0"/>
              </a:spcBef>
              <a:buClrTx/>
              <a:buFontTx/>
              <a:buNone/>
            </a:pPr>
            <a:r>
              <a:rPr lang="zh-TW" altLang="en-US" sz="1800">
                <a:latin typeface="Times New Roman" pitchFamily="18" charset="0"/>
              </a:rPr>
              <a:t>開立傳票</a:t>
            </a:r>
          </a:p>
        </p:txBody>
      </p:sp>
      <p:sp>
        <p:nvSpPr>
          <p:cNvPr id="96262" name="AutoShape 9"/>
          <p:cNvSpPr>
            <a:spLocks noChangeArrowheads="1"/>
          </p:cNvSpPr>
          <p:nvPr/>
        </p:nvSpPr>
        <p:spPr bwMode="auto">
          <a:xfrm>
            <a:off x="395288" y="2852738"/>
            <a:ext cx="2520950" cy="1439862"/>
          </a:xfrm>
          <a:prstGeom prst="bevel">
            <a:avLst>
              <a:gd name="adj" fmla="val 6829"/>
            </a:avLst>
          </a:prstGeom>
          <a:solidFill>
            <a:srgbClr val="FFFF99"/>
          </a:solidFill>
          <a:ln w="9525">
            <a:solidFill>
              <a:srgbClr val="008000"/>
            </a:solidFill>
            <a:miter lim="800000"/>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10000"/>
              </a:spcBef>
              <a:buClrTx/>
              <a:buFontTx/>
              <a:buNone/>
            </a:pPr>
            <a:r>
              <a:rPr lang="zh-TW" altLang="en-US" sz="1800">
                <a:latin typeface="Times New Roman" pitchFamily="18" charset="0"/>
              </a:rPr>
              <a:t>一萬元以下案件</a:t>
            </a:r>
          </a:p>
          <a:p>
            <a:pPr>
              <a:spcBef>
                <a:spcPct val="10000"/>
              </a:spcBef>
              <a:buClrTx/>
              <a:buFontTx/>
              <a:buNone/>
            </a:pPr>
            <a:r>
              <a:rPr lang="en-US" altLang="zh-TW" sz="1800">
                <a:latin typeface="Times New Roman" pitchFamily="18" charset="0"/>
              </a:rPr>
              <a:t>(</a:t>
            </a:r>
            <a:r>
              <a:rPr lang="zh-TW" altLang="en-US" sz="1800">
                <a:latin typeface="Times New Roman" pitchFamily="18" charset="0"/>
              </a:rPr>
              <a:t>不含國科會、農</a:t>
            </a:r>
          </a:p>
          <a:p>
            <a:pPr>
              <a:spcBef>
                <a:spcPct val="0"/>
              </a:spcBef>
              <a:buClrTx/>
              <a:buFontTx/>
              <a:buNone/>
            </a:pPr>
            <a:r>
              <a:rPr lang="zh-TW" altLang="en-US" sz="1800">
                <a:latin typeface="Times New Roman" pitchFamily="18" charset="0"/>
              </a:rPr>
              <a:t>委會及電子支付</a:t>
            </a:r>
            <a:r>
              <a:rPr lang="en-US" altLang="zh-TW" sz="1800">
                <a:latin typeface="Times New Roman" pitchFamily="18" charset="0"/>
              </a:rPr>
              <a:t>)</a:t>
            </a:r>
          </a:p>
        </p:txBody>
      </p:sp>
      <p:sp>
        <p:nvSpPr>
          <p:cNvPr id="96263" name="AutoShape 10"/>
          <p:cNvSpPr>
            <a:spLocks noChangeArrowheads="1"/>
          </p:cNvSpPr>
          <p:nvPr/>
        </p:nvSpPr>
        <p:spPr bwMode="auto">
          <a:xfrm>
            <a:off x="6084888" y="1484313"/>
            <a:ext cx="1081087" cy="792162"/>
          </a:xfrm>
          <a:prstGeom prst="rightArrow">
            <a:avLst>
              <a:gd name="adj1" fmla="val 50000"/>
              <a:gd name="adj2" fmla="val 34118"/>
            </a:avLst>
          </a:prstGeom>
          <a:solidFill>
            <a:srgbClr val="E6FFA1"/>
          </a:solidFill>
          <a:ln w="38100" algn="ctr">
            <a:solidFill>
              <a:srgbClr val="D2DC00"/>
            </a:solidFill>
            <a:miter lim="800000"/>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a:latin typeface="Times New Roman" pitchFamily="18" charset="0"/>
            </a:endParaRPr>
          </a:p>
        </p:txBody>
      </p:sp>
      <p:sp>
        <p:nvSpPr>
          <p:cNvPr id="96264" name="AutoShape 11"/>
          <p:cNvSpPr>
            <a:spLocks noChangeArrowheads="1"/>
          </p:cNvSpPr>
          <p:nvPr/>
        </p:nvSpPr>
        <p:spPr bwMode="auto">
          <a:xfrm>
            <a:off x="7235825" y="1341438"/>
            <a:ext cx="1657350" cy="935037"/>
          </a:xfrm>
          <a:prstGeom prst="roundRect">
            <a:avLst>
              <a:gd name="adj" fmla="val 16667"/>
            </a:avLst>
          </a:prstGeom>
          <a:solidFill>
            <a:srgbClr val="FFCCCC"/>
          </a:solidFill>
          <a:ln w="38100" algn="ctr">
            <a:solidFill>
              <a:srgbClr val="CC0099"/>
            </a:solidFill>
            <a:round/>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r>
              <a:rPr lang="zh-TW" altLang="en-US" sz="1800">
                <a:latin typeface="Times New Roman" pitchFamily="18" charset="0"/>
              </a:rPr>
              <a:t>出納組付款</a:t>
            </a:r>
          </a:p>
        </p:txBody>
      </p:sp>
      <p:sp>
        <p:nvSpPr>
          <p:cNvPr id="96265" name="AutoShape 12"/>
          <p:cNvSpPr>
            <a:spLocks noChangeArrowheads="1"/>
          </p:cNvSpPr>
          <p:nvPr/>
        </p:nvSpPr>
        <p:spPr bwMode="auto">
          <a:xfrm>
            <a:off x="2987675" y="3284538"/>
            <a:ext cx="1009650" cy="792162"/>
          </a:xfrm>
          <a:prstGeom prst="rightArrow">
            <a:avLst>
              <a:gd name="adj1" fmla="val 50000"/>
              <a:gd name="adj2" fmla="val 31864"/>
            </a:avLst>
          </a:prstGeom>
          <a:solidFill>
            <a:srgbClr val="E6FFA1"/>
          </a:solidFill>
          <a:ln w="38100" algn="ctr">
            <a:solidFill>
              <a:srgbClr val="D2DC00"/>
            </a:solidFill>
            <a:miter lim="800000"/>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a:latin typeface="Times New Roman" pitchFamily="18" charset="0"/>
            </a:endParaRPr>
          </a:p>
        </p:txBody>
      </p:sp>
      <p:sp>
        <p:nvSpPr>
          <p:cNvPr id="96266" name="AutoShape 13"/>
          <p:cNvSpPr>
            <a:spLocks noChangeArrowheads="1"/>
          </p:cNvSpPr>
          <p:nvPr/>
        </p:nvSpPr>
        <p:spPr bwMode="auto">
          <a:xfrm>
            <a:off x="4067175" y="3213100"/>
            <a:ext cx="1657350" cy="935038"/>
          </a:xfrm>
          <a:prstGeom prst="roundRect">
            <a:avLst>
              <a:gd name="adj" fmla="val 16667"/>
            </a:avLst>
          </a:prstGeom>
          <a:solidFill>
            <a:srgbClr val="FFCCCC"/>
          </a:solidFill>
          <a:ln w="38100" algn="ctr">
            <a:solidFill>
              <a:srgbClr val="CC0099"/>
            </a:solidFill>
            <a:round/>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r>
              <a:rPr lang="zh-TW" altLang="en-US" sz="1800">
                <a:latin typeface="Times New Roman" pitchFamily="18" charset="0"/>
              </a:rPr>
              <a:t>出納組付款</a:t>
            </a:r>
          </a:p>
        </p:txBody>
      </p:sp>
      <p:sp>
        <p:nvSpPr>
          <p:cNvPr id="96267" name="AutoShape 14"/>
          <p:cNvSpPr>
            <a:spLocks noChangeArrowheads="1"/>
          </p:cNvSpPr>
          <p:nvPr/>
        </p:nvSpPr>
        <p:spPr bwMode="auto">
          <a:xfrm>
            <a:off x="5795963" y="3284538"/>
            <a:ext cx="1081087" cy="792162"/>
          </a:xfrm>
          <a:prstGeom prst="rightArrow">
            <a:avLst>
              <a:gd name="adj1" fmla="val 50000"/>
              <a:gd name="adj2" fmla="val 34118"/>
            </a:avLst>
          </a:prstGeom>
          <a:solidFill>
            <a:srgbClr val="E6FFA1"/>
          </a:solidFill>
          <a:ln w="38100" algn="ctr">
            <a:solidFill>
              <a:srgbClr val="D2DC00"/>
            </a:solidFill>
            <a:miter lim="800000"/>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a:latin typeface="Times New Roman" pitchFamily="18" charset="0"/>
            </a:endParaRPr>
          </a:p>
        </p:txBody>
      </p:sp>
      <p:sp>
        <p:nvSpPr>
          <p:cNvPr id="96268" name="AutoShape 15"/>
          <p:cNvSpPr>
            <a:spLocks noChangeArrowheads="1"/>
          </p:cNvSpPr>
          <p:nvPr/>
        </p:nvSpPr>
        <p:spPr bwMode="auto">
          <a:xfrm>
            <a:off x="7019925" y="3213100"/>
            <a:ext cx="1728788" cy="863600"/>
          </a:xfrm>
          <a:prstGeom prst="roundRect">
            <a:avLst>
              <a:gd name="adj" fmla="val 16667"/>
            </a:avLst>
          </a:prstGeom>
          <a:solidFill>
            <a:srgbClr val="99CCFF"/>
          </a:solidFill>
          <a:ln w="38100" algn="ctr">
            <a:solidFill>
              <a:srgbClr val="333399"/>
            </a:solidFill>
            <a:round/>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r>
              <a:rPr lang="zh-TW" altLang="en-US" sz="1800">
                <a:latin typeface="Times New Roman" pitchFamily="18" charset="0"/>
              </a:rPr>
              <a:t>會計室會計組</a:t>
            </a:r>
          </a:p>
          <a:p>
            <a:pPr>
              <a:spcBef>
                <a:spcPct val="0"/>
              </a:spcBef>
              <a:buClrTx/>
              <a:buFontTx/>
              <a:buNone/>
            </a:pPr>
            <a:r>
              <a:rPr lang="zh-TW" altLang="en-US" sz="1800">
                <a:latin typeface="Times New Roman" pitchFamily="18" charset="0"/>
              </a:rPr>
              <a:t>開立傳票</a:t>
            </a:r>
          </a:p>
        </p:txBody>
      </p:sp>
      <p:sp>
        <p:nvSpPr>
          <p:cNvPr id="96269" name="AutoShape 16"/>
          <p:cNvSpPr>
            <a:spLocks noChangeArrowheads="1"/>
          </p:cNvSpPr>
          <p:nvPr/>
        </p:nvSpPr>
        <p:spPr bwMode="auto">
          <a:xfrm>
            <a:off x="395288" y="4581525"/>
            <a:ext cx="2592387" cy="1439863"/>
          </a:xfrm>
          <a:prstGeom prst="bevel">
            <a:avLst>
              <a:gd name="adj" fmla="val 6829"/>
            </a:avLst>
          </a:prstGeom>
          <a:solidFill>
            <a:schemeClr val="bg2"/>
          </a:solidFill>
          <a:ln w="9525">
            <a:solidFill>
              <a:srgbClr val="800080"/>
            </a:solidFill>
            <a:miter lim="800000"/>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10000"/>
              </a:spcBef>
              <a:buClrTx/>
              <a:buFontTx/>
              <a:buNone/>
            </a:pPr>
            <a:r>
              <a:rPr lang="zh-TW" altLang="en-US" sz="1800">
                <a:latin typeface="Times New Roman" pitchFamily="18" charset="0"/>
              </a:rPr>
              <a:t>一萬元以上及電子</a:t>
            </a:r>
          </a:p>
          <a:p>
            <a:pPr>
              <a:spcBef>
                <a:spcPct val="10000"/>
              </a:spcBef>
              <a:buClrTx/>
              <a:buFontTx/>
              <a:buNone/>
            </a:pPr>
            <a:r>
              <a:rPr lang="zh-TW" altLang="en-US" sz="1800">
                <a:latin typeface="Times New Roman" pitchFamily="18" charset="0"/>
              </a:rPr>
              <a:t>支付案件</a:t>
            </a:r>
            <a:r>
              <a:rPr lang="en-US" altLang="zh-TW" sz="1800">
                <a:latin typeface="Times New Roman" pitchFamily="18" charset="0"/>
              </a:rPr>
              <a:t>(</a:t>
            </a:r>
            <a:r>
              <a:rPr lang="zh-TW" altLang="en-US" sz="1800">
                <a:latin typeface="Times New Roman" pitchFamily="18" charset="0"/>
              </a:rPr>
              <a:t>不含國</a:t>
            </a:r>
          </a:p>
          <a:p>
            <a:pPr>
              <a:spcBef>
                <a:spcPct val="10000"/>
              </a:spcBef>
              <a:buClrTx/>
              <a:buFontTx/>
              <a:buNone/>
            </a:pPr>
            <a:r>
              <a:rPr lang="zh-TW" altLang="en-US" sz="1800">
                <a:latin typeface="Times New Roman" pitchFamily="18" charset="0"/>
              </a:rPr>
              <a:t>科會、農委會</a:t>
            </a:r>
            <a:r>
              <a:rPr lang="en-US" altLang="zh-TW" sz="1800">
                <a:latin typeface="Times New Roman" pitchFamily="18" charset="0"/>
              </a:rPr>
              <a:t>)</a:t>
            </a:r>
          </a:p>
        </p:txBody>
      </p:sp>
      <p:sp>
        <p:nvSpPr>
          <p:cNvPr id="96270" name="AutoShape 17"/>
          <p:cNvSpPr>
            <a:spLocks noChangeArrowheads="1"/>
          </p:cNvSpPr>
          <p:nvPr/>
        </p:nvSpPr>
        <p:spPr bwMode="auto">
          <a:xfrm>
            <a:off x="3059113" y="4941888"/>
            <a:ext cx="1081087" cy="792162"/>
          </a:xfrm>
          <a:prstGeom prst="rightArrow">
            <a:avLst>
              <a:gd name="adj1" fmla="val 50000"/>
              <a:gd name="adj2" fmla="val 34118"/>
            </a:avLst>
          </a:prstGeom>
          <a:solidFill>
            <a:srgbClr val="E6FFA1"/>
          </a:solidFill>
          <a:ln w="38100" algn="ctr">
            <a:solidFill>
              <a:srgbClr val="D2DC00"/>
            </a:solidFill>
            <a:miter lim="800000"/>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a:latin typeface="Times New Roman" pitchFamily="18" charset="0"/>
            </a:endParaRPr>
          </a:p>
        </p:txBody>
      </p:sp>
      <p:sp>
        <p:nvSpPr>
          <p:cNvPr id="96271" name="AutoShape 18"/>
          <p:cNvSpPr>
            <a:spLocks noChangeArrowheads="1"/>
          </p:cNvSpPr>
          <p:nvPr/>
        </p:nvSpPr>
        <p:spPr bwMode="auto">
          <a:xfrm>
            <a:off x="4211638" y="4941888"/>
            <a:ext cx="1584325" cy="863600"/>
          </a:xfrm>
          <a:prstGeom prst="roundRect">
            <a:avLst>
              <a:gd name="adj" fmla="val 16667"/>
            </a:avLst>
          </a:prstGeom>
          <a:solidFill>
            <a:srgbClr val="99CCFF"/>
          </a:solidFill>
          <a:ln w="38100" algn="ctr">
            <a:solidFill>
              <a:srgbClr val="333399"/>
            </a:solidFill>
            <a:round/>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r>
              <a:rPr lang="zh-TW" altLang="en-US" sz="1800">
                <a:latin typeface="Times New Roman" pitchFamily="18" charset="0"/>
              </a:rPr>
              <a:t>會計室會計組</a:t>
            </a:r>
          </a:p>
          <a:p>
            <a:pPr>
              <a:spcBef>
                <a:spcPct val="0"/>
              </a:spcBef>
              <a:buClrTx/>
              <a:buFontTx/>
              <a:buNone/>
            </a:pPr>
            <a:r>
              <a:rPr lang="zh-TW" altLang="en-US" sz="1800">
                <a:latin typeface="Times New Roman" pitchFamily="18" charset="0"/>
              </a:rPr>
              <a:t>開立傳票</a:t>
            </a:r>
          </a:p>
        </p:txBody>
      </p:sp>
      <p:sp>
        <p:nvSpPr>
          <p:cNvPr id="96272" name="AutoShape 19"/>
          <p:cNvSpPr>
            <a:spLocks noChangeArrowheads="1"/>
          </p:cNvSpPr>
          <p:nvPr/>
        </p:nvSpPr>
        <p:spPr bwMode="auto">
          <a:xfrm>
            <a:off x="5867400" y="4941888"/>
            <a:ext cx="1081088" cy="792162"/>
          </a:xfrm>
          <a:prstGeom prst="rightArrow">
            <a:avLst>
              <a:gd name="adj1" fmla="val 50000"/>
              <a:gd name="adj2" fmla="val 34118"/>
            </a:avLst>
          </a:prstGeom>
          <a:solidFill>
            <a:srgbClr val="E6FFA1"/>
          </a:solidFill>
          <a:ln w="38100" algn="ctr">
            <a:solidFill>
              <a:srgbClr val="D2DC00"/>
            </a:solidFill>
            <a:miter lim="800000"/>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a:latin typeface="Times New Roman" pitchFamily="18" charset="0"/>
            </a:endParaRPr>
          </a:p>
        </p:txBody>
      </p:sp>
      <p:sp>
        <p:nvSpPr>
          <p:cNvPr id="96273" name="AutoShape 20"/>
          <p:cNvSpPr>
            <a:spLocks noChangeArrowheads="1"/>
          </p:cNvSpPr>
          <p:nvPr/>
        </p:nvSpPr>
        <p:spPr bwMode="auto">
          <a:xfrm>
            <a:off x="7019925" y="4868863"/>
            <a:ext cx="1657350" cy="935037"/>
          </a:xfrm>
          <a:prstGeom prst="roundRect">
            <a:avLst>
              <a:gd name="adj" fmla="val 16667"/>
            </a:avLst>
          </a:prstGeom>
          <a:solidFill>
            <a:srgbClr val="FFCCCC"/>
          </a:solidFill>
          <a:ln w="38100" algn="ctr">
            <a:solidFill>
              <a:srgbClr val="CC0099"/>
            </a:solidFill>
            <a:round/>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r>
              <a:rPr lang="zh-TW" altLang="en-US" sz="1800">
                <a:latin typeface="Times New Roman" pitchFamily="18" charset="0"/>
              </a:rPr>
              <a:t>出納組付款</a:t>
            </a:r>
          </a:p>
        </p:txBody>
      </p:sp>
    </p:spTree>
    <p:extLst>
      <p:ext uri="{BB962C8B-B14F-4D97-AF65-F5344CB8AC3E}">
        <p14:creationId xmlns:p14="http://schemas.microsoft.com/office/powerpoint/2010/main" val="384053524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idx="4294967295"/>
          </p:nvPr>
        </p:nvSpPr>
        <p:spPr>
          <a:solidFill>
            <a:srgbClr val="000000"/>
          </a:solidFill>
        </p:spPr>
        <p:txBody>
          <a:bodyPr/>
          <a:lstStyle/>
          <a:p>
            <a:r>
              <a:rPr lang="zh-TW" altLang="en-US" sz="3200" smtClean="0">
                <a:ea typeface="標楷體" pitchFamily="65" charset="-120"/>
              </a:rPr>
              <a:t>計畫結案及憑證整理注意事項</a:t>
            </a:r>
            <a:r>
              <a:rPr lang="zh-TW" altLang="en-US" smtClean="0">
                <a:ea typeface="新細明體" charset="-120"/>
              </a:rPr>
              <a:t> </a:t>
            </a:r>
          </a:p>
        </p:txBody>
      </p:sp>
      <p:grpSp>
        <p:nvGrpSpPr>
          <p:cNvPr id="97283" name="Group 3"/>
          <p:cNvGrpSpPr>
            <a:grpSpLocks/>
          </p:cNvGrpSpPr>
          <p:nvPr/>
        </p:nvGrpSpPr>
        <p:grpSpPr bwMode="auto">
          <a:xfrm>
            <a:off x="1042988" y="620713"/>
            <a:ext cx="7058025" cy="576262"/>
            <a:chOff x="158" y="3748"/>
            <a:chExt cx="2404" cy="395"/>
          </a:xfrm>
        </p:grpSpPr>
        <p:sp>
          <p:nvSpPr>
            <p:cNvPr id="97285" name="AutoShape 4"/>
            <p:cNvSpPr>
              <a:spLocks noChangeArrowheads="1"/>
            </p:cNvSpPr>
            <p:nvPr/>
          </p:nvSpPr>
          <p:spPr bwMode="auto">
            <a:xfrm>
              <a:off x="158" y="3748"/>
              <a:ext cx="2404" cy="395"/>
            </a:xfrm>
            <a:prstGeom prst="roundRect">
              <a:avLst>
                <a:gd name="adj" fmla="val 50000"/>
              </a:avLst>
            </a:prstGeom>
            <a:gradFill rotWithShape="1">
              <a:gsLst>
                <a:gs pos="0">
                  <a:srgbClr val="000080"/>
                </a:gs>
                <a:gs pos="50000">
                  <a:srgbClr val="6666FF"/>
                </a:gs>
                <a:gs pos="100000">
                  <a:srgbClr val="000080"/>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spcBef>
                  <a:spcPct val="0"/>
                </a:spcBef>
                <a:buClrTx/>
                <a:buFontTx/>
                <a:buNone/>
              </a:pPr>
              <a:endParaRPr lang="zh-TW" altLang="en-US" sz="1800">
                <a:latin typeface="Times New Roman" pitchFamily="18" charset="0"/>
              </a:endParaRPr>
            </a:p>
          </p:txBody>
        </p:sp>
        <p:sp>
          <p:nvSpPr>
            <p:cNvPr id="97286" name="AutoShape 5"/>
            <p:cNvSpPr>
              <a:spLocks noChangeArrowheads="1"/>
            </p:cNvSpPr>
            <p:nvPr/>
          </p:nvSpPr>
          <p:spPr bwMode="auto">
            <a:xfrm>
              <a:off x="298" y="3771"/>
              <a:ext cx="2125" cy="349"/>
            </a:xfrm>
            <a:prstGeom prst="roundRect">
              <a:avLst>
                <a:gd name="adj" fmla="val 50000"/>
              </a:avLst>
            </a:prstGeom>
            <a:solidFill>
              <a:srgbClr val="CC99FF"/>
            </a:solidFill>
            <a:ln w="9525">
              <a:solidFill>
                <a:srgbClr val="993366"/>
              </a:solidFill>
              <a:round/>
              <a:headEnd/>
              <a:tailEnd/>
            </a:ln>
          </p:spPr>
          <p:txBody>
            <a:bodyPr wrap="none" anchor="ctr"/>
            <a:lstStyle>
              <a:lvl1pPr eaLnBrk="0" hangingPunct="0">
                <a:spcBef>
                  <a:spcPct val="20000"/>
                </a:spcBef>
                <a:buClr>
                  <a:schemeClr val="tx1"/>
                </a:buClr>
                <a:buFont typeface="Wingdings" pitchFamily="2" charset="2"/>
                <a:buChar char="v"/>
                <a:defRPr sz="2800" b="1">
                  <a:solidFill>
                    <a:schemeClr val="tx1"/>
                  </a:solidFill>
                  <a:latin typeface="Verdana" pitchFamily="34" charset="0"/>
                </a:defRPr>
              </a:lvl1pPr>
              <a:lvl2pPr marL="742950" indent="-285750" eaLnBrk="0" hangingPunct="0">
                <a:spcBef>
                  <a:spcPct val="20000"/>
                </a:spcBef>
                <a:buClr>
                  <a:schemeClr val="tx1"/>
                </a:buClr>
                <a:buSzPct val="60000"/>
                <a:buFont typeface="Wingdings" pitchFamily="2" charset="2"/>
                <a:buChar char="n"/>
                <a:defRPr sz="2400">
                  <a:solidFill>
                    <a:schemeClr val="tx1"/>
                  </a:solidFill>
                  <a:latin typeface="Verdana" pitchFamily="34" charset="0"/>
                </a:defRPr>
              </a:lvl2pPr>
              <a:lvl3pPr marL="1143000" indent="-228600" eaLnBrk="0" hangingPunct="0">
                <a:spcBef>
                  <a:spcPct val="20000"/>
                </a:spcBef>
                <a:buClr>
                  <a:schemeClr val="folHlink"/>
                </a:buClr>
                <a:buSzPct val="60000"/>
                <a:buFont typeface="Wingdings" pitchFamily="2" charset="2"/>
                <a:buChar char="n"/>
                <a:defRPr sz="2400">
                  <a:solidFill>
                    <a:schemeClr val="tx1"/>
                  </a:solidFill>
                  <a:latin typeface="Verdana" pitchFamily="34" charset="0"/>
                </a:defRPr>
              </a:lvl3pPr>
              <a:lvl4pPr marL="1600200" indent="-228600" eaLnBrk="0" hangingPunct="0">
                <a:spcBef>
                  <a:spcPct val="20000"/>
                </a:spcBef>
                <a:buClr>
                  <a:schemeClr val="tx1"/>
                </a:buClr>
                <a:buSzPct val="60000"/>
                <a:buFont typeface="Wingdings" pitchFamily="2" charset="2"/>
                <a:buChar char="n"/>
                <a:defRPr sz="2000">
                  <a:solidFill>
                    <a:schemeClr val="tx1"/>
                  </a:solidFill>
                  <a:latin typeface="Verdana" pitchFamily="34" charset="0"/>
                </a:defRPr>
              </a:lvl4pPr>
              <a:lvl5pPr marL="2057400" indent="-228600" eaLnBrk="0" hangingPunct="0">
                <a:spcBef>
                  <a:spcPct val="20000"/>
                </a:spcBef>
                <a:buClr>
                  <a:schemeClr val="folHlink"/>
                </a:buClr>
                <a:buSzPct val="60000"/>
                <a:buFont typeface="Wingdings" pitchFamily="2" charset="2"/>
                <a:buChar char="n"/>
                <a:defRPr sz="2000">
                  <a:solidFill>
                    <a:schemeClr val="tx1"/>
                  </a:solidFill>
                  <a:latin typeface="Verdana" pitchFamily="34" charset="0"/>
                </a:defRPr>
              </a:lvl5pPr>
              <a:lvl6pPr marL="25146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6pPr>
              <a:lvl7pPr marL="29718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7pPr>
              <a:lvl8pPr marL="34290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8pPr>
              <a:lvl9pPr marL="3886200" indent="-228600" eaLnBrk="0" fontAlgn="base" hangingPunct="0">
                <a:spcBef>
                  <a:spcPct val="20000"/>
                </a:spcBef>
                <a:spcAft>
                  <a:spcPct val="0"/>
                </a:spcAft>
                <a:buClr>
                  <a:schemeClr val="folHlink"/>
                </a:buClr>
                <a:buSzPct val="60000"/>
                <a:buFont typeface="Wingdings" pitchFamily="2" charset="2"/>
                <a:buChar char="n"/>
                <a:defRPr sz="2000">
                  <a:solidFill>
                    <a:schemeClr val="tx1"/>
                  </a:solidFill>
                  <a:latin typeface="Verdana" pitchFamily="34" charset="0"/>
                </a:defRPr>
              </a:lvl9pPr>
            </a:lstStyle>
            <a:p>
              <a:pPr algn="ctr">
                <a:spcBef>
                  <a:spcPct val="0"/>
                </a:spcBef>
                <a:buClrTx/>
                <a:buFontTx/>
                <a:buNone/>
              </a:pPr>
              <a:r>
                <a:rPr lang="zh-TW" altLang="en-US" sz="3200">
                  <a:latin typeface="Times New Roman" pitchFamily="18" charset="0"/>
                </a:rPr>
                <a:t>國科會專題研究計畫結案期程</a:t>
              </a:r>
            </a:p>
          </p:txBody>
        </p:sp>
      </p:grpSp>
      <p:sp>
        <p:nvSpPr>
          <p:cNvPr id="97284" name="Rectangle 6"/>
          <p:cNvSpPr>
            <a:spLocks noGrp="1" noChangeArrowheads="1"/>
          </p:cNvSpPr>
          <p:nvPr>
            <p:ph type="body" idx="4294967295"/>
          </p:nvPr>
        </p:nvSpPr>
        <p:spPr>
          <a:xfrm>
            <a:off x="468313" y="1628775"/>
            <a:ext cx="8229600" cy="4695825"/>
          </a:xfrm>
        </p:spPr>
        <p:txBody>
          <a:bodyPr/>
          <a:lstStyle/>
          <a:p>
            <a:pPr marL="711200" indent="-711200">
              <a:lnSpc>
                <a:spcPct val="90000"/>
              </a:lnSpc>
              <a:defRPr/>
            </a:pPr>
            <a:endParaRPr lang="zh-TW" altLang="en-US" sz="2400" dirty="0" smtClean="0">
              <a:ea typeface="新細明體" charset="-120"/>
            </a:endParaRPr>
          </a:p>
          <a:p>
            <a:pPr marL="711200" indent="-711200">
              <a:lnSpc>
                <a:spcPct val="90000"/>
              </a:lnSpc>
              <a:spcAft>
                <a:spcPct val="20000"/>
              </a:spcAft>
              <a:defRPr/>
            </a:pPr>
            <a:r>
              <a:rPr lang="zh-TW" altLang="zh-TW" dirty="0">
                <a:latin typeface="標楷體" panose="03000509000000000000" pitchFamily="65" charset="-120"/>
                <a:ea typeface="標楷體" panose="03000509000000000000" pitchFamily="65" charset="-120"/>
              </a:rPr>
              <a:t>各項請款支出之發票或收據日期</a:t>
            </a:r>
            <a:r>
              <a:rPr lang="zh-TW" altLang="zh-TW" dirty="0" smtClean="0">
                <a:latin typeface="標楷體" panose="03000509000000000000" pitchFamily="65" charset="-120"/>
                <a:ea typeface="標楷體" panose="03000509000000000000" pitchFamily="65" charset="-120"/>
              </a:rPr>
              <a:t>以</a:t>
            </a:r>
            <a:r>
              <a:rPr lang="zh-TW" altLang="en-US" dirty="0">
                <a:latin typeface="標楷體" panose="03000509000000000000" pitchFamily="65" charset="-120"/>
                <a:ea typeface="標楷體" panose="03000509000000000000" pitchFamily="65" charset="-120"/>
              </a:rPr>
              <a:t>當年度</a:t>
            </a:r>
            <a:r>
              <a:rPr lang="en-US" altLang="zh-TW" dirty="0" smtClean="0">
                <a:solidFill>
                  <a:srgbClr val="FF0000"/>
                </a:solidFill>
                <a:latin typeface="標楷體" panose="03000509000000000000" pitchFamily="65" charset="-120"/>
                <a:ea typeface="標楷體" panose="03000509000000000000" pitchFamily="65" charset="-120"/>
              </a:rPr>
              <a:t>7</a:t>
            </a:r>
            <a:r>
              <a:rPr lang="zh-TW" altLang="zh-TW" dirty="0">
                <a:solidFill>
                  <a:srgbClr val="FF0000"/>
                </a:solidFill>
                <a:latin typeface="標楷體" panose="03000509000000000000" pitchFamily="65" charset="-120"/>
                <a:ea typeface="標楷體" panose="03000509000000000000" pitchFamily="65" charset="-120"/>
              </a:rPr>
              <a:t>月底</a:t>
            </a:r>
            <a:r>
              <a:rPr lang="zh-TW" altLang="zh-TW" dirty="0">
                <a:latin typeface="標楷體" panose="03000509000000000000" pitchFamily="65" charset="-120"/>
                <a:ea typeface="標楷體" panose="03000509000000000000" pitchFamily="65" charset="-120"/>
              </a:rPr>
              <a:t>前為準</a:t>
            </a:r>
            <a:r>
              <a:rPr lang="zh-TW" altLang="zh-TW" dirty="0" smtClean="0">
                <a:latin typeface="標楷體" panose="03000509000000000000" pitchFamily="65" charset="-120"/>
                <a:ea typeface="標楷體" panose="03000509000000000000" pitchFamily="65" charset="-120"/>
              </a:rPr>
              <a:t>。</a:t>
            </a:r>
            <a:endParaRPr lang="en-US" altLang="zh-TW" dirty="0" smtClean="0">
              <a:latin typeface="標楷體" panose="03000509000000000000" pitchFamily="65" charset="-120"/>
              <a:ea typeface="標楷體" panose="03000509000000000000" pitchFamily="65" charset="-120"/>
            </a:endParaRPr>
          </a:p>
          <a:p>
            <a:pPr marL="711200" indent="-711200">
              <a:lnSpc>
                <a:spcPct val="90000"/>
              </a:lnSpc>
              <a:spcAft>
                <a:spcPct val="20000"/>
              </a:spcAft>
              <a:defRPr/>
            </a:pPr>
            <a:r>
              <a:rPr lang="zh-TW" altLang="en-US" dirty="0" smtClean="0">
                <a:latin typeface="標楷體" pitchFamily="65" charset="-120"/>
                <a:ea typeface="標楷體" pitchFamily="65" charset="-120"/>
              </a:rPr>
              <a:t>機關首長核准後之憑證單據，</a:t>
            </a:r>
            <a:r>
              <a:rPr lang="zh-TW" altLang="en-US" dirty="0" smtClean="0">
                <a:solidFill>
                  <a:srgbClr val="CC3300"/>
                </a:solidFill>
                <a:latin typeface="標楷體" pitchFamily="65" charset="-120"/>
                <a:ea typeface="標楷體" pitchFamily="65" charset="-120"/>
              </a:rPr>
              <a:t>最遲請於</a:t>
            </a:r>
            <a:r>
              <a:rPr lang="en-US" altLang="zh-TW" dirty="0" smtClean="0">
                <a:solidFill>
                  <a:srgbClr val="CC3300"/>
                </a:solidFill>
                <a:latin typeface="標楷體" pitchFamily="65" charset="-120"/>
                <a:ea typeface="標楷體" pitchFamily="65" charset="-120"/>
              </a:rPr>
              <a:t>8</a:t>
            </a:r>
            <a:r>
              <a:rPr lang="zh-TW" altLang="en-US" dirty="0" smtClean="0">
                <a:solidFill>
                  <a:srgbClr val="CC3300"/>
                </a:solidFill>
                <a:latin typeface="標楷體" pitchFamily="65" charset="-120"/>
                <a:ea typeface="標楷體" pitchFamily="65" charset="-120"/>
              </a:rPr>
              <a:t>月</a:t>
            </a:r>
            <a:r>
              <a:rPr lang="en-US" altLang="zh-TW" dirty="0" smtClean="0">
                <a:solidFill>
                  <a:srgbClr val="CC3300"/>
                </a:solidFill>
                <a:latin typeface="標楷體" pitchFamily="65" charset="-120"/>
                <a:ea typeface="標楷體" pitchFamily="65" charset="-120"/>
              </a:rPr>
              <a:t>5</a:t>
            </a:r>
            <a:r>
              <a:rPr lang="zh-TW" altLang="en-US" dirty="0" smtClean="0">
                <a:solidFill>
                  <a:srgbClr val="CC3300"/>
                </a:solidFill>
                <a:latin typeface="標楷體" pitchFamily="65" charset="-120"/>
                <a:ea typeface="標楷體" pitchFamily="65" charset="-120"/>
              </a:rPr>
              <a:t>日前送主計室（會計組）編製支出傳票付款</a:t>
            </a:r>
            <a:r>
              <a:rPr lang="zh-TW" altLang="en-US" dirty="0" smtClean="0">
                <a:latin typeface="標楷體" pitchFamily="65" charset="-120"/>
                <a:ea typeface="標楷體" pitchFamily="65" charset="-120"/>
              </a:rPr>
              <a:t>，逾期將影響計畫報銷結案</a:t>
            </a:r>
            <a:r>
              <a:rPr lang="zh-TW" altLang="en-US" sz="2000" i="1" dirty="0" smtClean="0">
                <a:ea typeface="新細明體" charset="-120"/>
              </a:rPr>
              <a:t>。</a:t>
            </a:r>
            <a:endParaRPr lang="zh-TW" altLang="en-US" sz="2400" dirty="0" smtClean="0">
              <a:latin typeface="標楷體" pitchFamily="65" charset="-120"/>
              <a:ea typeface="標楷體" pitchFamily="65" charset="-120"/>
            </a:endParaRPr>
          </a:p>
          <a:p>
            <a:pPr marL="711200" indent="-711200">
              <a:lnSpc>
                <a:spcPct val="90000"/>
              </a:lnSpc>
              <a:spcAft>
                <a:spcPct val="20000"/>
              </a:spcAft>
              <a:defRPr/>
            </a:pPr>
            <a:r>
              <a:rPr lang="zh-TW" altLang="en-US" dirty="0" smtClean="0">
                <a:latin typeface="標楷體" pitchFamily="65" charset="-120"/>
                <a:ea typeface="標楷體" pitchFamily="65" charset="-120"/>
              </a:rPr>
              <a:t>請各計畫主持人至請購網核對計畫收支明細表，若有任何問題於</a:t>
            </a:r>
            <a:r>
              <a:rPr lang="en-US" altLang="zh-TW" dirty="0" smtClean="0">
                <a:solidFill>
                  <a:srgbClr val="CC3300"/>
                </a:solidFill>
                <a:latin typeface="標楷體" pitchFamily="65" charset="-120"/>
                <a:ea typeface="標楷體" pitchFamily="65" charset="-120"/>
              </a:rPr>
              <a:t>8</a:t>
            </a:r>
            <a:r>
              <a:rPr lang="zh-TW" altLang="en-US" dirty="0" smtClean="0">
                <a:solidFill>
                  <a:srgbClr val="CC3300"/>
                </a:solidFill>
                <a:latin typeface="標楷體" pitchFamily="65" charset="-120"/>
                <a:ea typeface="標楷體" pitchFamily="65" charset="-120"/>
              </a:rPr>
              <a:t>月</a:t>
            </a:r>
            <a:r>
              <a:rPr lang="en-US" altLang="zh-TW" dirty="0" smtClean="0">
                <a:solidFill>
                  <a:srgbClr val="CC3300"/>
                </a:solidFill>
                <a:latin typeface="標楷體" pitchFamily="65" charset="-120"/>
                <a:ea typeface="標楷體" pitchFamily="65" charset="-120"/>
              </a:rPr>
              <a:t>31</a:t>
            </a:r>
            <a:r>
              <a:rPr lang="zh-TW" altLang="en-US" dirty="0" smtClean="0">
                <a:solidFill>
                  <a:srgbClr val="CC3300"/>
                </a:solidFill>
                <a:latin typeface="標楷體" pitchFamily="65" charset="-120"/>
                <a:ea typeface="標楷體" pitchFamily="65" charset="-120"/>
              </a:rPr>
              <a:t>日以前</a:t>
            </a:r>
            <a:r>
              <a:rPr lang="zh-TW" altLang="en-US" dirty="0" smtClean="0">
                <a:latin typeface="標楷體" pitchFamily="65" charset="-120"/>
                <a:ea typeface="標楷體" pitchFamily="65" charset="-120"/>
              </a:rPr>
              <a:t>洽主計室</a:t>
            </a:r>
            <a:endParaRPr lang="en-US" altLang="zh-TW" dirty="0" smtClean="0">
              <a:latin typeface="標楷體" pitchFamily="65" charset="-120"/>
              <a:ea typeface="標楷體" pitchFamily="65" charset="-120"/>
            </a:endParaRPr>
          </a:p>
          <a:p>
            <a:pPr marL="0" indent="0">
              <a:lnSpc>
                <a:spcPct val="90000"/>
              </a:lnSpc>
              <a:spcAft>
                <a:spcPct val="20000"/>
              </a:spcAft>
              <a:buFont typeface="Wingdings" pitchFamily="2" charset="2"/>
              <a:buNone/>
              <a:defRPr/>
            </a:pPr>
            <a:endParaRPr lang="en-US" altLang="zh-TW" dirty="0" smtClean="0">
              <a:latin typeface="標楷體" pitchFamily="65" charset="-120"/>
              <a:ea typeface="標楷體" pitchFamily="65" charset="-120"/>
            </a:endParaRPr>
          </a:p>
          <a:p>
            <a:pPr marL="711200" indent="-711200">
              <a:lnSpc>
                <a:spcPct val="90000"/>
              </a:lnSpc>
              <a:spcAft>
                <a:spcPct val="20000"/>
              </a:spcAft>
              <a:defRPr/>
            </a:pPr>
            <a:endParaRPr lang="zh-TW" altLang="en-US" dirty="0" smtClean="0">
              <a:latin typeface="標楷體" pitchFamily="65" charset="-120"/>
              <a:ea typeface="標楷體" pitchFamily="65" charset="-120"/>
            </a:endParaRPr>
          </a:p>
        </p:txBody>
      </p:sp>
    </p:spTree>
    <p:extLst>
      <p:ext uri="{BB962C8B-B14F-4D97-AF65-F5344CB8AC3E}">
        <p14:creationId xmlns:p14="http://schemas.microsoft.com/office/powerpoint/2010/main" val="1531652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021TGp_bizmedical_light">
  <a:themeElements>
    <a:clrScheme name="021TGp_bizmedical_light 3">
      <a:dk1>
        <a:srgbClr val="000066"/>
      </a:dk1>
      <a:lt1>
        <a:srgbClr val="FFFFFF"/>
      </a:lt1>
      <a:dk2>
        <a:srgbClr val="58A252"/>
      </a:dk2>
      <a:lt2>
        <a:srgbClr val="B2B2B2"/>
      </a:lt2>
      <a:accent1>
        <a:srgbClr val="9999FF"/>
      </a:accent1>
      <a:accent2>
        <a:srgbClr val="2C95A0"/>
      </a:accent2>
      <a:accent3>
        <a:srgbClr val="FFFFFF"/>
      </a:accent3>
      <a:accent4>
        <a:srgbClr val="000056"/>
      </a:accent4>
      <a:accent5>
        <a:srgbClr val="CACAFF"/>
      </a:accent5>
      <a:accent6>
        <a:srgbClr val="278791"/>
      </a:accent6>
      <a:hlink>
        <a:srgbClr val="5A7CC0"/>
      </a:hlink>
      <a:folHlink>
        <a:srgbClr val="872ECA"/>
      </a:folHlink>
    </a:clrScheme>
    <a:fontScheme name="021TGp_bizmedical_light">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Times New Roman" pitchFamily="18" charset="0"/>
            <a:ea typeface="標楷體" pitchFamily="65" charset="-120"/>
          </a:defRPr>
        </a:defPPr>
      </a:lstStyle>
    </a:lnDef>
  </a:objectDefaults>
  <a:extraClrSchemeLst>
    <a:extraClrScheme>
      <a:clrScheme name="021TGp_bizmedical_light 1">
        <a:dk1>
          <a:srgbClr val="000066"/>
        </a:dk1>
        <a:lt1>
          <a:srgbClr val="FFFFFF"/>
        </a:lt1>
        <a:dk2>
          <a:srgbClr val="58A252"/>
        </a:dk2>
        <a:lt2>
          <a:srgbClr val="B2B2B2"/>
        </a:lt2>
        <a:accent1>
          <a:srgbClr val="33CCCC"/>
        </a:accent1>
        <a:accent2>
          <a:srgbClr val="0099CC"/>
        </a:accent2>
        <a:accent3>
          <a:srgbClr val="FFFFFF"/>
        </a:accent3>
        <a:accent4>
          <a:srgbClr val="000056"/>
        </a:accent4>
        <a:accent5>
          <a:srgbClr val="ADE2E2"/>
        </a:accent5>
        <a:accent6>
          <a:srgbClr val="008AB9"/>
        </a:accent6>
        <a:hlink>
          <a:srgbClr val="6A9EB0"/>
        </a:hlink>
        <a:folHlink>
          <a:srgbClr val="6666FF"/>
        </a:folHlink>
      </a:clrScheme>
      <a:clrMap bg1="lt1" tx1="dk1" bg2="lt2" tx2="dk2" accent1="accent1" accent2="accent2" accent3="accent3" accent4="accent4" accent5="accent5" accent6="accent6" hlink="hlink" folHlink="folHlink"/>
    </a:extraClrScheme>
    <a:extraClrScheme>
      <a:clrScheme name="021TGp_bizmedical_light 2">
        <a:dk1>
          <a:srgbClr val="000066"/>
        </a:dk1>
        <a:lt1>
          <a:srgbClr val="FFFFFF"/>
        </a:lt1>
        <a:dk2>
          <a:srgbClr val="415CB3"/>
        </a:dk2>
        <a:lt2>
          <a:srgbClr val="B2B2B2"/>
        </a:lt2>
        <a:accent1>
          <a:srgbClr val="55AEEB"/>
        </a:accent1>
        <a:accent2>
          <a:srgbClr val="FF9933"/>
        </a:accent2>
        <a:accent3>
          <a:srgbClr val="FFFFFF"/>
        </a:accent3>
        <a:accent4>
          <a:srgbClr val="000056"/>
        </a:accent4>
        <a:accent5>
          <a:srgbClr val="B4D3F3"/>
        </a:accent5>
        <a:accent6>
          <a:srgbClr val="E78A2D"/>
        </a:accent6>
        <a:hlink>
          <a:srgbClr val="4D7AB5"/>
        </a:hlink>
        <a:folHlink>
          <a:srgbClr val="9964A2"/>
        </a:folHlink>
      </a:clrScheme>
      <a:clrMap bg1="lt1" tx1="dk1" bg2="lt2" tx2="dk2" accent1="accent1" accent2="accent2" accent3="accent3" accent4="accent4" accent5="accent5" accent6="accent6" hlink="hlink" folHlink="folHlink"/>
    </a:extraClrScheme>
    <a:extraClrScheme>
      <a:clrScheme name="021TGp_bizmedical_light 3">
        <a:dk1>
          <a:srgbClr val="000066"/>
        </a:dk1>
        <a:lt1>
          <a:srgbClr val="FFFFFF"/>
        </a:lt1>
        <a:dk2>
          <a:srgbClr val="58A252"/>
        </a:dk2>
        <a:lt2>
          <a:srgbClr val="B2B2B2"/>
        </a:lt2>
        <a:accent1>
          <a:srgbClr val="9999FF"/>
        </a:accent1>
        <a:accent2>
          <a:srgbClr val="2C95A0"/>
        </a:accent2>
        <a:accent3>
          <a:srgbClr val="FFFFFF"/>
        </a:accent3>
        <a:accent4>
          <a:srgbClr val="000056"/>
        </a:accent4>
        <a:accent5>
          <a:srgbClr val="CACAFF"/>
        </a:accent5>
        <a:accent6>
          <a:srgbClr val="278791"/>
        </a:accent6>
        <a:hlink>
          <a:srgbClr val="5A7CC0"/>
        </a:hlink>
        <a:folHlink>
          <a:srgbClr val="872EC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3961</TotalTime>
  <Words>11808</Words>
  <Application>Microsoft Office PowerPoint</Application>
  <PresentationFormat>如螢幕大小 (4:3)</PresentationFormat>
  <Paragraphs>869</Paragraphs>
  <Slides>112</Slides>
  <Notes>2</Notes>
  <HiddenSlides>0</HiddenSlides>
  <MMClips>0</MMClips>
  <ScaleCrop>false</ScaleCrop>
  <HeadingPairs>
    <vt:vector size="6" baseType="variant">
      <vt:variant>
        <vt:lpstr>佈景主題</vt:lpstr>
      </vt:variant>
      <vt:variant>
        <vt:i4>1</vt:i4>
      </vt:variant>
      <vt:variant>
        <vt:lpstr>內嵌 OLE 伺服程式</vt:lpstr>
      </vt:variant>
      <vt:variant>
        <vt:i4>3</vt:i4>
      </vt:variant>
      <vt:variant>
        <vt:lpstr>投影片標題</vt:lpstr>
      </vt:variant>
      <vt:variant>
        <vt:i4>112</vt:i4>
      </vt:variant>
    </vt:vector>
  </HeadingPairs>
  <TitlesOfParts>
    <vt:vector size="116" baseType="lpstr">
      <vt:lpstr>021TGp_bizmedical_light</vt:lpstr>
      <vt:lpstr>文件</vt:lpstr>
      <vt:lpstr>工作表</vt:lpstr>
      <vt:lpstr>封裝程式殼層物件</vt:lpstr>
      <vt:lpstr>主計室業務簡報</vt:lpstr>
      <vt:lpstr>簡  報  大  綱</vt:lpstr>
      <vt:lpstr>主計室業務職掌</vt:lpstr>
      <vt:lpstr>經費動支及報銷應注意事項</vt:lpstr>
      <vt:lpstr>經費動支及報銷應注意事項</vt:lpstr>
      <vt:lpstr>經費動支及報銷應注意事項</vt:lpstr>
      <vt:lpstr>經費動支及報銷應注意事項</vt:lpstr>
      <vt:lpstr>經費動支及報銷應注意事項 </vt:lpstr>
      <vt:lpstr>經費動支及報銷應注意事項 </vt:lpstr>
      <vt:lpstr>經費動支及報銷應注意事項 </vt:lpstr>
      <vt:lpstr>經費動支及報銷應注意事項 </vt:lpstr>
      <vt:lpstr>PowerPoint 簡報</vt:lpstr>
      <vt:lpstr>PowerPoint 簡報</vt:lpstr>
      <vt:lpstr>PowerPoint 簡報</vt:lpstr>
      <vt:lpstr>人事費 </vt:lpstr>
      <vt:lpstr>人事費 </vt:lpstr>
      <vt:lpstr>經費動支及報銷應注意事項 </vt:lpstr>
      <vt:lpstr>經費動支及報銷應注意事項 </vt:lpstr>
      <vt:lpstr>經費動支及報銷應注意事項 </vt:lpstr>
      <vt:lpstr>經費動支及報銷應注意事項 </vt:lpstr>
      <vt:lpstr>經費動支及報銷應注意事項 </vt:lpstr>
      <vt:lpstr>經費動支及報銷應注意事項 </vt:lpstr>
      <vt:lpstr>經費動支及報銷應注意事項 </vt:lpstr>
      <vt:lpstr>經費動支及報銷應注意事項 </vt:lpstr>
      <vt:lpstr>PowerPoint 簡報</vt:lpstr>
      <vt:lpstr>PowerPoint 簡報</vt:lpstr>
      <vt:lpstr>PowerPoint 簡報</vt:lpstr>
      <vt:lpstr>PowerPoint 簡報</vt:lpstr>
      <vt:lpstr>二、(三) 辦公費(§4、13、14、15)</vt:lpstr>
      <vt:lpstr>PowerPoint 簡報</vt:lpstr>
      <vt:lpstr>二、(三) 辦公費 禮品交際及雜費(§16、17)</vt:lpstr>
      <vt:lpstr>四、赴國外進修、研究、實習人員之補助項目</vt:lpstr>
      <vt:lpstr>PowerPoint 簡報</vt:lpstr>
      <vt:lpstr>PowerPoint 簡報</vt:lpstr>
      <vt:lpstr>PowerPoint 簡報</vt:lpstr>
      <vt:lpstr>六、報告表如何填寫(§19)</vt:lpstr>
      <vt:lpstr>PowerPoint 簡報</vt:lpstr>
      <vt:lpstr>經費動支及報銷應注意事項 </vt:lpstr>
      <vt:lpstr>經費動支及報銷應注意事項 </vt:lpstr>
      <vt:lpstr>經費動支及報銷應注意事項 </vt:lpstr>
      <vt:lpstr>歷年國科會查核意見 </vt:lpstr>
      <vt:lpstr>歷年國科會查核意見 </vt:lpstr>
      <vt:lpstr>歷年國科會查核意見 </vt:lpstr>
      <vt:lpstr>歷年國科會查核意見 </vt:lpstr>
      <vt:lpstr>歷年國科會查核意見 </vt:lpstr>
      <vt:lpstr>歷年國科會查核意見 </vt:lpstr>
      <vt:lpstr>歷年國科會查核意見 </vt:lpstr>
      <vt:lpstr>PowerPoint 簡報</vt:lpstr>
      <vt:lpstr>國科會彈性支用額度QA</vt:lpstr>
      <vt:lpstr>國科會彈性支用額度QA</vt:lpstr>
      <vt:lpstr>國科會彈性支用額度QA</vt:lpstr>
      <vt:lpstr>國科會彈性支用額度QA</vt:lpstr>
      <vt:lpstr>國科會彈性支用額度QA</vt:lpstr>
      <vt:lpstr>國科會彈性支用額度QA</vt:lpstr>
      <vt:lpstr>國科會彈性支用額度QA</vt:lpstr>
      <vt:lpstr>國科會彈性支用額度QA</vt:lpstr>
      <vt:lpstr>國科會彈性支用額度QA</vt:lpstr>
      <vt:lpstr>國科會彈性支用額度QA</vt:lpstr>
      <vt:lpstr>國科會彈性支用額度QA</vt:lpstr>
      <vt:lpstr>國科會彈性支用額度QA</vt:lpstr>
      <vt:lpstr>案例分享</vt:lpstr>
      <vt:lpstr>案例分享</vt:lpstr>
      <vt:lpstr>案例分享</vt:lpstr>
      <vt:lpstr>案例分享</vt:lpstr>
      <vt:lpstr>案例分享</vt:lpstr>
      <vt:lpstr>案例分享</vt:lpstr>
      <vt:lpstr>PowerPoint 簡報</vt:lpstr>
      <vt:lpstr>案例分享</vt:lpstr>
      <vt:lpstr>案例分享</vt:lpstr>
      <vt:lpstr>案例分享</vt:lpstr>
      <vt:lpstr>案例分享</vt:lpstr>
      <vt:lpstr>案例分享</vt:lpstr>
      <vt:lpstr>PowerPoint 簡報</vt:lpstr>
      <vt:lpstr>PowerPoint 簡報</vt:lpstr>
      <vt:lpstr>案例分享</vt:lpstr>
      <vt:lpstr>再次叮嚀</vt:lpstr>
      <vt:lpstr>PowerPoint 簡報</vt:lpstr>
      <vt:lpstr>PowerPoint 簡報</vt:lpstr>
      <vt:lpstr>PowerPoint 簡報</vt:lpstr>
      <vt:lpstr>PowerPoint 簡報</vt:lpstr>
      <vt:lpstr>PowerPoint 簡報</vt:lpstr>
      <vt:lpstr>教師執行計畫重要規定自我檢核項目</vt:lpstr>
      <vt:lpstr>教師執行計畫重要規定自我檢核項目</vt:lpstr>
      <vt:lpstr>教師執行計畫重要規定自我檢核項目</vt:lpstr>
      <vt:lpstr>教師執行計畫重要規定自我檢核項目</vt:lpstr>
      <vt:lpstr>教師執行計畫重要規定自我檢核項目</vt:lpstr>
      <vt:lpstr>教師執行計畫重要規定自我檢核項目</vt:lpstr>
      <vt:lpstr>教師執行計畫重要規定自我檢核項目</vt:lpstr>
      <vt:lpstr>教師執行計畫重要規定自我檢核項目</vt:lpstr>
      <vt:lpstr>教師執行計畫重要規定自我檢核項目</vt:lpstr>
      <vt:lpstr>教師執行計畫重要規定自我檢核項目</vt:lpstr>
      <vt:lpstr>教師執行計畫重要規定自我檢核項目</vt:lpstr>
      <vt:lpstr>簡  報  大  綱</vt:lpstr>
      <vt:lpstr>會計請購系統帳號管理</vt:lpstr>
      <vt:lpstr>經費核銷付款應注意事項(1/3)</vt:lpstr>
      <vt:lpstr>經費核銷付款應注意事項(2/3)</vt:lpstr>
      <vt:lpstr>經費核銷付款應注意事項(3/3)</vt:lpstr>
      <vt:lpstr>付款單據應送處室單位</vt:lpstr>
      <vt:lpstr>計畫結案及憑證整理注意事項 </vt:lpstr>
      <vt:lpstr>PowerPoint 簡報</vt:lpstr>
      <vt:lpstr>計畫結案及憑證整理注意事項 </vt:lpstr>
      <vt:lpstr>國科會計畫主持人經費報銷登錄作業-步驟1</vt:lpstr>
      <vt:lpstr>PowerPoint 簡報</vt:lpstr>
      <vt:lpstr>國科會計畫主持人經費報銷登錄作業-步驟3</vt:lpstr>
      <vt:lpstr>國科會計畫主持人經費報銷登錄作業-步驟4</vt:lpstr>
      <vt:lpstr>國科會計畫主持人經費報銷登錄作業-步驟5</vt:lpstr>
      <vt:lpstr>計畫結案及憑證整理注意事項 </vt:lpstr>
      <vt:lpstr>計畫結案及憑證整理注意事項 </vt:lpstr>
      <vt:lpstr>計畫結案及憑證整理注意事項 </vt:lpstr>
      <vt:lpstr>會計憑證檔案調閱</vt:lpstr>
      <vt:lpstr>原始支出憑證借出(影印)請示</vt:lpstr>
      <vt:lpstr>PowerPoint 簡報</vt:lpstr>
    </vt:vector>
  </TitlesOfParts>
  <Company>길드</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free</dc:creator>
  <cp:lastModifiedBy>1003</cp:lastModifiedBy>
  <cp:revision>205</cp:revision>
  <dcterms:created xsi:type="dcterms:W3CDTF">2003-10-02T09:18:36Z</dcterms:created>
  <dcterms:modified xsi:type="dcterms:W3CDTF">2013-11-06T02:14:38Z</dcterms:modified>
</cp:coreProperties>
</file>